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3042" y="102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D17FF-AA4B-4EC7-B7DA-43F6A025CCB4}" type="datetimeFigureOut">
              <a:rPr lang="en-GB" smtClean="0"/>
              <a:t>31/10/2017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F4B48-8A68-4FD7-8C68-E4B3339D03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69649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D17FF-AA4B-4EC7-B7DA-43F6A025CCB4}" type="datetimeFigureOut">
              <a:rPr lang="en-GB" smtClean="0"/>
              <a:t>31/10/2017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F4B48-8A68-4FD7-8C68-E4B3339D03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76121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D17FF-AA4B-4EC7-B7DA-43F6A025CCB4}" type="datetimeFigureOut">
              <a:rPr lang="en-GB" smtClean="0"/>
              <a:t>31/10/2017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F4B48-8A68-4FD7-8C68-E4B3339D03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04394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D17FF-AA4B-4EC7-B7DA-43F6A025CCB4}" type="datetimeFigureOut">
              <a:rPr lang="en-GB" smtClean="0"/>
              <a:t>31/10/2017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F4B48-8A68-4FD7-8C68-E4B3339D03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54303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D17FF-AA4B-4EC7-B7DA-43F6A025CCB4}" type="datetimeFigureOut">
              <a:rPr lang="en-GB" smtClean="0"/>
              <a:t>31/10/2017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F4B48-8A68-4FD7-8C68-E4B3339D03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3679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D17FF-AA4B-4EC7-B7DA-43F6A025CCB4}" type="datetimeFigureOut">
              <a:rPr lang="en-GB" smtClean="0"/>
              <a:t>31/10/2017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F4B48-8A68-4FD7-8C68-E4B3339D03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56894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D17FF-AA4B-4EC7-B7DA-43F6A025CCB4}" type="datetimeFigureOut">
              <a:rPr lang="en-GB" smtClean="0"/>
              <a:t>31/10/2017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F4B48-8A68-4FD7-8C68-E4B3339D03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11463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D17FF-AA4B-4EC7-B7DA-43F6A025CCB4}" type="datetimeFigureOut">
              <a:rPr lang="en-GB" smtClean="0"/>
              <a:t>31/10/2017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F4B48-8A68-4FD7-8C68-E4B3339D03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91340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D17FF-AA4B-4EC7-B7DA-43F6A025CCB4}" type="datetimeFigureOut">
              <a:rPr lang="en-GB" smtClean="0"/>
              <a:t>31/10/2017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F4B48-8A68-4FD7-8C68-E4B3339D03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25114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D17FF-AA4B-4EC7-B7DA-43F6A025CCB4}" type="datetimeFigureOut">
              <a:rPr lang="en-GB" smtClean="0"/>
              <a:t>31/10/2017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F4B48-8A68-4FD7-8C68-E4B3339D03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65852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D17FF-AA4B-4EC7-B7DA-43F6A025CCB4}" type="datetimeFigureOut">
              <a:rPr lang="en-GB" smtClean="0"/>
              <a:t>31/10/2017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F4B48-8A68-4FD7-8C68-E4B3339D03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00446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8D17FF-AA4B-4EC7-B7DA-43F6A025CCB4}" type="datetimeFigureOut">
              <a:rPr lang="en-GB" smtClean="0"/>
              <a:t>31/10/2017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EF4B48-8A68-4FD7-8C68-E4B3339D03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24152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685800" rtl="0" eaLnBrk="1" latinLnBrk="0" hangingPunct="1"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defTabSz="6858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38890" y="127902"/>
            <a:ext cx="497018" cy="477054"/>
          </a:xfrm>
          <a:prstGeom prst="rect">
            <a:avLst/>
          </a:prstGeom>
        </p:spPr>
      </p:pic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6686307"/>
              </p:ext>
            </p:extLst>
          </p:nvPr>
        </p:nvGraphicFramePr>
        <p:xfrm>
          <a:off x="2989914" y="107504"/>
          <a:ext cx="3679445" cy="7980158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94314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3630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91470">
                <a:tc grid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1" dirty="0">
                          <a:effectLst/>
                          <a:latin typeface="Arial Narrow" panose="020B0606020202030204" pitchFamily="34" charset="0"/>
                          <a:ea typeface="Adobe Gothic Std B" panose="020B0800000000000000" pitchFamily="34" charset="-128"/>
                        </a:rPr>
                        <a:t>Key </a:t>
                      </a:r>
                      <a:r>
                        <a:rPr lang="en-GB" sz="1100" b="1" dirty="0" smtClean="0">
                          <a:effectLst/>
                          <a:latin typeface="Arial Narrow" panose="020B0606020202030204" pitchFamily="34" charset="0"/>
                          <a:ea typeface="Adobe Gothic Std B" panose="020B0800000000000000" pitchFamily="34" charset="-128"/>
                        </a:rPr>
                        <a:t>words</a:t>
                      </a:r>
                      <a:endParaRPr lang="en-GB" sz="1100" b="1" dirty="0">
                        <a:effectLst/>
                        <a:latin typeface="Arial Narrow" panose="020B0606020202030204" pitchFamily="34" charset="0"/>
                        <a:ea typeface="Adobe Gothic Std B" panose="020B0800000000000000" pitchFamily="34" charset="-128"/>
                        <a:cs typeface="Times New Roman"/>
                      </a:endParaRPr>
                    </a:p>
                  </a:txBody>
                  <a:tcPr marL="39878" marR="39878" marT="0" marB="0"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7386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GB" sz="11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Capitalism</a:t>
                      </a:r>
                      <a:endParaRPr lang="en-GB" sz="11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878" marR="39878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A belief in private ownership of the means of creating wealth </a:t>
                      </a:r>
                      <a:r>
                        <a:rPr lang="en-GB" sz="1100" dirty="0" err="1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eg</a:t>
                      </a:r>
                      <a:r>
                        <a:rPr lang="en-GB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industry and agriculture</a:t>
                      </a:r>
                      <a:endParaRPr lang="en-GB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878" marR="39878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125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Communism</a:t>
                      </a:r>
                      <a:endParaRPr lang="en-GB" sz="11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878" marR="39878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A belief that the means of creating</a:t>
                      </a:r>
                      <a:r>
                        <a:rPr lang="en-GB" sz="1100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wealth belong to the community. A classless society where there is no private ownership</a:t>
                      </a:r>
                      <a:endParaRPr lang="en-GB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878" marR="39878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125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Cold War</a:t>
                      </a:r>
                      <a:endParaRPr lang="en-GB" sz="11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878" marR="39878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A ‘war’ between the USSR and USA that never turned to actual fighting.</a:t>
                      </a:r>
                      <a:endParaRPr lang="en-GB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878" marR="39878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6125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Congress</a:t>
                      </a:r>
                      <a:endParaRPr lang="en-GB" sz="11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878" marR="39878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The US parliament.</a:t>
                      </a:r>
                      <a:endParaRPr lang="en-GB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878" marR="39878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6125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Containment</a:t>
                      </a:r>
                      <a:endParaRPr lang="en-GB" sz="11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878" marR="39878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US policy of preventing the expansion of communism</a:t>
                      </a:r>
                      <a:r>
                        <a:rPr lang="en-GB" sz="1100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into non-communist countries</a:t>
                      </a:r>
                      <a:endParaRPr lang="en-GB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878" marR="39878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65084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Defoliants</a:t>
                      </a:r>
                      <a:endParaRPr lang="en-GB" sz="11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878" marR="39878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Chemicals sprayed</a:t>
                      </a:r>
                      <a:r>
                        <a:rPr lang="en-GB" sz="1100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on plants to remove their leaves</a:t>
                      </a:r>
                      <a:endParaRPr lang="en-GB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878" marR="39878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8917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Democratic republic</a:t>
                      </a:r>
                      <a:endParaRPr lang="en-GB" sz="11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878" marR="39878" marT="0" marB="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A country ruled by a popularly elected president</a:t>
                      </a:r>
                    </a:p>
                  </a:txBody>
                  <a:tcPr marL="39878" marR="39878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6125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Draft</a:t>
                      </a:r>
                      <a:endParaRPr lang="en-GB" sz="11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878" marR="39878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Compulsory recruitment for service in the military</a:t>
                      </a:r>
                      <a:endParaRPr lang="en-GB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878" marR="39878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6125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Gooks</a:t>
                      </a:r>
                      <a:endParaRPr lang="en-GB" sz="11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878" marR="39878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US nickname for the people of Vietnam</a:t>
                      </a:r>
                      <a:endParaRPr lang="en-GB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878" marR="39878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8917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Guerrillas</a:t>
                      </a:r>
                      <a:endParaRPr lang="en-GB" sz="11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878" marR="39878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Fighters who avoid big</a:t>
                      </a:r>
                      <a:r>
                        <a:rPr lang="en-GB" sz="1100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battles and attack through ambushing them and laying traps. Attack and retreat.</a:t>
                      </a:r>
                      <a:endParaRPr lang="en-GB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878" marR="39878" marT="0" marB="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6125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Mobile war</a:t>
                      </a:r>
                      <a:endParaRPr lang="en-GB" sz="11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878" marR="39878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A war in which forces are on the move in armoured vehicles, tanks, helicopters etc.</a:t>
                      </a:r>
                      <a:endParaRPr lang="en-GB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878" marR="39878" marT="0" marB="0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6125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Napalm</a:t>
                      </a:r>
                      <a:endParaRPr lang="en-GB" sz="11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878" marR="39878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Inflammable sticky jelly used in bombs</a:t>
                      </a:r>
                      <a:endParaRPr lang="en-GB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878" marR="39878" marT="0" marB="0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8917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Silent majority</a:t>
                      </a:r>
                      <a:endParaRPr lang="en-GB" sz="11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878" marR="39878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Moderate people in society who are too passive to make their views known.</a:t>
                      </a:r>
                      <a:endParaRPr lang="en-GB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878" marR="39878" marT="0" marB="0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8917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Truman Doctrine</a:t>
                      </a:r>
                      <a:endParaRPr lang="en-GB" sz="11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878" marR="39878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The USA’s duty to prevent the spread of communism.</a:t>
                      </a:r>
                      <a:r>
                        <a:rPr lang="en-GB" sz="1100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President Truman announced he was prepared to engage the USA in military enterprises all over the world to do this.</a:t>
                      </a:r>
                      <a:endParaRPr lang="en-GB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878" marR="39878" marT="0" marB="0"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33766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 b="1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Vietnamization</a:t>
                      </a:r>
                      <a:endParaRPr lang="en-GB" sz="1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878" marR="39878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President Nixon’s </a:t>
                      </a:r>
                      <a:r>
                        <a:rPr lang="en-GB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policy of enabling US troops to withdraw from Vietnam</a:t>
                      </a:r>
                      <a:r>
                        <a:rPr lang="en-GB" sz="1100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by getting the South Vietnamese army to take over.</a:t>
                      </a:r>
                      <a:endParaRPr lang="en-GB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878" marR="39878" marT="0" marB="0"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8917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Strategic Hamlet</a:t>
                      </a:r>
                      <a:r>
                        <a:rPr lang="en-GB" sz="1100" b="1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Program</a:t>
                      </a:r>
                      <a:endParaRPr lang="en-GB" sz="11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878" marR="39878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Diem’s policy of setting up large villages with good facilities in</a:t>
                      </a:r>
                      <a:r>
                        <a:rPr lang="en-GB" sz="1100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order to keep the villagers loyal to the south Vietnamese government.</a:t>
                      </a:r>
                      <a:endParaRPr lang="en-GB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878" marR="39878" marT="0" marB="0"/>
                </a:tc>
                <a:extLst>
                  <a:ext uri="{0D108BD9-81ED-4DB2-BD59-A6C34878D82A}">
                    <a16:rowId xmlns:a16="http://schemas.microsoft.com/office/drawing/2014/main" val="1787880488"/>
                  </a:ext>
                </a:extLst>
              </a:tr>
              <a:tr h="28070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Operation Rolling Thunder</a:t>
                      </a:r>
                      <a:endParaRPr lang="en-GB" sz="11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878" marR="39878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American bombing campaign of North Vietnam</a:t>
                      </a:r>
                      <a:endParaRPr lang="en-GB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878" marR="39878" marT="0" marB="0"/>
                </a:tc>
                <a:extLst>
                  <a:ext uri="{0D108BD9-81ED-4DB2-BD59-A6C34878D82A}">
                    <a16:rowId xmlns:a16="http://schemas.microsoft.com/office/drawing/2014/main" val="184110104"/>
                  </a:ext>
                </a:extLst>
              </a:tr>
              <a:tr h="28070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Search and destroy</a:t>
                      </a:r>
                      <a:endParaRPr lang="en-GB" sz="11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878" marR="39878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American military tactic used to search out VC and destroy their hideouts/villages</a:t>
                      </a:r>
                      <a:endParaRPr lang="en-GB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878" marR="39878" marT="0" marB="0"/>
                </a:tc>
                <a:extLst>
                  <a:ext uri="{0D108BD9-81ED-4DB2-BD59-A6C34878D82A}">
                    <a16:rowId xmlns:a16="http://schemas.microsoft.com/office/drawing/2014/main" val="4194023118"/>
                  </a:ext>
                </a:extLst>
              </a:tr>
              <a:tr h="28070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Tet</a:t>
                      </a:r>
                      <a:endParaRPr lang="en-GB" sz="11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878" marR="39878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Vietnamese new year</a:t>
                      </a:r>
                      <a:endParaRPr lang="en-GB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878" marR="39878" marT="0" marB="0"/>
                </a:tc>
                <a:extLst>
                  <a:ext uri="{0D108BD9-81ED-4DB2-BD59-A6C34878D82A}">
                    <a16:rowId xmlns:a16="http://schemas.microsoft.com/office/drawing/2014/main" val="3072471022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48674" y="6750"/>
            <a:ext cx="2952328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Tw Cen MT" panose="020B0602020104020603" pitchFamily="34" charset="0"/>
              </a:rPr>
              <a:t>Knowledge </a:t>
            </a:r>
            <a:r>
              <a:rPr lang="en-US" sz="1200" dirty="0" err="1">
                <a:latin typeface="Tw Cen MT" panose="020B0602020104020603" pitchFamily="34" charset="0"/>
              </a:rPr>
              <a:t>Organiser</a:t>
            </a:r>
            <a:r>
              <a:rPr lang="en-US" sz="1200" dirty="0">
                <a:latin typeface="Tw Cen MT" panose="020B0602020104020603" pitchFamily="34" charset="0"/>
              </a:rPr>
              <a:t> </a:t>
            </a:r>
            <a:endParaRPr lang="en-US" sz="1200" dirty="0" smtClean="0">
              <a:latin typeface="Tw Cen MT" panose="020B0602020104020603" pitchFamily="34" charset="0"/>
            </a:endParaRPr>
          </a:p>
          <a:p>
            <a:r>
              <a:rPr lang="en-US" sz="1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anose="020B0602020104020603" pitchFamily="34" charset="0"/>
              </a:rPr>
              <a:t>Paper </a:t>
            </a:r>
            <a:r>
              <a:rPr lang="en-US" sz="13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anose="020B0602020104020603" pitchFamily="34" charset="0"/>
              </a:rPr>
              <a:t>3 USA </a:t>
            </a:r>
            <a:r>
              <a:rPr lang="en-US" sz="1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anose="020B0602020104020603" pitchFamily="34" charset="0"/>
              </a:rPr>
              <a:t>1954-1975: Vietnam</a:t>
            </a:r>
            <a:endParaRPr lang="en-US" sz="13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w Cen MT" panose="020B0602020104020603" pitchFamily="34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9787754"/>
              </p:ext>
            </p:extLst>
          </p:nvPr>
        </p:nvGraphicFramePr>
        <p:xfrm>
          <a:off x="2989915" y="8048311"/>
          <a:ext cx="3679444" cy="988877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9991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8033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11132">
                <a:tc grid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1" dirty="0">
                          <a:effectLst/>
                          <a:latin typeface="Arial Narrow" panose="020B0606020202030204" pitchFamily="34" charset="0"/>
                          <a:ea typeface="Adobe Gothic Std B" panose="020B0800000000000000" pitchFamily="34" charset="-128"/>
                        </a:rPr>
                        <a:t>Key </a:t>
                      </a:r>
                      <a:r>
                        <a:rPr lang="en-GB" sz="1100" b="1" dirty="0" smtClean="0">
                          <a:effectLst/>
                          <a:latin typeface="Arial Narrow" panose="020B0606020202030204" pitchFamily="34" charset="0"/>
                          <a:ea typeface="Adobe Gothic Std B" panose="020B0800000000000000" pitchFamily="34" charset="-128"/>
                        </a:rPr>
                        <a:t>organisations</a:t>
                      </a:r>
                      <a:endParaRPr lang="en-GB" sz="1100" b="1" dirty="0">
                        <a:effectLst/>
                        <a:latin typeface="Arial Narrow" panose="020B0606020202030204" pitchFamily="34" charset="0"/>
                        <a:ea typeface="Adobe Gothic Std B" panose="020B0800000000000000" pitchFamily="34" charset="-128"/>
                        <a:cs typeface="Times New Roman"/>
                      </a:endParaRPr>
                    </a:p>
                  </a:txBody>
                  <a:tcPr marL="39878" marR="39878" marT="0" marB="0"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8754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Viet Minh</a:t>
                      </a:r>
                      <a:endParaRPr lang="en-GB" sz="11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878" marR="3987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The League for the Independence of Vietnam</a:t>
                      </a:r>
                      <a:endParaRPr lang="en-GB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878" marR="39878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8754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Viet Cong (NLF)</a:t>
                      </a:r>
                      <a:endParaRPr lang="en-GB" sz="11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878" marR="3987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National Liberation Front (nickname VC)</a:t>
                      </a:r>
                      <a:endParaRPr lang="en-GB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878" marR="39878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8754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ARVN</a:t>
                      </a:r>
                      <a:endParaRPr lang="en-GB" sz="11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878" marR="3987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South Vietnamese Army</a:t>
                      </a:r>
                      <a:endParaRPr lang="en-GB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878" marR="39878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0794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NVA</a:t>
                      </a:r>
                      <a:endParaRPr lang="en-GB" sz="11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878" marR="3987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North Vietnamese Army</a:t>
                      </a:r>
                      <a:endParaRPr lang="en-GB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878" marR="39878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3774" y="667999"/>
            <a:ext cx="2768128" cy="3115182"/>
          </a:xfrm>
          <a:prstGeom prst="rect">
            <a:avLst/>
          </a:prstGeom>
        </p:spPr>
      </p:pic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2832400"/>
              </p:ext>
            </p:extLst>
          </p:nvPr>
        </p:nvGraphicFramePr>
        <p:xfrm>
          <a:off x="124326" y="3846224"/>
          <a:ext cx="2747023" cy="5056191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6083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3867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61292">
                <a:tc grid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1" dirty="0">
                          <a:effectLst/>
                          <a:latin typeface="Arial Narrow" panose="020B0606020202030204" pitchFamily="34" charset="0"/>
                          <a:ea typeface="Adobe Gothic Std B" panose="020B0800000000000000" pitchFamily="34" charset="-128"/>
                        </a:rPr>
                        <a:t>Key </a:t>
                      </a:r>
                      <a:r>
                        <a:rPr lang="en-GB" sz="1100" b="1" dirty="0" smtClean="0">
                          <a:effectLst/>
                          <a:latin typeface="Arial Narrow" panose="020B0606020202030204" pitchFamily="34" charset="0"/>
                          <a:ea typeface="Adobe Gothic Std B" panose="020B0800000000000000" pitchFamily="34" charset="-128"/>
                        </a:rPr>
                        <a:t>Events</a:t>
                      </a:r>
                      <a:endParaRPr lang="en-GB" sz="1100" b="1" dirty="0">
                        <a:effectLst/>
                        <a:latin typeface="Arial Narrow" panose="020B0606020202030204" pitchFamily="34" charset="0"/>
                        <a:ea typeface="Adobe Gothic Std B" panose="020B0800000000000000" pitchFamily="34" charset="-128"/>
                        <a:cs typeface="Times New Roman"/>
                      </a:endParaRPr>
                    </a:p>
                  </a:txBody>
                  <a:tcPr marL="39878" marR="39878" marT="0" marB="0"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93512"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GB" sz="13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1954</a:t>
                      </a:r>
                      <a:endParaRPr lang="en-GB" sz="13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878" marR="39878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5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Viet Minh defeat the French at </a:t>
                      </a:r>
                      <a:r>
                        <a:rPr lang="en-GB" sz="1050" dirty="0" err="1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Dien</a:t>
                      </a:r>
                      <a:r>
                        <a:rPr lang="en-GB" sz="105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Bien </a:t>
                      </a:r>
                      <a:r>
                        <a:rPr lang="en-GB" sz="1050" dirty="0" err="1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Phu</a:t>
                      </a:r>
                      <a:r>
                        <a:rPr lang="en-GB" sz="105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. End of French colonial rule. Vietnam divided in to two states – north and south.</a:t>
                      </a:r>
                      <a:endParaRPr lang="en-GB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878" marR="39878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564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3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1955</a:t>
                      </a:r>
                      <a:endParaRPr lang="en-GB" sz="13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878" marR="39878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5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Diem cancels elections</a:t>
                      </a:r>
                      <a:endParaRPr lang="en-GB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878" marR="39878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564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3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1960</a:t>
                      </a:r>
                      <a:endParaRPr lang="en-GB" sz="13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878" marR="39878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5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Formation of the Viet Cong</a:t>
                      </a:r>
                      <a:endParaRPr lang="en-GB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878" marR="39878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6564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3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1961</a:t>
                      </a:r>
                      <a:endParaRPr lang="en-GB" sz="13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878" marR="39878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5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JFK sends more advisers</a:t>
                      </a:r>
                      <a:endParaRPr lang="en-GB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878" marR="39878" marT="0" marB="0"/>
                </a:tc>
                <a:extLst>
                  <a:ext uri="{0D108BD9-81ED-4DB2-BD59-A6C34878D82A}">
                    <a16:rowId xmlns:a16="http://schemas.microsoft.com/office/drawing/2014/main" val="564056363"/>
                  </a:ext>
                </a:extLst>
              </a:tr>
              <a:tr h="16564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3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1962</a:t>
                      </a:r>
                      <a:endParaRPr lang="en-GB" sz="13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878" marR="39878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5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Strategic hamlet program</a:t>
                      </a:r>
                      <a:endParaRPr lang="en-GB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878" marR="39878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4160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3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1953</a:t>
                      </a:r>
                      <a:endParaRPr lang="en-GB" sz="13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878" marR="39878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5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Buddhists protests, Diem overthrown and killed</a:t>
                      </a:r>
                      <a:endParaRPr lang="en-GB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878" marR="39878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6564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3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1964</a:t>
                      </a:r>
                      <a:endParaRPr lang="en-GB" sz="13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878" marR="39878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5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Gulf of Tonkin Incident</a:t>
                      </a:r>
                      <a:endParaRPr lang="en-GB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878" marR="39878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4160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3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1965</a:t>
                      </a:r>
                      <a:endParaRPr lang="en-GB" sz="13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878" marR="39878" marT="0" marB="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First US soldiers land</a:t>
                      </a:r>
                      <a:r>
                        <a:rPr lang="en-GB" sz="1050" baseline="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 in South Vietnam. Op Rolling Thunder.</a:t>
                      </a:r>
                      <a:endParaRPr lang="en-GB" sz="105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39878" marR="39878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7595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3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1968</a:t>
                      </a:r>
                      <a:endParaRPr lang="en-GB" sz="13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878" marR="39878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5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Tet Offensive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5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Mai Lai Massacre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5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Johnson resigns</a:t>
                      </a:r>
                      <a:endParaRPr lang="en-GB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878" marR="39878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7595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3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1969</a:t>
                      </a:r>
                      <a:endParaRPr lang="en-GB" sz="13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878" marR="39878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50" dirty="0" err="1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Vietnamization</a:t>
                      </a:r>
                      <a:r>
                        <a:rPr lang="en-GB" sz="105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.</a:t>
                      </a:r>
                      <a:r>
                        <a:rPr lang="en-GB" sz="1050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Death of </a:t>
                      </a:r>
                      <a:r>
                        <a:rPr lang="en-GB" sz="1050" baseline="0" dirty="0" err="1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Ho</a:t>
                      </a:r>
                      <a:r>
                        <a:rPr lang="en-GB" sz="1050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Chi Minh. My Lai massacre revealed.</a:t>
                      </a:r>
                      <a:endParaRPr lang="en-GB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878" marR="39878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7595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3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1970</a:t>
                      </a:r>
                      <a:endParaRPr lang="en-GB" sz="13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878" marR="39878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5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Invasion of Cambodia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5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Kent State shootings</a:t>
                      </a:r>
                      <a:endParaRPr lang="en-GB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878" marR="39878" marT="0" marB="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7595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3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1972</a:t>
                      </a:r>
                      <a:endParaRPr lang="en-GB" sz="13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878" marR="39878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5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NVA</a:t>
                      </a:r>
                      <a:r>
                        <a:rPr lang="en-GB" sz="1050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invade South Vietnam. Operation </a:t>
                      </a:r>
                      <a:r>
                        <a:rPr lang="en-GB" sz="1050" baseline="0" dirty="0" err="1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Linebacker</a:t>
                      </a:r>
                      <a:r>
                        <a:rPr lang="en-GB" sz="1050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. Formal peace talks begin.</a:t>
                      </a:r>
                      <a:endParaRPr lang="en-GB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878" marR="39878" marT="0" marB="0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7595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3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1973</a:t>
                      </a:r>
                      <a:endParaRPr lang="en-GB" sz="13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878" marR="39878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5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Paris Peace Accords</a:t>
                      </a:r>
                      <a:endParaRPr lang="en-GB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878" marR="39878" marT="0" marB="0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7595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3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1975</a:t>
                      </a:r>
                      <a:endParaRPr lang="en-GB" sz="13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878" marR="39878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5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Fall of Saigon, collapse of South Vietnam.</a:t>
                      </a:r>
                      <a:endParaRPr lang="en-GB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878" marR="39878" marT="0" marB="0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72223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2788</TotalTime>
  <Words>454</Words>
  <Application>Microsoft Office PowerPoint</Application>
  <PresentationFormat>On-screen Show (4:3)</PresentationFormat>
  <Paragraphs>82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Adobe Gothic Std B</vt:lpstr>
      <vt:lpstr>Arial</vt:lpstr>
      <vt:lpstr>Arial Narrow</vt:lpstr>
      <vt:lpstr>Calibri</vt:lpstr>
      <vt:lpstr>Times New Roman</vt:lpstr>
      <vt:lpstr>Tw Cen MT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 Fisher</dc:creator>
  <cp:lastModifiedBy>Miss C Fisher</cp:lastModifiedBy>
  <cp:revision>78</cp:revision>
  <cp:lastPrinted>2017-10-31T10:17:29Z</cp:lastPrinted>
  <dcterms:created xsi:type="dcterms:W3CDTF">2016-07-12T12:18:12Z</dcterms:created>
  <dcterms:modified xsi:type="dcterms:W3CDTF">2017-10-31T10:33:00Z</dcterms:modified>
</cp:coreProperties>
</file>