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6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A2F84-0789-4C1B-B655-F953AC011E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B593750-2C4B-4C37-A201-3C080C4B74D8}">
      <dgm:prSet phldrT="[Text]" custT="1"/>
      <dgm:spPr/>
      <dgm:t>
        <a:bodyPr/>
        <a:lstStyle/>
        <a:p>
          <a:r>
            <a:rPr lang="en-GB" sz="1600" dirty="0"/>
            <a:t>Unit 1</a:t>
          </a:r>
        </a:p>
        <a:p>
          <a:r>
            <a:rPr lang="en-GB" sz="1200" b="1" i="0" u="none" dirty="0"/>
            <a:t>Anatomy and </a:t>
          </a:r>
        </a:p>
        <a:p>
          <a:r>
            <a:rPr lang="en-GB" sz="1200" b="1" i="0" u="none" dirty="0"/>
            <a:t>Physiology</a:t>
          </a:r>
          <a:endParaRPr lang="en-GB" sz="1200" dirty="0"/>
        </a:p>
      </dgm:t>
    </dgm:pt>
    <dgm:pt modelId="{34DFC6A4-23DD-4C3A-91E5-0FFDB743B57F}" type="parTrans" cxnId="{A7DA0A19-2574-4C33-85A5-BA5497F211EC}">
      <dgm:prSet/>
      <dgm:spPr/>
      <dgm:t>
        <a:bodyPr/>
        <a:lstStyle/>
        <a:p>
          <a:endParaRPr lang="en-GB"/>
        </a:p>
      </dgm:t>
    </dgm:pt>
    <dgm:pt modelId="{A5CD8FE2-23BA-477B-9D95-341C1CDD755F}" type="sibTrans" cxnId="{A7DA0A19-2574-4C33-85A5-BA5497F211EC}">
      <dgm:prSet/>
      <dgm:spPr/>
      <dgm:t>
        <a:bodyPr/>
        <a:lstStyle/>
        <a:p>
          <a:endParaRPr lang="en-GB"/>
        </a:p>
      </dgm:t>
    </dgm:pt>
    <dgm:pt modelId="{11FACFD5-DE42-4F45-AD3B-38B2EBFCAB86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The effects of exercise and sports performance on the skeletal system</a:t>
          </a:r>
          <a:endParaRPr lang="en-GB" dirty="0"/>
        </a:p>
      </dgm:t>
    </dgm:pt>
    <dgm:pt modelId="{92447A34-CADE-4031-9CA8-959C8C9B782E}" type="parTrans" cxnId="{A2CF562A-8E95-4233-B0FE-4468712E6C7A}">
      <dgm:prSet/>
      <dgm:spPr/>
      <dgm:t>
        <a:bodyPr/>
        <a:lstStyle/>
        <a:p>
          <a:endParaRPr lang="en-GB"/>
        </a:p>
      </dgm:t>
    </dgm:pt>
    <dgm:pt modelId="{5AA7673B-7758-48A1-8983-2DE608AC1F88}" type="sibTrans" cxnId="{A2CF562A-8E95-4233-B0FE-4468712E6C7A}">
      <dgm:prSet/>
      <dgm:spPr/>
      <dgm:t>
        <a:bodyPr/>
        <a:lstStyle/>
        <a:p>
          <a:endParaRPr lang="en-GB"/>
        </a:p>
      </dgm:t>
    </dgm:pt>
    <dgm:pt modelId="{350AC8C1-2266-432D-8E6C-7BEB1A391152}">
      <dgm:prSet phldrT="[Text]" custT="1"/>
      <dgm:spPr/>
      <dgm:t>
        <a:bodyPr/>
        <a:lstStyle/>
        <a:p>
          <a:r>
            <a:rPr lang="en-GB" sz="1600" dirty="0"/>
            <a:t>Unit 7</a:t>
          </a:r>
        </a:p>
        <a:p>
          <a:r>
            <a:rPr lang="en-GB" sz="1200" b="1" i="0" u="none" dirty="0"/>
            <a:t>Practical Sports </a:t>
          </a:r>
        </a:p>
        <a:p>
          <a:r>
            <a:rPr lang="en-GB" sz="1200" b="1" i="0" u="none" dirty="0"/>
            <a:t>Performance</a:t>
          </a:r>
          <a:endParaRPr lang="en-GB" sz="1200" b="0" dirty="0"/>
        </a:p>
      </dgm:t>
    </dgm:pt>
    <dgm:pt modelId="{CE77DEB1-9ABF-44D8-A88F-698B23492374}" type="parTrans" cxnId="{15EB7F42-D93A-45A1-8F3A-02B2E8D58EB1}">
      <dgm:prSet/>
      <dgm:spPr/>
      <dgm:t>
        <a:bodyPr/>
        <a:lstStyle/>
        <a:p>
          <a:endParaRPr lang="en-GB"/>
        </a:p>
      </dgm:t>
    </dgm:pt>
    <dgm:pt modelId="{C2703A87-78A3-4AD8-A08C-DB06A1366E04}" type="sibTrans" cxnId="{15EB7F42-D93A-45A1-8F3A-02B2E8D58EB1}">
      <dgm:prSet/>
      <dgm:spPr/>
      <dgm:t>
        <a:bodyPr/>
        <a:lstStyle/>
        <a:p>
          <a:endParaRPr lang="en-GB"/>
        </a:p>
      </dgm:t>
    </dgm:pt>
    <dgm:pt modelId="{B22D6739-27D2-4B6E-80B6-BE20BD65715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Examine National Governing Body rules /laws and regulations for selected sports competitions</a:t>
          </a:r>
          <a:endParaRPr lang="en-GB" dirty="0"/>
        </a:p>
      </dgm:t>
    </dgm:pt>
    <dgm:pt modelId="{4C9A33D5-41DD-4CF5-BE7D-382D51EBF618}" type="parTrans" cxnId="{EF105699-0BD8-4140-B930-56B44C0F29DB}">
      <dgm:prSet/>
      <dgm:spPr/>
      <dgm:t>
        <a:bodyPr/>
        <a:lstStyle/>
        <a:p>
          <a:endParaRPr lang="en-GB"/>
        </a:p>
      </dgm:t>
    </dgm:pt>
    <dgm:pt modelId="{8A38C93F-9E5F-494C-822B-DA2CE1FE1501}" type="sibTrans" cxnId="{EF105699-0BD8-4140-B930-56B44C0F29DB}">
      <dgm:prSet/>
      <dgm:spPr/>
      <dgm:t>
        <a:bodyPr/>
        <a:lstStyle/>
        <a:p>
          <a:endParaRPr lang="en-GB"/>
        </a:p>
      </dgm:t>
    </dgm:pt>
    <dgm:pt modelId="{A23BD6F6-6B98-4412-A407-1E4960C1A035}">
      <dgm:prSet phldrT="[Text]" custT="1"/>
      <dgm:spPr/>
      <dgm:t>
        <a:bodyPr/>
        <a:lstStyle/>
        <a:p>
          <a:r>
            <a:rPr lang="en-GB" sz="1600" dirty="0"/>
            <a:t>Unit 2 </a:t>
          </a:r>
        </a:p>
        <a:p>
          <a:r>
            <a:rPr lang="en-GB" sz="1200" b="1" i="0" u="none" dirty="0"/>
            <a:t>Fitness Training and Programming for Health, Sport and Well-being</a:t>
          </a:r>
          <a:endParaRPr lang="en-GB" sz="1200" dirty="0"/>
        </a:p>
      </dgm:t>
    </dgm:pt>
    <dgm:pt modelId="{8F4F62EE-4769-429E-9DF9-1B5425A6DC8F}" type="parTrans" cxnId="{5F309E81-A136-4DBB-8C06-666889991FF7}">
      <dgm:prSet/>
      <dgm:spPr/>
      <dgm:t>
        <a:bodyPr/>
        <a:lstStyle/>
        <a:p>
          <a:endParaRPr lang="en-GB"/>
        </a:p>
      </dgm:t>
    </dgm:pt>
    <dgm:pt modelId="{464DAC2D-C781-4C16-84C6-0521CF9DC66F}" type="sibTrans" cxnId="{5F309E81-A136-4DBB-8C06-666889991FF7}">
      <dgm:prSet/>
      <dgm:spPr/>
      <dgm:t>
        <a:bodyPr/>
        <a:lstStyle/>
        <a:p>
          <a:endParaRPr lang="en-GB"/>
        </a:p>
      </dgm:t>
    </dgm:pt>
    <dgm:pt modelId="{51979B78-EED8-4350-A67D-1C9A9040B1B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Examine lifestyle factors and their effect on health and well-being </a:t>
          </a:r>
          <a:endParaRPr lang="en-GB" dirty="0"/>
        </a:p>
      </dgm:t>
    </dgm:pt>
    <dgm:pt modelId="{66004F44-FA15-479B-9570-79D8794E9B6F}" type="parTrans" cxnId="{E14448B2-EC7A-4BC7-8811-F3A89F28D5E9}">
      <dgm:prSet/>
      <dgm:spPr/>
      <dgm:t>
        <a:bodyPr/>
        <a:lstStyle/>
        <a:p>
          <a:endParaRPr lang="en-GB"/>
        </a:p>
      </dgm:t>
    </dgm:pt>
    <dgm:pt modelId="{7F8C7C15-4D5E-4DCF-B386-6EA33A7F9E40}" type="sibTrans" cxnId="{E14448B2-EC7A-4BC7-8811-F3A89F28D5E9}">
      <dgm:prSet/>
      <dgm:spPr/>
      <dgm:t>
        <a:bodyPr/>
        <a:lstStyle/>
        <a:p>
          <a:endParaRPr lang="en-GB"/>
        </a:p>
      </dgm:t>
    </dgm:pt>
    <dgm:pt modelId="{86211A7D-6888-4706-A448-F28883BA1C84}">
      <dgm:prSet phldrT="[Text]"/>
      <dgm:spPr/>
      <dgm:t>
        <a:bodyPr/>
        <a:lstStyle/>
        <a:p>
          <a:r>
            <a:rPr lang="en-GB" b="0" i="0" u="none" dirty="0"/>
            <a:t>Examine training methods for different components of fitness</a:t>
          </a:r>
          <a:endParaRPr lang="en-GB" dirty="0"/>
        </a:p>
      </dgm:t>
    </dgm:pt>
    <dgm:pt modelId="{F810E780-FF84-455B-9E8D-C123F34868A8}" type="parTrans" cxnId="{E985CA16-FA81-437D-BFB6-8EE05BC6B74B}">
      <dgm:prSet/>
      <dgm:spPr/>
      <dgm:t>
        <a:bodyPr/>
        <a:lstStyle/>
        <a:p>
          <a:endParaRPr lang="en-GB"/>
        </a:p>
      </dgm:t>
    </dgm:pt>
    <dgm:pt modelId="{6B27BB15-F9D0-4B55-9E99-E4A0B78CAD79}" type="sibTrans" cxnId="{E985CA16-FA81-437D-BFB6-8EE05BC6B74B}">
      <dgm:prSet/>
      <dgm:spPr/>
      <dgm:t>
        <a:bodyPr/>
        <a:lstStyle/>
        <a:p>
          <a:endParaRPr lang="en-GB"/>
        </a:p>
      </dgm:t>
    </dgm:pt>
    <dgm:pt modelId="{5D5813C2-56B6-48A7-A392-A4E77C9B7992}">
      <dgm:prSet custT="1"/>
      <dgm:spPr/>
      <dgm:t>
        <a:bodyPr/>
        <a:lstStyle/>
        <a:p>
          <a:r>
            <a:rPr lang="en-GB" sz="1600" dirty="0"/>
            <a:t>Unit 3 </a:t>
          </a:r>
        </a:p>
        <a:p>
          <a:r>
            <a:rPr lang="en-GB" sz="1200" b="1" i="0" u="none" dirty="0"/>
            <a:t>Professional Development in the Sports Industry</a:t>
          </a:r>
          <a:endParaRPr lang="en-GB" sz="1200" b="0" dirty="0"/>
        </a:p>
      </dgm:t>
    </dgm:pt>
    <dgm:pt modelId="{69932A0F-CAD7-430D-8D31-8F2255B9DC39}" type="parTrans" cxnId="{0C68CBFE-5D68-4F87-9A3E-24B53684527F}">
      <dgm:prSet/>
      <dgm:spPr/>
      <dgm:t>
        <a:bodyPr/>
        <a:lstStyle/>
        <a:p>
          <a:endParaRPr lang="en-GB"/>
        </a:p>
      </dgm:t>
    </dgm:pt>
    <dgm:pt modelId="{355E5BC0-7179-4FA2-9024-8C0472A8C0EE}" type="sibTrans" cxnId="{0C68CBFE-5D68-4F87-9A3E-24B53684527F}">
      <dgm:prSet/>
      <dgm:spPr/>
      <dgm:t>
        <a:bodyPr/>
        <a:lstStyle/>
        <a:p>
          <a:endParaRPr lang="en-GB"/>
        </a:p>
      </dgm:t>
    </dgm:pt>
    <dgm:pt modelId="{FE539349-F03B-42E0-B8F3-84E509789BB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Understand the screening processes for training programming </a:t>
          </a:r>
        </a:p>
      </dgm:t>
    </dgm:pt>
    <dgm:pt modelId="{6FF4E92E-6F5C-40DC-9405-5283FF91E808}" type="parTrans" cxnId="{2E832D48-A674-4EDC-A5D4-657E84F85CE7}">
      <dgm:prSet/>
      <dgm:spPr/>
      <dgm:t>
        <a:bodyPr/>
        <a:lstStyle/>
        <a:p>
          <a:endParaRPr lang="en-GB"/>
        </a:p>
      </dgm:t>
    </dgm:pt>
    <dgm:pt modelId="{A7CEBDDD-FF9E-486C-A6BF-F755819AE55D}" type="sibTrans" cxnId="{2E832D48-A674-4EDC-A5D4-657E84F85CE7}">
      <dgm:prSet/>
      <dgm:spPr/>
      <dgm:t>
        <a:bodyPr/>
        <a:lstStyle/>
        <a:p>
          <a:endParaRPr lang="en-GB"/>
        </a:p>
      </dgm:t>
    </dgm:pt>
    <dgm:pt modelId="{BF298362-C32D-4130-89F3-630C42988B9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Understand programme-related nutritional needs</a:t>
          </a:r>
        </a:p>
      </dgm:t>
    </dgm:pt>
    <dgm:pt modelId="{78484C47-1D5E-4C08-BACA-988BA38273EC}" type="parTrans" cxnId="{909AD28E-085B-4161-9868-22DBBF53BCD0}">
      <dgm:prSet/>
      <dgm:spPr/>
      <dgm:t>
        <a:bodyPr/>
        <a:lstStyle/>
        <a:p>
          <a:endParaRPr lang="en-GB"/>
        </a:p>
      </dgm:t>
    </dgm:pt>
    <dgm:pt modelId="{99C10173-583F-4055-8EA6-7E50A383A4E2}" type="sibTrans" cxnId="{909AD28E-085B-4161-9868-22DBBF53BCD0}">
      <dgm:prSet/>
      <dgm:spPr/>
      <dgm:t>
        <a:bodyPr/>
        <a:lstStyle/>
        <a:p>
          <a:endParaRPr lang="en-GB"/>
        </a:p>
      </dgm:t>
    </dgm:pt>
    <dgm:pt modelId="{03A3F569-CE2A-49A0-B0E6-020F15613B9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Understand the career and job opportunities in the sports industry </a:t>
          </a:r>
          <a:endParaRPr lang="en-GB" dirty="0"/>
        </a:p>
      </dgm:t>
    </dgm:pt>
    <dgm:pt modelId="{4C3283A1-37E6-4B29-8C26-973F072D2CDD}" type="parTrans" cxnId="{1F695A84-7F34-4277-82F0-3D2D65E5C9C3}">
      <dgm:prSet/>
      <dgm:spPr/>
      <dgm:t>
        <a:bodyPr/>
        <a:lstStyle/>
        <a:p>
          <a:endParaRPr lang="en-GB"/>
        </a:p>
      </dgm:t>
    </dgm:pt>
    <dgm:pt modelId="{365A5170-5872-4A9B-A46F-2D45798D9EB8}" type="sibTrans" cxnId="{1F695A84-7F34-4277-82F0-3D2D65E5C9C3}">
      <dgm:prSet/>
      <dgm:spPr/>
      <dgm:t>
        <a:bodyPr/>
        <a:lstStyle/>
        <a:p>
          <a:endParaRPr lang="en-GB"/>
        </a:p>
      </dgm:t>
    </dgm:pt>
    <dgm:pt modelId="{A31D97EF-5F78-4A31-AC15-07E4B61E9C0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Explore own skills using a skills audit to inform a career development action plan</a:t>
          </a:r>
        </a:p>
      </dgm:t>
    </dgm:pt>
    <dgm:pt modelId="{8DFABFC5-1FB7-4B92-B5DD-1940FC430033}" type="parTrans" cxnId="{FDD2E86C-0870-48B8-8CE8-C7A5434B0857}">
      <dgm:prSet/>
      <dgm:spPr/>
      <dgm:t>
        <a:bodyPr/>
        <a:lstStyle/>
        <a:p>
          <a:endParaRPr lang="en-GB"/>
        </a:p>
      </dgm:t>
    </dgm:pt>
    <dgm:pt modelId="{FEF76FC2-A0DB-48C0-9B05-3DA787B1690D}" type="sibTrans" cxnId="{FDD2E86C-0870-48B8-8CE8-C7A5434B0857}">
      <dgm:prSet/>
      <dgm:spPr/>
      <dgm:t>
        <a:bodyPr/>
        <a:lstStyle/>
        <a:p>
          <a:endParaRPr lang="en-GB"/>
        </a:p>
      </dgm:t>
    </dgm:pt>
    <dgm:pt modelId="{C21732FD-CB4C-488F-91E2-2E8B5368B66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Undertake a recruitment activity to demonstrate the processes that can lead to a successful job offer in a selected career pathway </a:t>
          </a:r>
        </a:p>
      </dgm:t>
    </dgm:pt>
    <dgm:pt modelId="{C994E7D2-B1FF-424E-A296-88C18FBCE7C1}" type="parTrans" cxnId="{EE17EEB8-371E-43B1-9472-29E46E311DF8}">
      <dgm:prSet/>
      <dgm:spPr/>
      <dgm:t>
        <a:bodyPr/>
        <a:lstStyle/>
        <a:p>
          <a:endParaRPr lang="en-GB"/>
        </a:p>
      </dgm:t>
    </dgm:pt>
    <dgm:pt modelId="{C7AD1895-479F-4B34-8F22-8547D2509122}" type="sibTrans" cxnId="{EE17EEB8-371E-43B1-9472-29E46E311DF8}">
      <dgm:prSet/>
      <dgm:spPr/>
      <dgm:t>
        <a:bodyPr/>
        <a:lstStyle/>
        <a:p>
          <a:endParaRPr lang="en-GB"/>
        </a:p>
      </dgm:t>
    </dgm:pt>
    <dgm:pt modelId="{F58262BE-0A87-45D6-837C-10D2B1C213F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Reflect on the recruitment and selection process and your individual performance.</a:t>
          </a:r>
        </a:p>
      </dgm:t>
    </dgm:pt>
    <dgm:pt modelId="{03169F20-FDE9-49E1-88A0-DD892405A8D4}" type="parTrans" cxnId="{AB1464B5-B6E0-44C3-9B9F-211AB6EA18AD}">
      <dgm:prSet/>
      <dgm:spPr/>
      <dgm:t>
        <a:bodyPr/>
        <a:lstStyle/>
        <a:p>
          <a:endParaRPr lang="en-GB"/>
        </a:p>
      </dgm:t>
    </dgm:pt>
    <dgm:pt modelId="{32C85249-E11F-4171-884A-A5B9C5264397}" type="sibTrans" cxnId="{AB1464B5-B6E0-44C3-9B9F-211AB6EA18AD}">
      <dgm:prSet/>
      <dgm:spPr/>
      <dgm:t>
        <a:bodyPr/>
        <a:lstStyle/>
        <a:p>
          <a:endParaRPr lang="en-GB"/>
        </a:p>
      </dgm:t>
    </dgm:pt>
    <dgm:pt modelId="{2178AF9D-F4FC-4AC9-BE04-D2424DF4C67F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/>
            <a:t>Examine the skills, techniques and tactics required to perform in specific sports</a:t>
          </a:r>
          <a:endParaRPr lang="en-GB" b="0" i="0" u="none" dirty="0"/>
        </a:p>
      </dgm:t>
    </dgm:pt>
    <dgm:pt modelId="{C7635F48-4A2F-4B1A-A94F-2F806C11A1CD}" type="parTrans" cxnId="{4B18756D-31D8-428D-82A3-CB3E79DD0404}">
      <dgm:prSet/>
      <dgm:spPr/>
      <dgm:t>
        <a:bodyPr/>
        <a:lstStyle/>
        <a:p>
          <a:endParaRPr lang="en-GB"/>
        </a:p>
      </dgm:t>
    </dgm:pt>
    <dgm:pt modelId="{FE9CD6EC-E143-4CF7-A8E0-DDADE203264C}" type="sibTrans" cxnId="{4B18756D-31D8-428D-82A3-CB3E79DD0404}">
      <dgm:prSet/>
      <dgm:spPr/>
      <dgm:t>
        <a:bodyPr/>
        <a:lstStyle/>
        <a:p>
          <a:endParaRPr lang="en-GB"/>
        </a:p>
      </dgm:t>
    </dgm:pt>
    <dgm:pt modelId="{D0DF33B9-73A8-4D00-B6F7-AA475E929845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Develop skills, techniques and tactics for sporting activity in order to meet sport aims</a:t>
          </a:r>
        </a:p>
      </dgm:t>
    </dgm:pt>
    <dgm:pt modelId="{05917A93-2AAD-416E-8A1C-C741F335A3AB}" type="parTrans" cxnId="{4ECC22F1-EA23-4D58-A697-79657A2CBA68}">
      <dgm:prSet/>
      <dgm:spPr/>
      <dgm:t>
        <a:bodyPr/>
        <a:lstStyle/>
        <a:p>
          <a:endParaRPr lang="en-GB"/>
        </a:p>
      </dgm:t>
    </dgm:pt>
    <dgm:pt modelId="{1EA004BE-1C2F-41E5-AC2D-64B5BDEDD9DE}" type="sibTrans" cxnId="{4ECC22F1-EA23-4D58-A697-79657A2CBA68}">
      <dgm:prSet/>
      <dgm:spPr/>
      <dgm:t>
        <a:bodyPr/>
        <a:lstStyle/>
        <a:p>
          <a:endParaRPr lang="en-GB"/>
        </a:p>
      </dgm:t>
    </dgm:pt>
    <dgm:pt modelId="{A71C9AE8-8EA1-4C8C-9684-FF338F5887C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Reflect on own practical performance using selected assessment methods</a:t>
          </a:r>
        </a:p>
      </dgm:t>
    </dgm:pt>
    <dgm:pt modelId="{F0CEC741-A3A7-454B-815E-4767E0FAD8E2}" type="parTrans" cxnId="{8A943A07-9655-40B7-88C2-6B552F787572}">
      <dgm:prSet/>
      <dgm:spPr/>
      <dgm:t>
        <a:bodyPr/>
        <a:lstStyle/>
        <a:p>
          <a:endParaRPr lang="en-GB"/>
        </a:p>
      </dgm:t>
    </dgm:pt>
    <dgm:pt modelId="{09461411-1DF8-46F2-9EBB-0702739DF0ED}" type="sibTrans" cxnId="{8A943A07-9655-40B7-88C2-6B552F787572}">
      <dgm:prSet/>
      <dgm:spPr/>
      <dgm:t>
        <a:bodyPr/>
        <a:lstStyle/>
        <a:p>
          <a:endParaRPr lang="en-GB"/>
        </a:p>
      </dgm:t>
    </dgm:pt>
    <dgm:pt modelId="{9759A555-24E3-4917-80DD-9DBA765BA85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The effects of exercise and sports performance on the muscular system</a:t>
          </a:r>
        </a:p>
      </dgm:t>
    </dgm:pt>
    <dgm:pt modelId="{5DED1289-F027-42AF-9068-A08E29E2653F}" type="parTrans" cxnId="{0FCD28A3-BC38-4679-8F44-E23D61E3A230}">
      <dgm:prSet/>
      <dgm:spPr/>
      <dgm:t>
        <a:bodyPr/>
        <a:lstStyle/>
        <a:p>
          <a:endParaRPr lang="en-GB"/>
        </a:p>
      </dgm:t>
    </dgm:pt>
    <dgm:pt modelId="{E19DEBE3-F5EB-4ACB-A9D5-E3238D9A8459}" type="sibTrans" cxnId="{0FCD28A3-BC38-4679-8F44-E23D61E3A230}">
      <dgm:prSet/>
      <dgm:spPr/>
      <dgm:t>
        <a:bodyPr/>
        <a:lstStyle/>
        <a:p>
          <a:endParaRPr lang="en-GB"/>
        </a:p>
      </dgm:t>
    </dgm:pt>
    <dgm:pt modelId="{5B95576E-2529-4855-8662-A25E28A3589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/>
            <a:t>The effects of exercise and sports performance on the respiratory system</a:t>
          </a:r>
          <a:endParaRPr lang="en-GB" b="0" i="0" u="none" dirty="0"/>
        </a:p>
      </dgm:t>
    </dgm:pt>
    <dgm:pt modelId="{5B46E383-46BC-4BD8-8279-D45176FAB1DE}" type="parTrans" cxnId="{A0C31B59-64A7-4396-B477-05AF5BA52EAB}">
      <dgm:prSet/>
      <dgm:spPr/>
      <dgm:t>
        <a:bodyPr/>
        <a:lstStyle/>
        <a:p>
          <a:endParaRPr lang="en-GB"/>
        </a:p>
      </dgm:t>
    </dgm:pt>
    <dgm:pt modelId="{84D94907-F8F2-498B-A2FA-1EF0AB0A7369}" type="sibTrans" cxnId="{A0C31B59-64A7-4396-B477-05AF5BA52EAB}">
      <dgm:prSet/>
      <dgm:spPr/>
      <dgm:t>
        <a:bodyPr/>
        <a:lstStyle/>
        <a:p>
          <a:endParaRPr lang="en-GB"/>
        </a:p>
      </dgm:t>
    </dgm:pt>
    <dgm:pt modelId="{3E15BC81-7549-4257-B229-1E3AAF125E0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/>
            <a:t>The effects of sport and exercise performance on the cardiovascular system</a:t>
          </a:r>
          <a:endParaRPr lang="en-GB" dirty="0"/>
        </a:p>
      </dgm:t>
    </dgm:pt>
    <dgm:pt modelId="{A3B520CD-4620-4091-82C2-F2C96D611B2A}" type="parTrans" cxnId="{E0A60C31-39A5-4927-ADC5-6855CFBF29EC}">
      <dgm:prSet/>
      <dgm:spPr/>
      <dgm:t>
        <a:bodyPr/>
        <a:lstStyle/>
        <a:p>
          <a:endParaRPr lang="en-GB"/>
        </a:p>
      </dgm:t>
    </dgm:pt>
    <dgm:pt modelId="{68B171B0-ED87-4F42-8F6E-0F6C38DBC058}" type="sibTrans" cxnId="{E0A60C31-39A5-4927-ADC5-6855CFBF29EC}">
      <dgm:prSet/>
      <dgm:spPr/>
      <dgm:t>
        <a:bodyPr/>
        <a:lstStyle/>
        <a:p>
          <a:endParaRPr lang="en-GB"/>
        </a:p>
      </dgm:t>
    </dgm:pt>
    <dgm:pt modelId="{FC23C68F-B9D4-4B2E-9B32-57BC5C7CA55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0" i="0" u="none" dirty="0"/>
            <a:t>The effects of exercise and sports performance on the energy systems</a:t>
          </a:r>
        </a:p>
      </dgm:t>
    </dgm:pt>
    <dgm:pt modelId="{EC1956E7-F2A0-4086-AF13-EA05A94FD5C0}" type="parTrans" cxnId="{3021AA32-9979-4587-BDA7-7B55306CAA67}">
      <dgm:prSet/>
      <dgm:spPr/>
      <dgm:t>
        <a:bodyPr/>
        <a:lstStyle/>
        <a:p>
          <a:endParaRPr lang="en-GB"/>
        </a:p>
      </dgm:t>
    </dgm:pt>
    <dgm:pt modelId="{BB0B2F91-BFFE-4F78-9909-725D5DF4B003}" type="sibTrans" cxnId="{3021AA32-9979-4587-BDA7-7B55306CAA67}">
      <dgm:prSet/>
      <dgm:spPr/>
      <dgm:t>
        <a:bodyPr/>
        <a:lstStyle/>
        <a:p>
          <a:endParaRPr lang="en-GB"/>
        </a:p>
      </dgm:t>
    </dgm:pt>
    <dgm:pt modelId="{10FCA0E8-8DD6-4FAB-8546-5764C1026C50}" type="pres">
      <dgm:prSet presAssocID="{075A2F84-0789-4C1B-B655-F953AC011E61}" presName="Name0" presStyleCnt="0">
        <dgm:presLayoutVars>
          <dgm:dir/>
          <dgm:animLvl val="lvl"/>
          <dgm:resizeHandles val="exact"/>
        </dgm:presLayoutVars>
      </dgm:prSet>
      <dgm:spPr/>
    </dgm:pt>
    <dgm:pt modelId="{DE8EE2DD-E84F-4FB2-AAD3-4D068B251FD3}" type="pres">
      <dgm:prSet presAssocID="{0B593750-2C4B-4C37-A201-3C080C4B74D8}" presName="composite" presStyleCnt="0"/>
      <dgm:spPr/>
    </dgm:pt>
    <dgm:pt modelId="{6827F5B8-66F0-46D5-9FEC-1F6E5FD37798}" type="pres">
      <dgm:prSet presAssocID="{0B593750-2C4B-4C37-A201-3C080C4B74D8}" presName="parTx" presStyleLbl="alignNode1" presStyleIdx="0" presStyleCnt="4" custLinFactNeighborX="27739" custLinFactNeighborY="1119">
        <dgm:presLayoutVars>
          <dgm:chMax val="0"/>
          <dgm:chPref val="0"/>
          <dgm:bulletEnabled val="1"/>
        </dgm:presLayoutVars>
      </dgm:prSet>
      <dgm:spPr/>
    </dgm:pt>
    <dgm:pt modelId="{E77C6EB5-4802-4DF6-B2A0-111B6DCF1261}" type="pres">
      <dgm:prSet presAssocID="{0B593750-2C4B-4C37-A201-3C080C4B74D8}" presName="desTx" presStyleLbl="alignAccFollowNode1" presStyleIdx="0" presStyleCnt="4" custLinFactNeighborX="27739" custLinFactNeighborY="233">
        <dgm:presLayoutVars>
          <dgm:bulletEnabled val="1"/>
        </dgm:presLayoutVars>
      </dgm:prSet>
      <dgm:spPr/>
    </dgm:pt>
    <dgm:pt modelId="{B4102904-3A1A-436A-8BE5-F5841C5516C4}" type="pres">
      <dgm:prSet presAssocID="{A5CD8FE2-23BA-477B-9D95-341C1CDD755F}" presName="space" presStyleCnt="0"/>
      <dgm:spPr/>
    </dgm:pt>
    <dgm:pt modelId="{FE6F4576-355C-460C-940D-66C4243067CB}" type="pres">
      <dgm:prSet presAssocID="{350AC8C1-2266-432D-8E6C-7BEB1A391152}" presName="composite" presStyleCnt="0"/>
      <dgm:spPr/>
    </dgm:pt>
    <dgm:pt modelId="{1FF14FF5-16B6-49A5-842E-EB6321523031}" type="pres">
      <dgm:prSet presAssocID="{350AC8C1-2266-432D-8E6C-7BEB1A391152}" presName="parTx" presStyleLbl="alignNode1" presStyleIdx="1" presStyleCnt="4" custLinFactNeighborX="19108" custLinFactNeighborY="1120">
        <dgm:presLayoutVars>
          <dgm:chMax val="0"/>
          <dgm:chPref val="0"/>
          <dgm:bulletEnabled val="1"/>
        </dgm:presLayoutVars>
      </dgm:prSet>
      <dgm:spPr/>
    </dgm:pt>
    <dgm:pt modelId="{83E43727-DAB2-4479-AB3C-77CC13B56D7F}" type="pres">
      <dgm:prSet presAssocID="{350AC8C1-2266-432D-8E6C-7BEB1A391152}" presName="desTx" presStyleLbl="alignAccFollowNode1" presStyleIdx="1" presStyleCnt="4" custLinFactNeighborX="19108" custLinFactNeighborY="233">
        <dgm:presLayoutVars>
          <dgm:bulletEnabled val="1"/>
        </dgm:presLayoutVars>
      </dgm:prSet>
      <dgm:spPr/>
    </dgm:pt>
    <dgm:pt modelId="{0A1A57AE-E0EC-42AC-BD8C-0066C56E143A}" type="pres">
      <dgm:prSet presAssocID="{C2703A87-78A3-4AD8-A08C-DB06A1366E04}" presName="space" presStyleCnt="0"/>
      <dgm:spPr/>
    </dgm:pt>
    <dgm:pt modelId="{D41E1E92-62C4-40EA-916A-5E93669AE580}" type="pres">
      <dgm:prSet presAssocID="{A23BD6F6-6B98-4412-A407-1E4960C1A035}" presName="composite" presStyleCnt="0"/>
      <dgm:spPr/>
    </dgm:pt>
    <dgm:pt modelId="{5CA50D3C-677C-4AAB-AFE2-EB24CE9F2F08}" type="pres">
      <dgm:prSet presAssocID="{A23BD6F6-6B98-4412-A407-1E4960C1A035}" presName="parTx" presStyleLbl="alignNode1" presStyleIdx="2" presStyleCnt="4" custLinFactNeighborX="9162">
        <dgm:presLayoutVars>
          <dgm:chMax val="0"/>
          <dgm:chPref val="0"/>
          <dgm:bulletEnabled val="1"/>
        </dgm:presLayoutVars>
      </dgm:prSet>
      <dgm:spPr/>
    </dgm:pt>
    <dgm:pt modelId="{FB133F8A-9AC0-463C-BD58-87118F03EE7A}" type="pres">
      <dgm:prSet presAssocID="{A23BD6F6-6B98-4412-A407-1E4960C1A035}" presName="desTx" presStyleLbl="alignAccFollowNode1" presStyleIdx="2" presStyleCnt="4" custLinFactNeighborX="9162">
        <dgm:presLayoutVars>
          <dgm:bulletEnabled val="1"/>
        </dgm:presLayoutVars>
      </dgm:prSet>
      <dgm:spPr/>
    </dgm:pt>
    <dgm:pt modelId="{ACA65437-17FA-4877-BED8-CC168FE31C60}" type="pres">
      <dgm:prSet presAssocID="{464DAC2D-C781-4C16-84C6-0521CF9DC66F}" presName="space" presStyleCnt="0"/>
      <dgm:spPr/>
    </dgm:pt>
    <dgm:pt modelId="{86C948A1-6537-4114-9E6E-5C3A936E6779}" type="pres">
      <dgm:prSet presAssocID="{5D5813C2-56B6-48A7-A392-A4E77C9B7992}" presName="composite" presStyleCnt="0"/>
      <dgm:spPr/>
    </dgm:pt>
    <dgm:pt modelId="{C8160247-3AD6-4D46-84BE-4314984C5A39}" type="pres">
      <dgm:prSet presAssocID="{5D5813C2-56B6-48A7-A392-A4E77C9B799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601CFA3-D3C1-421A-9ACC-EE972EC3F04C}" type="pres">
      <dgm:prSet presAssocID="{5D5813C2-56B6-48A7-A392-A4E77C9B799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E5C13105-CB3F-4507-B17F-B3BF53D541C7}" type="presOf" srcId="{F58262BE-0A87-45D6-837C-10D2B1C213F8}" destId="{1601CFA3-D3C1-421A-9ACC-EE972EC3F04C}" srcOrd="0" destOrd="3" presId="urn:microsoft.com/office/officeart/2005/8/layout/hList1"/>
    <dgm:cxn modelId="{8A943A07-9655-40B7-88C2-6B552F787572}" srcId="{350AC8C1-2266-432D-8E6C-7BEB1A391152}" destId="{A71C9AE8-8EA1-4C8C-9684-FF338F5887C7}" srcOrd="3" destOrd="0" parTransId="{F0CEC741-A3A7-454B-815E-4767E0FAD8E2}" sibTransId="{09461411-1DF8-46F2-9EBB-0702739DF0ED}"/>
    <dgm:cxn modelId="{B973C60A-CBA2-4B7C-976D-1C9676C780AB}" type="presOf" srcId="{B22D6739-27D2-4B6E-80B6-BE20BD657158}" destId="{83E43727-DAB2-4479-AB3C-77CC13B56D7F}" srcOrd="0" destOrd="0" presId="urn:microsoft.com/office/officeart/2005/8/layout/hList1"/>
    <dgm:cxn modelId="{F3311210-023D-427D-8F23-4B53E214FA01}" type="presOf" srcId="{5B95576E-2529-4855-8662-A25E28A35899}" destId="{E77C6EB5-4802-4DF6-B2A0-111B6DCF1261}" srcOrd="0" destOrd="2" presId="urn:microsoft.com/office/officeart/2005/8/layout/hList1"/>
    <dgm:cxn modelId="{DCE75014-8DFB-44A9-8A60-3FD2112ACA21}" type="presOf" srcId="{2178AF9D-F4FC-4AC9-BE04-D2424DF4C67F}" destId="{83E43727-DAB2-4479-AB3C-77CC13B56D7F}" srcOrd="0" destOrd="1" presId="urn:microsoft.com/office/officeart/2005/8/layout/hList1"/>
    <dgm:cxn modelId="{E985CA16-FA81-437D-BFB6-8EE05BC6B74B}" srcId="{A23BD6F6-6B98-4412-A407-1E4960C1A035}" destId="{86211A7D-6888-4706-A448-F28883BA1C84}" srcOrd="3" destOrd="0" parTransId="{F810E780-FF84-455B-9E8D-C123F34868A8}" sibTransId="{6B27BB15-F9D0-4B55-9E99-E4A0B78CAD79}"/>
    <dgm:cxn modelId="{A7DA0A19-2574-4C33-85A5-BA5497F211EC}" srcId="{075A2F84-0789-4C1B-B655-F953AC011E61}" destId="{0B593750-2C4B-4C37-A201-3C080C4B74D8}" srcOrd="0" destOrd="0" parTransId="{34DFC6A4-23DD-4C3A-91E5-0FFDB743B57F}" sibTransId="{A5CD8FE2-23BA-477B-9D95-341C1CDD755F}"/>
    <dgm:cxn modelId="{13B7581C-9E29-4D2A-B2B2-6B96BC03048D}" type="presOf" srcId="{11FACFD5-DE42-4F45-AD3B-38B2EBFCAB86}" destId="{E77C6EB5-4802-4DF6-B2A0-111B6DCF1261}" srcOrd="0" destOrd="0" presId="urn:microsoft.com/office/officeart/2005/8/layout/hList1"/>
    <dgm:cxn modelId="{B72C8624-152E-4913-9185-6FC0CE516A34}" type="presOf" srcId="{03A3F569-CE2A-49A0-B0E6-020F15613B9D}" destId="{1601CFA3-D3C1-421A-9ACC-EE972EC3F04C}" srcOrd="0" destOrd="0" presId="urn:microsoft.com/office/officeart/2005/8/layout/hList1"/>
    <dgm:cxn modelId="{A2CF562A-8E95-4233-B0FE-4468712E6C7A}" srcId="{0B593750-2C4B-4C37-A201-3C080C4B74D8}" destId="{11FACFD5-DE42-4F45-AD3B-38B2EBFCAB86}" srcOrd="0" destOrd="0" parTransId="{92447A34-CADE-4031-9CA8-959C8C9B782E}" sibTransId="{5AA7673B-7758-48A1-8983-2DE608AC1F88}"/>
    <dgm:cxn modelId="{E0A60C31-39A5-4927-ADC5-6855CFBF29EC}" srcId="{0B593750-2C4B-4C37-A201-3C080C4B74D8}" destId="{3E15BC81-7549-4257-B229-1E3AAF125E08}" srcOrd="3" destOrd="0" parTransId="{A3B520CD-4620-4091-82C2-F2C96D611B2A}" sibTransId="{68B171B0-ED87-4F42-8F6E-0F6C38DBC058}"/>
    <dgm:cxn modelId="{3021AA32-9979-4587-BDA7-7B55306CAA67}" srcId="{0B593750-2C4B-4C37-A201-3C080C4B74D8}" destId="{FC23C68F-B9D4-4B2E-9B32-57BC5C7CA550}" srcOrd="4" destOrd="0" parTransId="{EC1956E7-F2A0-4086-AF13-EA05A94FD5C0}" sibTransId="{BB0B2F91-BFFE-4F78-9909-725D5DF4B003}"/>
    <dgm:cxn modelId="{15EB7F42-D93A-45A1-8F3A-02B2E8D58EB1}" srcId="{075A2F84-0789-4C1B-B655-F953AC011E61}" destId="{350AC8C1-2266-432D-8E6C-7BEB1A391152}" srcOrd="1" destOrd="0" parTransId="{CE77DEB1-9ABF-44D8-A88F-698B23492374}" sibTransId="{C2703A87-78A3-4AD8-A08C-DB06A1366E04}"/>
    <dgm:cxn modelId="{968F1363-7F94-4681-A5D7-7331F76F5C68}" type="presOf" srcId="{A31D97EF-5F78-4A31-AC15-07E4B61E9C09}" destId="{1601CFA3-D3C1-421A-9ACC-EE972EC3F04C}" srcOrd="0" destOrd="1" presId="urn:microsoft.com/office/officeart/2005/8/layout/hList1"/>
    <dgm:cxn modelId="{2E832D48-A674-4EDC-A5D4-657E84F85CE7}" srcId="{A23BD6F6-6B98-4412-A407-1E4960C1A035}" destId="{FE539349-F03B-42E0-B8F3-84E509789BB2}" srcOrd="1" destOrd="0" parTransId="{6FF4E92E-6F5C-40DC-9405-5283FF91E808}" sibTransId="{A7CEBDDD-FF9E-486C-A6BF-F755819AE55D}"/>
    <dgm:cxn modelId="{92784C4C-186F-4125-AACC-39F9F9FDCB7E}" type="presOf" srcId="{A23BD6F6-6B98-4412-A407-1E4960C1A035}" destId="{5CA50D3C-677C-4AAB-AFE2-EB24CE9F2F08}" srcOrd="0" destOrd="0" presId="urn:microsoft.com/office/officeart/2005/8/layout/hList1"/>
    <dgm:cxn modelId="{FDD2E86C-0870-48B8-8CE8-C7A5434B0857}" srcId="{5D5813C2-56B6-48A7-A392-A4E77C9B7992}" destId="{A31D97EF-5F78-4A31-AC15-07E4B61E9C09}" srcOrd="1" destOrd="0" parTransId="{8DFABFC5-1FB7-4B92-B5DD-1940FC430033}" sibTransId="{FEF76FC2-A0DB-48C0-9B05-3DA787B1690D}"/>
    <dgm:cxn modelId="{4B18756D-31D8-428D-82A3-CB3E79DD0404}" srcId="{350AC8C1-2266-432D-8E6C-7BEB1A391152}" destId="{2178AF9D-F4FC-4AC9-BE04-D2424DF4C67F}" srcOrd="1" destOrd="0" parTransId="{C7635F48-4A2F-4B1A-A94F-2F806C11A1CD}" sibTransId="{FE9CD6EC-E143-4CF7-A8E0-DDADE203264C}"/>
    <dgm:cxn modelId="{A2DBB64D-35F3-4B71-9471-574105F347BA}" type="presOf" srcId="{D0DF33B9-73A8-4D00-B6F7-AA475E929845}" destId="{83E43727-DAB2-4479-AB3C-77CC13B56D7F}" srcOrd="0" destOrd="2" presId="urn:microsoft.com/office/officeart/2005/8/layout/hList1"/>
    <dgm:cxn modelId="{14C15870-8558-437D-972E-D276F6534A72}" type="presOf" srcId="{075A2F84-0789-4C1B-B655-F953AC011E61}" destId="{10FCA0E8-8DD6-4FAB-8546-5764C1026C50}" srcOrd="0" destOrd="0" presId="urn:microsoft.com/office/officeart/2005/8/layout/hList1"/>
    <dgm:cxn modelId="{B17D2071-808D-4FF0-9FF7-0287F68FF6B6}" type="presOf" srcId="{86211A7D-6888-4706-A448-F28883BA1C84}" destId="{FB133F8A-9AC0-463C-BD58-87118F03EE7A}" srcOrd="0" destOrd="3" presId="urn:microsoft.com/office/officeart/2005/8/layout/hList1"/>
    <dgm:cxn modelId="{A0C31B59-64A7-4396-B477-05AF5BA52EAB}" srcId="{0B593750-2C4B-4C37-A201-3C080C4B74D8}" destId="{5B95576E-2529-4855-8662-A25E28A35899}" srcOrd="2" destOrd="0" parTransId="{5B46E383-46BC-4BD8-8279-D45176FAB1DE}" sibTransId="{84D94907-F8F2-498B-A2FA-1EF0AB0A7369}"/>
    <dgm:cxn modelId="{5F309E81-A136-4DBB-8C06-666889991FF7}" srcId="{075A2F84-0789-4C1B-B655-F953AC011E61}" destId="{A23BD6F6-6B98-4412-A407-1E4960C1A035}" srcOrd="2" destOrd="0" parTransId="{8F4F62EE-4769-429E-9DF9-1B5425A6DC8F}" sibTransId="{464DAC2D-C781-4C16-84C6-0521CF9DC66F}"/>
    <dgm:cxn modelId="{1F695A84-7F34-4277-82F0-3D2D65E5C9C3}" srcId="{5D5813C2-56B6-48A7-A392-A4E77C9B7992}" destId="{03A3F569-CE2A-49A0-B0E6-020F15613B9D}" srcOrd="0" destOrd="0" parTransId="{4C3283A1-37E6-4B29-8C26-973F072D2CDD}" sibTransId="{365A5170-5872-4A9B-A46F-2D45798D9EB8}"/>
    <dgm:cxn modelId="{734BD884-CAF3-4BFF-93D2-A18F1A183F6E}" type="presOf" srcId="{3E15BC81-7549-4257-B229-1E3AAF125E08}" destId="{E77C6EB5-4802-4DF6-B2A0-111B6DCF1261}" srcOrd="0" destOrd="3" presId="urn:microsoft.com/office/officeart/2005/8/layout/hList1"/>
    <dgm:cxn modelId="{909AD28E-085B-4161-9868-22DBBF53BCD0}" srcId="{A23BD6F6-6B98-4412-A407-1E4960C1A035}" destId="{BF298362-C32D-4130-89F3-630C42988B98}" srcOrd="2" destOrd="0" parTransId="{78484C47-1D5E-4C08-BACA-988BA38273EC}" sibTransId="{99C10173-583F-4055-8EA6-7E50A383A4E2}"/>
    <dgm:cxn modelId="{EF105699-0BD8-4140-B930-56B44C0F29DB}" srcId="{350AC8C1-2266-432D-8E6C-7BEB1A391152}" destId="{B22D6739-27D2-4B6E-80B6-BE20BD657158}" srcOrd="0" destOrd="0" parTransId="{4C9A33D5-41DD-4CF5-BE7D-382D51EBF618}" sibTransId="{8A38C93F-9E5F-494C-822B-DA2CE1FE1501}"/>
    <dgm:cxn modelId="{0FCD28A3-BC38-4679-8F44-E23D61E3A230}" srcId="{0B593750-2C4B-4C37-A201-3C080C4B74D8}" destId="{9759A555-24E3-4917-80DD-9DBA765BA85D}" srcOrd="1" destOrd="0" parTransId="{5DED1289-F027-42AF-9068-A08E29E2653F}" sibTransId="{E19DEBE3-F5EB-4ACB-A9D5-E3238D9A8459}"/>
    <dgm:cxn modelId="{EBA78AAB-C590-4F2F-A778-E82683B04485}" type="presOf" srcId="{0B593750-2C4B-4C37-A201-3C080C4B74D8}" destId="{6827F5B8-66F0-46D5-9FEC-1F6E5FD37798}" srcOrd="0" destOrd="0" presId="urn:microsoft.com/office/officeart/2005/8/layout/hList1"/>
    <dgm:cxn modelId="{C81443B1-011C-4F7C-ABF1-0083A9834EB0}" type="presOf" srcId="{350AC8C1-2266-432D-8E6C-7BEB1A391152}" destId="{1FF14FF5-16B6-49A5-842E-EB6321523031}" srcOrd="0" destOrd="0" presId="urn:microsoft.com/office/officeart/2005/8/layout/hList1"/>
    <dgm:cxn modelId="{E14448B2-EC7A-4BC7-8811-F3A89F28D5E9}" srcId="{A23BD6F6-6B98-4412-A407-1E4960C1A035}" destId="{51979B78-EED8-4350-A67D-1C9A9040B1B8}" srcOrd="0" destOrd="0" parTransId="{66004F44-FA15-479B-9570-79D8794E9B6F}" sibTransId="{7F8C7C15-4D5E-4DCF-B386-6EA33A7F9E40}"/>
    <dgm:cxn modelId="{AB1464B5-B6E0-44C3-9B9F-211AB6EA18AD}" srcId="{5D5813C2-56B6-48A7-A392-A4E77C9B7992}" destId="{F58262BE-0A87-45D6-837C-10D2B1C213F8}" srcOrd="3" destOrd="0" parTransId="{03169F20-FDE9-49E1-88A0-DD892405A8D4}" sibTransId="{32C85249-E11F-4171-884A-A5B9C5264397}"/>
    <dgm:cxn modelId="{EE17EEB8-371E-43B1-9472-29E46E311DF8}" srcId="{5D5813C2-56B6-48A7-A392-A4E77C9B7992}" destId="{C21732FD-CB4C-488F-91E2-2E8B5368B66C}" srcOrd="2" destOrd="0" parTransId="{C994E7D2-B1FF-424E-A296-88C18FBCE7C1}" sibTransId="{C7AD1895-479F-4B34-8F22-8547D2509122}"/>
    <dgm:cxn modelId="{E6E00FBB-3A35-4870-BBB4-A6A6271CCB3A}" type="presOf" srcId="{FE539349-F03B-42E0-B8F3-84E509789BB2}" destId="{FB133F8A-9AC0-463C-BD58-87118F03EE7A}" srcOrd="0" destOrd="1" presId="urn:microsoft.com/office/officeart/2005/8/layout/hList1"/>
    <dgm:cxn modelId="{0F1642BD-5570-4E2D-A5F5-1A6252EDE118}" type="presOf" srcId="{9759A555-24E3-4917-80DD-9DBA765BA85D}" destId="{E77C6EB5-4802-4DF6-B2A0-111B6DCF1261}" srcOrd="0" destOrd="1" presId="urn:microsoft.com/office/officeart/2005/8/layout/hList1"/>
    <dgm:cxn modelId="{69DC25BF-E3EA-473E-9643-2F9D1BA27EB9}" type="presOf" srcId="{FC23C68F-B9D4-4B2E-9B32-57BC5C7CA550}" destId="{E77C6EB5-4802-4DF6-B2A0-111B6DCF1261}" srcOrd="0" destOrd="4" presId="urn:microsoft.com/office/officeart/2005/8/layout/hList1"/>
    <dgm:cxn modelId="{456DA2D9-266B-4269-8CF2-A1EF7D1D8962}" type="presOf" srcId="{C21732FD-CB4C-488F-91E2-2E8B5368B66C}" destId="{1601CFA3-D3C1-421A-9ACC-EE972EC3F04C}" srcOrd="0" destOrd="2" presId="urn:microsoft.com/office/officeart/2005/8/layout/hList1"/>
    <dgm:cxn modelId="{51F32CE0-B216-41AD-A3E7-458D9C9D4342}" type="presOf" srcId="{A71C9AE8-8EA1-4C8C-9684-FF338F5887C7}" destId="{83E43727-DAB2-4479-AB3C-77CC13B56D7F}" srcOrd="0" destOrd="3" presId="urn:microsoft.com/office/officeart/2005/8/layout/hList1"/>
    <dgm:cxn modelId="{0CF907E7-CB80-4532-8FC6-C88719DFABC3}" type="presOf" srcId="{BF298362-C32D-4130-89F3-630C42988B98}" destId="{FB133F8A-9AC0-463C-BD58-87118F03EE7A}" srcOrd="0" destOrd="2" presId="urn:microsoft.com/office/officeart/2005/8/layout/hList1"/>
    <dgm:cxn modelId="{A39008E8-C4AE-49A5-9383-CF48681D564A}" type="presOf" srcId="{5D5813C2-56B6-48A7-A392-A4E77C9B7992}" destId="{C8160247-3AD6-4D46-84BE-4314984C5A39}" srcOrd="0" destOrd="0" presId="urn:microsoft.com/office/officeart/2005/8/layout/hList1"/>
    <dgm:cxn modelId="{4ECC22F1-EA23-4D58-A697-79657A2CBA68}" srcId="{350AC8C1-2266-432D-8E6C-7BEB1A391152}" destId="{D0DF33B9-73A8-4D00-B6F7-AA475E929845}" srcOrd="2" destOrd="0" parTransId="{05917A93-2AAD-416E-8A1C-C741F335A3AB}" sibTransId="{1EA004BE-1C2F-41E5-AC2D-64B5BDEDD9DE}"/>
    <dgm:cxn modelId="{A81123FE-2A21-4FBC-A323-96AFB80239DF}" type="presOf" srcId="{51979B78-EED8-4350-A67D-1C9A9040B1B8}" destId="{FB133F8A-9AC0-463C-BD58-87118F03EE7A}" srcOrd="0" destOrd="0" presId="urn:microsoft.com/office/officeart/2005/8/layout/hList1"/>
    <dgm:cxn modelId="{0C68CBFE-5D68-4F87-9A3E-24B53684527F}" srcId="{075A2F84-0789-4C1B-B655-F953AC011E61}" destId="{5D5813C2-56B6-48A7-A392-A4E77C9B7992}" srcOrd="3" destOrd="0" parTransId="{69932A0F-CAD7-430D-8D31-8F2255B9DC39}" sibTransId="{355E5BC0-7179-4FA2-9024-8C0472A8C0EE}"/>
    <dgm:cxn modelId="{B420B792-1276-4AB1-8CCD-FCE0F4CEE02A}" type="presParOf" srcId="{10FCA0E8-8DD6-4FAB-8546-5764C1026C50}" destId="{DE8EE2DD-E84F-4FB2-AAD3-4D068B251FD3}" srcOrd="0" destOrd="0" presId="urn:microsoft.com/office/officeart/2005/8/layout/hList1"/>
    <dgm:cxn modelId="{E1AD35DB-585A-45EE-973E-8B94A3035E37}" type="presParOf" srcId="{DE8EE2DD-E84F-4FB2-AAD3-4D068B251FD3}" destId="{6827F5B8-66F0-46D5-9FEC-1F6E5FD37798}" srcOrd="0" destOrd="0" presId="urn:microsoft.com/office/officeart/2005/8/layout/hList1"/>
    <dgm:cxn modelId="{25E654A8-F533-47E9-9E9D-FDE64450450F}" type="presParOf" srcId="{DE8EE2DD-E84F-4FB2-AAD3-4D068B251FD3}" destId="{E77C6EB5-4802-4DF6-B2A0-111B6DCF1261}" srcOrd="1" destOrd="0" presId="urn:microsoft.com/office/officeart/2005/8/layout/hList1"/>
    <dgm:cxn modelId="{DBCA1BFD-EF49-4A5A-9A34-AB4485573751}" type="presParOf" srcId="{10FCA0E8-8DD6-4FAB-8546-5764C1026C50}" destId="{B4102904-3A1A-436A-8BE5-F5841C5516C4}" srcOrd="1" destOrd="0" presId="urn:microsoft.com/office/officeart/2005/8/layout/hList1"/>
    <dgm:cxn modelId="{DC3724E9-CC7E-4216-8DBE-3510C1654044}" type="presParOf" srcId="{10FCA0E8-8DD6-4FAB-8546-5764C1026C50}" destId="{FE6F4576-355C-460C-940D-66C4243067CB}" srcOrd="2" destOrd="0" presId="urn:microsoft.com/office/officeart/2005/8/layout/hList1"/>
    <dgm:cxn modelId="{CD64BFF4-028E-4F87-ADE9-DA14131D71D0}" type="presParOf" srcId="{FE6F4576-355C-460C-940D-66C4243067CB}" destId="{1FF14FF5-16B6-49A5-842E-EB6321523031}" srcOrd="0" destOrd="0" presId="urn:microsoft.com/office/officeart/2005/8/layout/hList1"/>
    <dgm:cxn modelId="{3396A2EB-DB0C-410E-A877-27FC5D9B7AB6}" type="presParOf" srcId="{FE6F4576-355C-460C-940D-66C4243067CB}" destId="{83E43727-DAB2-4479-AB3C-77CC13B56D7F}" srcOrd="1" destOrd="0" presId="urn:microsoft.com/office/officeart/2005/8/layout/hList1"/>
    <dgm:cxn modelId="{EB87BFD9-9653-4309-8E0F-C4AA01E3D7F5}" type="presParOf" srcId="{10FCA0E8-8DD6-4FAB-8546-5764C1026C50}" destId="{0A1A57AE-E0EC-42AC-BD8C-0066C56E143A}" srcOrd="3" destOrd="0" presId="urn:microsoft.com/office/officeart/2005/8/layout/hList1"/>
    <dgm:cxn modelId="{22988BF0-C6F5-4A72-AF52-248CBF496FFB}" type="presParOf" srcId="{10FCA0E8-8DD6-4FAB-8546-5764C1026C50}" destId="{D41E1E92-62C4-40EA-916A-5E93669AE580}" srcOrd="4" destOrd="0" presId="urn:microsoft.com/office/officeart/2005/8/layout/hList1"/>
    <dgm:cxn modelId="{95A98A8D-0DBC-4205-9828-AE28FC43E8B7}" type="presParOf" srcId="{D41E1E92-62C4-40EA-916A-5E93669AE580}" destId="{5CA50D3C-677C-4AAB-AFE2-EB24CE9F2F08}" srcOrd="0" destOrd="0" presId="urn:microsoft.com/office/officeart/2005/8/layout/hList1"/>
    <dgm:cxn modelId="{1CA87943-1EEE-4245-8C36-42F143066FB8}" type="presParOf" srcId="{D41E1E92-62C4-40EA-916A-5E93669AE580}" destId="{FB133F8A-9AC0-463C-BD58-87118F03EE7A}" srcOrd="1" destOrd="0" presId="urn:microsoft.com/office/officeart/2005/8/layout/hList1"/>
    <dgm:cxn modelId="{FD6D9026-54C3-4ADB-990D-5C833A89EA68}" type="presParOf" srcId="{10FCA0E8-8DD6-4FAB-8546-5764C1026C50}" destId="{ACA65437-17FA-4877-BED8-CC168FE31C60}" srcOrd="5" destOrd="0" presId="urn:microsoft.com/office/officeart/2005/8/layout/hList1"/>
    <dgm:cxn modelId="{EDB3360B-D286-4E95-B609-C1FDA429A662}" type="presParOf" srcId="{10FCA0E8-8DD6-4FAB-8546-5764C1026C50}" destId="{86C948A1-6537-4114-9E6E-5C3A936E6779}" srcOrd="6" destOrd="0" presId="urn:microsoft.com/office/officeart/2005/8/layout/hList1"/>
    <dgm:cxn modelId="{1A42F427-1AE5-4AB4-B77D-C595C4202E0C}" type="presParOf" srcId="{86C948A1-6537-4114-9E6E-5C3A936E6779}" destId="{C8160247-3AD6-4D46-84BE-4314984C5A39}" srcOrd="0" destOrd="0" presId="urn:microsoft.com/office/officeart/2005/8/layout/hList1"/>
    <dgm:cxn modelId="{DD2257D7-909A-442B-BD9B-4E6DA85A5CC4}" type="presParOf" srcId="{86C948A1-6537-4114-9E6E-5C3A936E6779}" destId="{1601CFA3-D3C1-421A-9ACC-EE972EC3F04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7F5B8-66F0-46D5-9FEC-1F6E5FD37798}">
      <dsp:nvSpPr>
        <dsp:cNvPr id="0" name=""/>
        <dsp:cNvSpPr/>
      </dsp:nvSpPr>
      <dsp:spPr>
        <a:xfrm>
          <a:off x="597009" y="310024"/>
          <a:ext cx="2139411" cy="84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Unit 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Anatomy and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Physiology</a:t>
          </a:r>
          <a:endParaRPr lang="en-GB" sz="1200" kern="1200" dirty="0"/>
        </a:p>
      </dsp:txBody>
      <dsp:txXfrm>
        <a:off x="597009" y="310024"/>
        <a:ext cx="2139411" cy="841621"/>
      </dsp:txXfrm>
    </dsp:sp>
    <dsp:sp modelId="{E77C6EB5-4802-4DF6-B2A0-111B6DCF1261}">
      <dsp:nvSpPr>
        <dsp:cNvPr id="0" name=""/>
        <dsp:cNvSpPr/>
      </dsp:nvSpPr>
      <dsp:spPr>
        <a:xfrm>
          <a:off x="597009" y="1151647"/>
          <a:ext cx="2139411" cy="40423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The effects of exercise and sports performance on the skeletal system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The effects of exercise and sports performance on the muscular system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/>
            <a:t>The effects of exercise and sports performance on the respiratory system</a:t>
          </a:r>
          <a:endParaRPr lang="en-GB" sz="1400" b="0" i="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/>
            <a:t>The effects of sport and exercise performance on the cardiovascular system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The effects of exercise and sports performance on the energy systems</a:t>
          </a:r>
        </a:p>
      </dsp:txBody>
      <dsp:txXfrm>
        <a:off x="597009" y="1151647"/>
        <a:ext cx="2139411" cy="4042355"/>
      </dsp:txXfrm>
    </dsp:sp>
    <dsp:sp modelId="{1FF14FF5-16B6-49A5-842E-EB6321523031}">
      <dsp:nvSpPr>
        <dsp:cNvPr id="0" name=""/>
        <dsp:cNvSpPr/>
      </dsp:nvSpPr>
      <dsp:spPr>
        <a:xfrm>
          <a:off x="2851285" y="310032"/>
          <a:ext cx="2139411" cy="84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Unit 7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Practical Sports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Performance</a:t>
          </a:r>
          <a:endParaRPr lang="en-GB" sz="1200" b="0" kern="1200" dirty="0"/>
        </a:p>
      </dsp:txBody>
      <dsp:txXfrm>
        <a:off x="2851285" y="310032"/>
        <a:ext cx="2139411" cy="841621"/>
      </dsp:txXfrm>
    </dsp:sp>
    <dsp:sp modelId="{83E43727-DAB2-4479-AB3C-77CC13B56D7F}">
      <dsp:nvSpPr>
        <dsp:cNvPr id="0" name=""/>
        <dsp:cNvSpPr/>
      </dsp:nvSpPr>
      <dsp:spPr>
        <a:xfrm>
          <a:off x="2851285" y="1151647"/>
          <a:ext cx="2139411" cy="40423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Examine National Governing Body rules /laws and regulations for selected sports competitions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/>
            <a:t>Examine the skills, techniques and tactics required to perform in specific sports</a:t>
          </a:r>
          <a:endParaRPr lang="en-GB" sz="1400" b="0" i="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Develop skills, techniques and tactics for sporting activity in order to meet sport aims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Reflect on own practical performance using selected assessment methods</a:t>
          </a:r>
        </a:p>
      </dsp:txBody>
      <dsp:txXfrm>
        <a:off x="2851285" y="1151647"/>
        <a:ext cx="2139411" cy="4042355"/>
      </dsp:txXfrm>
    </dsp:sp>
    <dsp:sp modelId="{5CA50D3C-677C-4AAB-AFE2-EB24CE9F2F08}">
      <dsp:nvSpPr>
        <dsp:cNvPr id="0" name=""/>
        <dsp:cNvSpPr/>
      </dsp:nvSpPr>
      <dsp:spPr>
        <a:xfrm>
          <a:off x="5077428" y="300606"/>
          <a:ext cx="2139411" cy="84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Unit 2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Fitness Training and Programming for Health, Sport and Well-being</a:t>
          </a:r>
          <a:endParaRPr lang="en-GB" sz="1200" kern="1200" dirty="0"/>
        </a:p>
      </dsp:txBody>
      <dsp:txXfrm>
        <a:off x="5077428" y="300606"/>
        <a:ext cx="2139411" cy="841621"/>
      </dsp:txXfrm>
    </dsp:sp>
    <dsp:sp modelId="{FB133F8A-9AC0-463C-BD58-87118F03EE7A}">
      <dsp:nvSpPr>
        <dsp:cNvPr id="0" name=""/>
        <dsp:cNvSpPr/>
      </dsp:nvSpPr>
      <dsp:spPr>
        <a:xfrm>
          <a:off x="5077428" y="1142228"/>
          <a:ext cx="2139411" cy="40423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Examine lifestyle factors and their effect on health and well-being 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Understand the screening processes for training programming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Understand programme-related nutritional needs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i="0" u="none" kern="1200" dirty="0"/>
            <a:t>Examine training methods for different components of fitness</a:t>
          </a:r>
          <a:endParaRPr lang="en-GB" sz="1400" kern="1200" dirty="0"/>
        </a:p>
      </dsp:txBody>
      <dsp:txXfrm>
        <a:off x="5077428" y="1142228"/>
        <a:ext cx="2139411" cy="4042355"/>
      </dsp:txXfrm>
    </dsp:sp>
    <dsp:sp modelId="{C8160247-3AD6-4D46-84BE-4314984C5A39}">
      <dsp:nvSpPr>
        <dsp:cNvPr id="0" name=""/>
        <dsp:cNvSpPr/>
      </dsp:nvSpPr>
      <dsp:spPr>
        <a:xfrm>
          <a:off x="7320344" y="300606"/>
          <a:ext cx="2139411" cy="8416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Unit 3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Professional Development in the Sports Industry</a:t>
          </a:r>
          <a:endParaRPr lang="en-GB" sz="1200" b="0" kern="1200" dirty="0"/>
        </a:p>
      </dsp:txBody>
      <dsp:txXfrm>
        <a:off x="7320344" y="300606"/>
        <a:ext cx="2139411" cy="841621"/>
      </dsp:txXfrm>
    </dsp:sp>
    <dsp:sp modelId="{1601CFA3-D3C1-421A-9ACC-EE972EC3F04C}">
      <dsp:nvSpPr>
        <dsp:cNvPr id="0" name=""/>
        <dsp:cNvSpPr/>
      </dsp:nvSpPr>
      <dsp:spPr>
        <a:xfrm>
          <a:off x="7320344" y="1142228"/>
          <a:ext cx="2139411" cy="40423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Understand the career and job opportunities in the sports industry 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Explore own skills using a skills audit to inform a career development action plan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Undertake a recruitment activity to demonstrate the processes that can lead to a successful job offer in a selected career pathway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b="0" i="0" u="none" kern="1200" dirty="0"/>
            <a:t>Reflect on the recruitment and selection process and your individual performance.</a:t>
          </a:r>
        </a:p>
      </dsp:txBody>
      <dsp:txXfrm>
        <a:off x="7320344" y="1142228"/>
        <a:ext cx="2139411" cy="4042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F164-3BD9-9B93-EF28-04CD07B98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3B5BB-DAFD-7222-6433-F2D043203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BEBF7-A3C5-2D8A-1837-8F56F8D5F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568F9-23E7-B975-2951-99919E7D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69EBC-F80F-FF1F-7109-191C0ADD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1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23240-DC66-4DD4-82E2-4B786CBD1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24CE-3278-43C1-2D24-5A6E0DAFA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B8674-DD93-DA8C-CA34-E3C6AAD8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3EAA6-E073-A0DA-48A9-C726E7CA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16487-2422-3004-8993-596C1A0F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0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CDB1-F3D4-821A-D2A1-43DBD474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989B1-8DDE-EC4C-7A2D-28E6A1B0A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B214C-FEA3-9BD2-AA1E-EE2407B7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F4381-71F6-1EC2-2D46-9FAD8CC6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803B9-0B07-3BAA-CEA7-1C455983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6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3859A-C396-DCD2-E7FF-823A0738A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EEAD1-02EC-0E90-CCC0-B57465A7C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BE40B-8578-6CF4-301F-4EA296E68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170AF-17BE-B4A0-0F8F-0D047CB7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86B4-7D6B-6800-EBF7-ACDD9B8D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1B0F7-0DDF-A119-2DC9-88E053D0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0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581E-7349-21B0-A2C7-6C720549A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7BD47-77A7-F80B-F999-FD2FBAFBD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E906C-C76A-5593-236D-5DDADA2D5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89D01-3694-6517-BB35-32D6466D1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3D89B-09E3-F205-6E92-805D302E76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06AF52-2623-DB64-E158-8C3AE6B8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744417-41DA-C552-A0E8-01F7701B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0EB12-019C-703E-308B-F22F9A46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64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3A68-348C-51C8-C26F-3A9319DF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244F-4299-0FB0-AD17-D1D8FA765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175D8-D993-3E97-1072-43219892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6A0C8-FB4F-1339-E495-A55BF804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9728F-A0F0-468F-7CB5-D60B9D33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8B9E3-B45D-743D-FA6D-C28AC8D3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9795-E363-8F29-42F9-9A621442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47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8CB7A-E558-7384-70B2-DB1A28D8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8AE22-9AE2-CB6C-6B99-65B73FE6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C102F-3C4F-D634-10D4-3620B4078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C672E-702E-2AE9-250F-ADC89F857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B1A21-1979-F6A3-B9DE-717C6847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50291-37B0-6735-B23A-02731C23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90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B454-9DD9-C8A6-8EDD-1132FCE6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8FC11-7B2C-2B11-E19E-7A74BD2EE7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8CDF0-3CB6-90B1-D409-53F2CD9EF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97412-0BF8-D68D-B16C-CFB700D64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D88F2-0465-0AAF-FB80-7556E8BF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B4656-9A10-3346-7E66-E8BE5DC2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CDD0-5EDA-8C14-7AFF-29AD20D6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3FFB62-072C-CBC7-D9A9-9B9AFB9A4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66E0B-92FE-76CA-EAD7-BA2D822C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44462-0FBD-610A-8633-EFB7DE0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C922A-7CA3-9C9F-CD02-976B51F8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03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B6850-EAF9-966D-B23D-D3399C4D4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3AF0C-6B66-E065-4ACB-80C70BD1A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2308-E5EE-E1FB-75D6-2393C28B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C7607-FFD0-A82E-567F-99B39C8E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8AFF0-3EE7-1E64-BBD9-009148E5E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68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23E744-B1AF-2E88-9165-A4403FBDA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9A83C-8208-8E45-0647-3A2D12F45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7AC9-79DB-785F-1DCF-3D667D7F1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2CD00-03C4-47FA-85A4-5F32039FC54A}" type="datetimeFigureOut">
              <a:rPr lang="en-GB" smtClean="0"/>
              <a:t>02/06/2024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3330F-6DA7-CBA0-56F6-78FA55BC8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939FA-3EBB-7506-2F2E-14CA6B576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8F1723-A036-467D-A30C-5CFCE5AE6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9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AC4A7E0-936F-870A-E811-5B5B083C4D3F}"/>
              </a:ext>
            </a:extLst>
          </p:cNvPr>
          <p:cNvGraphicFramePr/>
          <p:nvPr/>
        </p:nvGraphicFramePr>
        <p:xfrm>
          <a:off x="933620" y="588146"/>
          <a:ext cx="9463314" cy="5485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F44B497-CB08-EED2-51A7-6242A731D6F8}"/>
              </a:ext>
            </a:extLst>
          </p:cNvPr>
          <p:cNvSpPr txBox="1"/>
          <p:nvPr/>
        </p:nvSpPr>
        <p:spPr>
          <a:xfrm>
            <a:off x="141872" y="1171305"/>
            <a:ext cx="1160390" cy="3600986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Key Stage </a:t>
            </a:r>
            <a:r>
              <a:rPr lang="en-GB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GB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</a:t>
            </a:r>
            <a:r>
              <a:rPr lang="en-GB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</a:rPr>
              <a:t>Students would have studied GCSE PE or VCERT Health and Fitness. Students would have acquired knowledge regarding the body systems, methods &amp; principles of training, and how to apply this. How the mind works and barriers to participation.</a:t>
            </a:r>
          </a:p>
        </p:txBody>
      </p:sp>
      <p:sp>
        <p:nvSpPr>
          <p:cNvPr id="7" name="AutoShape 4" descr="Image result for pearson btec ">
            <a:extLst>
              <a:ext uri="{FF2B5EF4-FFF2-40B4-BE49-F238E27FC236}">
                <a16:creationId xmlns:a16="http://schemas.microsoft.com/office/drawing/2014/main" id="{D4EFD0B3-EF8E-C124-7C72-84E1189EC3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968829" cy="96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E886ABDE-A3BC-10A1-57BB-D6A870D270D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8"/>
          <a:stretch/>
        </p:blipFill>
        <p:spPr>
          <a:xfrm>
            <a:off x="91239" y="57354"/>
            <a:ext cx="1160390" cy="475739"/>
          </a:xfrm>
          <a:prstGeom prst="rect">
            <a:avLst/>
          </a:prstGeom>
        </p:spPr>
      </p:pic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89C48576-736A-26BC-C779-527DAECDC579}"/>
              </a:ext>
            </a:extLst>
          </p:cNvPr>
          <p:cNvSpPr/>
          <p:nvPr/>
        </p:nvSpPr>
        <p:spPr>
          <a:xfrm flipH="1">
            <a:off x="10216294" y="2182584"/>
            <a:ext cx="1797153" cy="1578429"/>
          </a:xfrm>
          <a:prstGeom prst="homePlate">
            <a:avLst>
              <a:gd name="adj" fmla="val 16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Degrees:</a:t>
            </a:r>
          </a:p>
          <a:p>
            <a:pPr algn="ctr"/>
            <a:r>
              <a:rPr lang="en-GB" sz="1400" dirty="0"/>
              <a:t>Sport</a:t>
            </a:r>
          </a:p>
          <a:p>
            <a:pPr algn="ctr"/>
            <a:r>
              <a:rPr lang="en-GB" sz="1400" dirty="0"/>
              <a:t>Physical Education Teaching</a:t>
            </a:r>
          </a:p>
          <a:p>
            <a:pPr algn="ctr"/>
            <a:r>
              <a:rPr lang="en-GB" sz="1400" dirty="0"/>
              <a:t>Coaching </a:t>
            </a:r>
          </a:p>
          <a:p>
            <a:pPr algn="ctr"/>
            <a:r>
              <a:rPr lang="en-GB" sz="1400" dirty="0"/>
              <a:t>Sport Science</a:t>
            </a:r>
          </a:p>
          <a:p>
            <a:pPr algn="ctr"/>
            <a:r>
              <a:rPr lang="en-GB" sz="1400" dirty="0"/>
              <a:t>Physiotherapy 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FF94E95-490B-A03C-44BC-9FDFFF890FDB}"/>
              </a:ext>
            </a:extLst>
          </p:cNvPr>
          <p:cNvGrpSpPr/>
          <p:nvPr/>
        </p:nvGrpSpPr>
        <p:grpSpPr>
          <a:xfrm>
            <a:off x="1322557" y="6392938"/>
            <a:ext cx="10210912" cy="414852"/>
            <a:chOff x="95350" y="6295519"/>
            <a:chExt cx="10210912" cy="41485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2DC578C-D463-0E47-F148-0D9B6D17F64D}"/>
                </a:ext>
              </a:extLst>
            </p:cNvPr>
            <p:cNvSpPr/>
            <p:nvPr/>
          </p:nvSpPr>
          <p:spPr>
            <a:xfrm>
              <a:off x="95350" y="6299699"/>
              <a:ext cx="1542223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Careers Links: 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D5DC760-7D6E-3044-F8BF-9AD3C9D8C8EC}"/>
                </a:ext>
              </a:extLst>
            </p:cNvPr>
            <p:cNvSpPr/>
            <p:nvPr/>
          </p:nvSpPr>
          <p:spPr>
            <a:xfrm>
              <a:off x="1648205" y="63004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Teaching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9323E33-303F-69DB-9C85-0FEFA143E838}"/>
                </a:ext>
              </a:extLst>
            </p:cNvPr>
            <p:cNvSpPr/>
            <p:nvPr/>
          </p:nvSpPr>
          <p:spPr>
            <a:xfrm>
              <a:off x="2513378" y="62989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Physiotherapy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BEFA949-3D1E-6388-AD35-A8F0489516FF}"/>
                </a:ext>
              </a:extLst>
            </p:cNvPr>
            <p:cNvSpPr/>
            <p:nvPr/>
          </p:nvSpPr>
          <p:spPr>
            <a:xfrm>
              <a:off x="3380660" y="629969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Psychologist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0FA20DC-DE2D-2C3D-3D98-232C5574B79E}"/>
                </a:ext>
              </a:extLst>
            </p:cNvPr>
            <p:cNvSpPr/>
            <p:nvPr/>
          </p:nvSpPr>
          <p:spPr>
            <a:xfrm>
              <a:off x="4245833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journalist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28B3EEC-618A-FFBB-02F2-F65F5433341A}"/>
                </a:ext>
              </a:extLst>
            </p:cNvPr>
            <p:cNvSpPr/>
            <p:nvPr/>
          </p:nvSpPr>
          <p:spPr>
            <a:xfrm>
              <a:off x="5113115" y="63004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Sports coach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EF0A86D-D540-F677-C57B-C9A7A44D90F4}"/>
                </a:ext>
              </a:extLst>
            </p:cNvPr>
            <p:cNvSpPr/>
            <p:nvPr/>
          </p:nvSpPr>
          <p:spPr>
            <a:xfrm>
              <a:off x="5978288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Police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72DD121-761E-2B47-51BB-13B7220B7BF7}"/>
                </a:ext>
              </a:extLst>
            </p:cNvPr>
            <p:cNvSpPr/>
            <p:nvPr/>
          </p:nvSpPr>
          <p:spPr>
            <a:xfrm>
              <a:off x="6845570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Fitness Instructor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36B2B5-EE8F-9F78-078E-415715C3E61C}"/>
                </a:ext>
              </a:extLst>
            </p:cNvPr>
            <p:cNvSpPr/>
            <p:nvPr/>
          </p:nvSpPr>
          <p:spPr>
            <a:xfrm>
              <a:off x="7702219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Nutrition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1FDAECB-9D4E-B43D-FE01-EC9503EF0089}"/>
                </a:ext>
              </a:extLst>
            </p:cNvPr>
            <p:cNvSpPr/>
            <p:nvPr/>
          </p:nvSpPr>
          <p:spPr>
            <a:xfrm>
              <a:off x="8575916" y="629551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Sports Science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054E1F8-C951-3E8A-5465-DF14B70C92F8}"/>
                </a:ext>
              </a:extLst>
            </p:cNvPr>
            <p:cNvSpPr/>
            <p:nvPr/>
          </p:nvSpPr>
          <p:spPr>
            <a:xfrm>
              <a:off x="9449613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Medicine</a:t>
              </a:r>
            </a:p>
          </p:txBody>
        </p:sp>
      </p:grp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FA10E8A4-410E-C21C-42C9-14AE2C570A4F}"/>
              </a:ext>
            </a:extLst>
          </p:cNvPr>
          <p:cNvSpPr/>
          <p:nvPr/>
        </p:nvSpPr>
        <p:spPr>
          <a:xfrm flipH="1">
            <a:off x="10308770" y="4038601"/>
            <a:ext cx="1715564" cy="1121230"/>
          </a:xfrm>
          <a:prstGeom prst="homePlate">
            <a:avLst>
              <a:gd name="adj" fmla="val 16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Direct entry level physical activity leader or fitness/leisure assistant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61E8AF7-40DB-3367-E901-9F9C864E78BA}"/>
              </a:ext>
            </a:extLst>
          </p:cNvPr>
          <p:cNvSpPr/>
          <p:nvPr/>
        </p:nvSpPr>
        <p:spPr>
          <a:xfrm>
            <a:off x="10482943" y="1589314"/>
            <a:ext cx="1541392" cy="5007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Future pathways: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F106E6-DDEF-F3F0-8282-051A3F39339D}"/>
              </a:ext>
            </a:extLst>
          </p:cNvPr>
          <p:cNvSpPr txBox="1"/>
          <p:nvPr/>
        </p:nvSpPr>
        <p:spPr>
          <a:xfrm>
            <a:off x="1550281" y="31327"/>
            <a:ext cx="849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LEVEL 3 BTEC SPORT Extended Certificate</a:t>
            </a:r>
            <a:endParaRPr lang="en-GB" sz="2800" b="1" dirty="0">
              <a:solidFill>
                <a:schemeClr val="tx2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0BBAE66-65AA-54EC-F169-5F9600DB82D5}"/>
              </a:ext>
            </a:extLst>
          </p:cNvPr>
          <p:cNvGrpSpPr/>
          <p:nvPr/>
        </p:nvGrpSpPr>
        <p:grpSpPr>
          <a:xfrm>
            <a:off x="1524000" y="506070"/>
            <a:ext cx="8784770" cy="418114"/>
            <a:chOff x="1524000" y="921077"/>
            <a:chExt cx="8784770" cy="41811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C0A229-7D79-3A05-9AAA-82A9BF7F1BEB}"/>
                </a:ext>
              </a:extLst>
            </p:cNvPr>
            <p:cNvSpPr txBox="1"/>
            <p:nvPr/>
          </p:nvSpPr>
          <p:spPr>
            <a:xfrm>
              <a:off x="2665163" y="921077"/>
              <a:ext cx="146272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Year 12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923516-EE95-E410-5698-B57101980FE0}"/>
                </a:ext>
              </a:extLst>
            </p:cNvPr>
            <p:cNvSpPr txBox="1"/>
            <p:nvPr/>
          </p:nvSpPr>
          <p:spPr>
            <a:xfrm>
              <a:off x="7967495" y="939081"/>
              <a:ext cx="146272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Year 13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4688E7A-8C18-F3B6-5F24-DF9AF3B3C66B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0" y="1259736"/>
              <a:ext cx="433251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F2BF41C-E653-41FE-E2B2-FA468CEBD71F}"/>
                </a:ext>
              </a:extLst>
            </p:cNvPr>
            <p:cNvCxnSpPr>
              <a:cxnSpLocks/>
            </p:cNvCxnSpPr>
            <p:nvPr/>
          </p:nvCxnSpPr>
          <p:spPr>
            <a:xfrm>
              <a:off x="6004787" y="1259736"/>
              <a:ext cx="430398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844DC05-6CE2-E542-9A28-9F5F625A6CFB}"/>
              </a:ext>
            </a:extLst>
          </p:cNvPr>
          <p:cNvSpPr/>
          <p:nvPr/>
        </p:nvSpPr>
        <p:spPr>
          <a:xfrm>
            <a:off x="0" y="4898570"/>
            <a:ext cx="1456873" cy="149436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Unit 1 &amp; Unit 2 will have end of topic tests / assessments throughout the unit.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F6A4BCE-EADC-EA27-E908-F9A4E270D48F}"/>
              </a:ext>
            </a:extLst>
          </p:cNvPr>
          <p:cNvSpPr/>
          <p:nvPr/>
        </p:nvSpPr>
        <p:spPr>
          <a:xfrm>
            <a:off x="6020936" y="5642930"/>
            <a:ext cx="2135842" cy="58811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Exam</a:t>
            </a:r>
            <a:r>
              <a:rPr lang="en-GB" sz="1400" dirty="0">
                <a:solidFill>
                  <a:schemeClr val="tx1"/>
                </a:solidFill>
              </a:rPr>
              <a:t> – Spring 1 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Year 13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C67B9E7-A003-5350-6BE3-0235050A7A57}"/>
              </a:ext>
            </a:extLst>
          </p:cNvPr>
          <p:cNvSpPr/>
          <p:nvPr/>
        </p:nvSpPr>
        <p:spPr>
          <a:xfrm>
            <a:off x="3780780" y="5632748"/>
            <a:ext cx="2135842" cy="58811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Internal Assignment </a:t>
            </a:r>
            <a:r>
              <a:rPr lang="en-GB" sz="1400" dirty="0">
                <a:solidFill>
                  <a:schemeClr val="tx1"/>
                </a:solidFill>
              </a:rPr>
              <a:t>– Summer Year 12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CA608F96-20C3-17C4-92AB-60389053D3DC}"/>
              </a:ext>
            </a:extLst>
          </p:cNvPr>
          <p:cNvSpPr/>
          <p:nvPr/>
        </p:nvSpPr>
        <p:spPr>
          <a:xfrm>
            <a:off x="1540624" y="5632747"/>
            <a:ext cx="2135842" cy="58811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Exam</a:t>
            </a:r>
            <a:r>
              <a:rPr lang="en-GB" sz="1400" dirty="0">
                <a:solidFill>
                  <a:schemeClr val="tx1"/>
                </a:solidFill>
              </a:rPr>
              <a:t> – Summer1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Year 12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B294F6B-B2D3-027C-2288-5E9EF7F9B334}"/>
              </a:ext>
            </a:extLst>
          </p:cNvPr>
          <p:cNvSpPr/>
          <p:nvPr/>
        </p:nvSpPr>
        <p:spPr>
          <a:xfrm>
            <a:off x="8245139" y="5642931"/>
            <a:ext cx="2135842" cy="58811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Internal Assignment </a:t>
            </a:r>
            <a:r>
              <a:rPr lang="en-GB" sz="1400" dirty="0">
                <a:solidFill>
                  <a:schemeClr val="tx1"/>
                </a:solidFill>
              </a:rPr>
              <a:t>– Summer 2 Year 13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5F59E6F-276A-768E-131C-5ADA5B63095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CFE2F3"/>
              </a:clrFrom>
              <a:clrTo>
                <a:srgbClr val="CFE2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595" y="43726"/>
            <a:ext cx="2109390" cy="7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9F26C56-1F07-3886-837B-8E8454755423}"/>
              </a:ext>
            </a:extLst>
          </p:cNvPr>
          <p:cNvSpPr/>
          <p:nvPr/>
        </p:nvSpPr>
        <p:spPr>
          <a:xfrm>
            <a:off x="5981741" y="1597314"/>
            <a:ext cx="4361256" cy="4693914"/>
          </a:xfrm>
          <a:prstGeom prst="roundRect">
            <a:avLst>
              <a:gd name="adj" fmla="val 267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A logo with a star&#10;&#10;Description automatically generated">
            <a:extLst>
              <a:ext uri="{FF2B5EF4-FFF2-40B4-BE49-F238E27FC236}">
                <a16:creationId xmlns:a16="http://schemas.microsoft.com/office/drawing/2014/main" id="{F06E5BFE-9A3B-00A3-1114-F3F1A94BF7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4" b="20907"/>
          <a:stretch/>
        </p:blipFill>
        <p:spPr>
          <a:xfrm>
            <a:off x="130629" y="0"/>
            <a:ext cx="1679121" cy="103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AC0239-E2F5-E3C1-E596-92E7586F45C9}"/>
              </a:ext>
            </a:extLst>
          </p:cNvPr>
          <p:cNvSpPr txBox="1"/>
          <p:nvPr/>
        </p:nvSpPr>
        <p:spPr>
          <a:xfrm>
            <a:off x="1571145" y="-11462"/>
            <a:ext cx="8493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A Level Physical Education</a:t>
            </a:r>
            <a:endParaRPr lang="en-GB" sz="4000" b="1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842064-6C2C-79D4-456F-7BD9423D6F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FE2F3"/>
              </a:clrFrom>
              <a:clrTo>
                <a:srgbClr val="CFE2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595" y="43726"/>
            <a:ext cx="2109390" cy="738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54C124-31C7-5FB6-C389-AAC42B135DD8}"/>
              </a:ext>
            </a:extLst>
          </p:cNvPr>
          <p:cNvSpPr txBox="1"/>
          <p:nvPr/>
        </p:nvSpPr>
        <p:spPr>
          <a:xfrm>
            <a:off x="1918821" y="528139"/>
            <a:ext cx="7518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/>
              <a:t>Gives you a fantastic insight into the amazing world of sports performance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4D1566-4E28-7BB9-C0D7-8F063B97F3FC}"/>
              </a:ext>
            </a:extLst>
          </p:cNvPr>
          <p:cNvGrpSpPr/>
          <p:nvPr/>
        </p:nvGrpSpPr>
        <p:grpSpPr>
          <a:xfrm>
            <a:off x="800378" y="6340929"/>
            <a:ext cx="10210912" cy="414852"/>
            <a:chOff x="95350" y="6295519"/>
            <a:chExt cx="10210912" cy="41485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DB5A3C9-B25D-9999-F55D-00039167E972}"/>
                </a:ext>
              </a:extLst>
            </p:cNvPr>
            <p:cNvSpPr/>
            <p:nvPr/>
          </p:nvSpPr>
          <p:spPr>
            <a:xfrm>
              <a:off x="95350" y="6299699"/>
              <a:ext cx="1542223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Careers Links: 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89A43E5-E40D-BA12-5271-4E0F5581796D}"/>
                </a:ext>
              </a:extLst>
            </p:cNvPr>
            <p:cNvSpPr/>
            <p:nvPr/>
          </p:nvSpPr>
          <p:spPr>
            <a:xfrm>
              <a:off x="1648205" y="63004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Teaching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6975296-985F-036A-04AD-40E86F990FB4}"/>
                </a:ext>
              </a:extLst>
            </p:cNvPr>
            <p:cNvSpPr/>
            <p:nvPr/>
          </p:nvSpPr>
          <p:spPr>
            <a:xfrm>
              <a:off x="2513378" y="629894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Physiotherapy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8343737-18A2-1068-0AEF-581D0F2A0DE8}"/>
                </a:ext>
              </a:extLst>
            </p:cNvPr>
            <p:cNvSpPr/>
            <p:nvPr/>
          </p:nvSpPr>
          <p:spPr>
            <a:xfrm>
              <a:off x="3380660" y="629969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Psychologist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E5B619D-75AE-0565-D317-46E0E8F145DA}"/>
                </a:ext>
              </a:extLst>
            </p:cNvPr>
            <p:cNvSpPr/>
            <p:nvPr/>
          </p:nvSpPr>
          <p:spPr>
            <a:xfrm>
              <a:off x="4245833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>
                  <a:solidFill>
                    <a:schemeClr val="tx1"/>
                  </a:solidFill>
                </a:rPr>
                <a:t>Sport journalist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4AC802C-6D4D-1548-F713-96EFD26783B2}"/>
                </a:ext>
              </a:extLst>
            </p:cNvPr>
            <p:cNvSpPr/>
            <p:nvPr/>
          </p:nvSpPr>
          <p:spPr>
            <a:xfrm>
              <a:off x="5113115" y="63004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Sports coach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BC446BC-7E55-A40A-5DEC-C6766C0B0A8C}"/>
                </a:ext>
              </a:extLst>
            </p:cNvPr>
            <p:cNvSpPr/>
            <p:nvPr/>
          </p:nvSpPr>
          <p:spPr>
            <a:xfrm>
              <a:off x="5978288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Police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362272E-57D8-A34C-277B-6401EFFFDA9B}"/>
                </a:ext>
              </a:extLst>
            </p:cNvPr>
            <p:cNvSpPr/>
            <p:nvPr/>
          </p:nvSpPr>
          <p:spPr>
            <a:xfrm>
              <a:off x="6845570" y="629969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Fitness Instructor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6204DB3-28E1-D8AE-3325-05D8EA059D5C}"/>
                </a:ext>
              </a:extLst>
            </p:cNvPr>
            <p:cNvSpPr/>
            <p:nvPr/>
          </p:nvSpPr>
          <p:spPr>
            <a:xfrm>
              <a:off x="7702219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Nutrition 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7017A9B-A634-0A09-E268-C22E1EB4086C}"/>
                </a:ext>
              </a:extLst>
            </p:cNvPr>
            <p:cNvSpPr/>
            <p:nvPr/>
          </p:nvSpPr>
          <p:spPr>
            <a:xfrm>
              <a:off x="8575916" y="6295519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>
                  <a:solidFill>
                    <a:schemeClr val="tx1"/>
                  </a:solidFill>
                </a:rPr>
                <a:t>Sports Science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22DA2AA5-1466-CB06-0216-4DD93A622C7E}"/>
                </a:ext>
              </a:extLst>
            </p:cNvPr>
            <p:cNvSpPr/>
            <p:nvPr/>
          </p:nvSpPr>
          <p:spPr>
            <a:xfrm>
              <a:off x="9449613" y="6298948"/>
              <a:ext cx="856649" cy="4099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Medicine</a:t>
              </a:r>
            </a:p>
          </p:txBody>
        </p:sp>
      </p:grp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12631448-EDA7-8340-AAED-7948C153656A}"/>
              </a:ext>
            </a:extLst>
          </p:cNvPr>
          <p:cNvSpPr/>
          <p:nvPr/>
        </p:nvSpPr>
        <p:spPr>
          <a:xfrm flipH="1">
            <a:off x="10270724" y="2182584"/>
            <a:ext cx="1797153" cy="1578429"/>
          </a:xfrm>
          <a:prstGeom prst="homePlate">
            <a:avLst>
              <a:gd name="adj" fmla="val 16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Degrees:</a:t>
            </a:r>
          </a:p>
          <a:p>
            <a:pPr algn="ctr"/>
            <a:r>
              <a:rPr lang="en-GB" sz="1400" dirty="0"/>
              <a:t>Sport</a:t>
            </a:r>
          </a:p>
          <a:p>
            <a:pPr algn="ctr"/>
            <a:r>
              <a:rPr lang="en-GB" sz="1400" dirty="0"/>
              <a:t>Physical Education Teaching</a:t>
            </a:r>
          </a:p>
          <a:p>
            <a:pPr algn="ctr"/>
            <a:r>
              <a:rPr lang="en-GB" sz="1400" dirty="0"/>
              <a:t>Coaching </a:t>
            </a:r>
          </a:p>
          <a:p>
            <a:pPr algn="ctr"/>
            <a:r>
              <a:rPr lang="en-GB" sz="1400" dirty="0"/>
              <a:t>Sport Science</a:t>
            </a:r>
          </a:p>
          <a:p>
            <a:pPr algn="ctr"/>
            <a:r>
              <a:rPr lang="en-GB" sz="1400" dirty="0"/>
              <a:t>Physiotherapy </a:t>
            </a: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48A763CA-D4F7-7478-9AEE-F88DF2836EBC}"/>
              </a:ext>
            </a:extLst>
          </p:cNvPr>
          <p:cNvSpPr/>
          <p:nvPr/>
        </p:nvSpPr>
        <p:spPr>
          <a:xfrm flipH="1">
            <a:off x="10308770" y="4038601"/>
            <a:ext cx="1715564" cy="1121230"/>
          </a:xfrm>
          <a:prstGeom prst="homePlate">
            <a:avLst>
              <a:gd name="adj" fmla="val 163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Direct entry level physical activity leader or fitness/leisure assistant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2BCE551-D501-F6D5-C7D0-90A71624494B}"/>
              </a:ext>
            </a:extLst>
          </p:cNvPr>
          <p:cNvSpPr/>
          <p:nvPr/>
        </p:nvSpPr>
        <p:spPr>
          <a:xfrm>
            <a:off x="10482943" y="1589314"/>
            <a:ext cx="1541392" cy="5007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Future pathways: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D03C07-6649-B2C5-AA38-4371E3C43EF2}"/>
              </a:ext>
            </a:extLst>
          </p:cNvPr>
          <p:cNvSpPr txBox="1"/>
          <p:nvPr/>
        </p:nvSpPr>
        <p:spPr>
          <a:xfrm>
            <a:off x="209902" y="2660545"/>
            <a:ext cx="1160390" cy="3600986"/>
          </a:xfrm>
          <a:prstGeom prst="rect">
            <a:avLst/>
          </a:prstGeom>
          <a:noFill/>
          <a:ln w="31750" cmpd="thinThick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800"/>
              </a:spcAft>
            </a:pPr>
            <a:r>
              <a:rPr lang="en-GB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Key Stage </a:t>
            </a:r>
            <a:r>
              <a:rPr lang="en-GB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GB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</a:t>
            </a:r>
            <a:r>
              <a:rPr lang="en-GB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</a:rPr>
              <a:t>Students would have studied GCSE PE or VCERT Health and Fitness. Students would have acquired knowledge regarding the body systems, methods &amp; principles of training, and how to apply this. How the mind works and barriers to participation.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AD24B5-3DD5-909B-012F-D0248879AF3B}"/>
              </a:ext>
            </a:extLst>
          </p:cNvPr>
          <p:cNvGrpSpPr/>
          <p:nvPr/>
        </p:nvGrpSpPr>
        <p:grpSpPr>
          <a:xfrm>
            <a:off x="1480584" y="1024592"/>
            <a:ext cx="7833589" cy="442318"/>
            <a:chOff x="1524000" y="878869"/>
            <a:chExt cx="7833589" cy="44231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37F102-3C5B-B521-79EF-681A0F19CF19}"/>
                </a:ext>
              </a:extLst>
            </p:cNvPr>
            <p:cNvSpPr txBox="1"/>
            <p:nvPr/>
          </p:nvSpPr>
          <p:spPr>
            <a:xfrm>
              <a:off x="2665163" y="921077"/>
              <a:ext cx="146272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Year 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A742FC-D253-128D-12CF-29CE81C3172D}"/>
                </a:ext>
              </a:extLst>
            </p:cNvPr>
            <p:cNvSpPr txBox="1"/>
            <p:nvPr/>
          </p:nvSpPr>
          <p:spPr>
            <a:xfrm>
              <a:off x="7290974" y="878869"/>
              <a:ext cx="146272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tx2"/>
                  </a:solidFill>
                </a:rPr>
                <a:t>Year 13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978E0DB-FE40-DC25-53CE-D1DA84BD5042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0" y="1259736"/>
              <a:ext cx="433251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BB3981F-4775-15A1-F374-46452E77F94D}"/>
                </a:ext>
              </a:extLst>
            </p:cNvPr>
            <p:cNvCxnSpPr>
              <a:cxnSpLocks/>
            </p:cNvCxnSpPr>
            <p:nvPr/>
          </p:nvCxnSpPr>
          <p:spPr>
            <a:xfrm>
              <a:off x="6004787" y="1259736"/>
              <a:ext cx="335280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9E0FD44-D621-8FA2-D452-3C93F884625C}"/>
              </a:ext>
            </a:extLst>
          </p:cNvPr>
          <p:cNvSpPr/>
          <p:nvPr/>
        </p:nvSpPr>
        <p:spPr>
          <a:xfrm>
            <a:off x="1571489" y="1564552"/>
            <a:ext cx="4332513" cy="4693914"/>
          </a:xfrm>
          <a:prstGeom prst="roundRect">
            <a:avLst>
              <a:gd name="adj" fmla="val 267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D374CA6-BADB-CDB3-2A21-4F9A529BA22D}"/>
              </a:ext>
            </a:extLst>
          </p:cNvPr>
          <p:cNvSpPr/>
          <p:nvPr/>
        </p:nvSpPr>
        <p:spPr>
          <a:xfrm>
            <a:off x="1894420" y="1744119"/>
            <a:ext cx="7353714" cy="1202129"/>
          </a:xfrm>
          <a:prstGeom prst="roundRect">
            <a:avLst>
              <a:gd name="adj" fmla="val 2583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Physiological factors affecting performance</a:t>
            </a:r>
            <a:r>
              <a:rPr lang="en-GB" sz="1000" dirty="0"/>
              <a:t> </a:t>
            </a:r>
          </a:p>
          <a:p>
            <a:pPr algn="ctr"/>
            <a:endParaRPr lang="en-GB" sz="1000" dirty="0"/>
          </a:p>
          <a:p>
            <a:pPr algn="ctr"/>
            <a:r>
              <a:rPr lang="en-GB" sz="1200" dirty="0"/>
              <a:t> Applied anatomy and physiology </a:t>
            </a:r>
          </a:p>
          <a:p>
            <a:pPr algn="ctr"/>
            <a:r>
              <a:rPr lang="en-GB" sz="1200" dirty="0"/>
              <a:t>Exercise physiology </a:t>
            </a:r>
          </a:p>
          <a:p>
            <a:pPr algn="ctr"/>
            <a:r>
              <a:rPr lang="en-GB" sz="1200" dirty="0"/>
              <a:t>Biomechanics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2509221-5F70-54AF-D30C-C3A36A0F906F}"/>
              </a:ext>
            </a:extLst>
          </p:cNvPr>
          <p:cNvSpPr/>
          <p:nvPr/>
        </p:nvSpPr>
        <p:spPr>
          <a:xfrm>
            <a:off x="1918821" y="3125816"/>
            <a:ext cx="3798811" cy="1590870"/>
          </a:xfrm>
          <a:prstGeom prst="roundRect">
            <a:avLst>
              <a:gd name="adj" fmla="val 258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Socio-cultural issues in physical activity and sport </a:t>
            </a:r>
          </a:p>
          <a:p>
            <a:pPr algn="ctr"/>
            <a:endParaRPr lang="en-GB" sz="1000" dirty="0"/>
          </a:p>
          <a:p>
            <a:pPr algn="ctr"/>
            <a:r>
              <a:rPr lang="en-GB" sz="1200" dirty="0"/>
              <a:t>Sport and society </a:t>
            </a:r>
          </a:p>
          <a:p>
            <a:pPr algn="ctr"/>
            <a:r>
              <a:rPr lang="en-GB" sz="1200" dirty="0"/>
              <a:t>Contemporary issues in physical activity and sport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87CFF1D6-B558-0833-BDA3-086AC5BABFDF}"/>
              </a:ext>
            </a:extLst>
          </p:cNvPr>
          <p:cNvSpPr/>
          <p:nvPr/>
        </p:nvSpPr>
        <p:spPr>
          <a:xfrm>
            <a:off x="6082073" y="3115244"/>
            <a:ext cx="3147676" cy="1610353"/>
          </a:xfrm>
          <a:prstGeom prst="roundRect">
            <a:avLst>
              <a:gd name="adj" fmla="val 2583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Psychological factors affecting performance </a:t>
            </a:r>
          </a:p>
          <a:p>
            <a:pPr algn="ctr"/>
            <a:endParaRPr lang="en-GB" sz="1000" dirty="0"/>
          </a:p>
          <a:p>
            <a:pPr algn="ctr"/>
            <a:r>
              <a:rPr lang="en-GB" sz="1200" dirty="0"/>
              <a:t>Skill acquisition </a:t>
            </a:r>
          </a:p>
          <a:p>
            <a:pPr algn="ctr"/>
            <a:r>
              <a:rPr lang="en-GB" sz="1200" dirty="0"/>
              <a:t>Sports psychology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0B296B-BB43-F81A-82A9-8A1A5475F2D6}"/>
              </a:ext>
            </a:extLst>
          </p:cNvPr>
          <p:cNvSpPr/>
          <p:nvPr/>
        </p:nvSpPr>
        <p:spPr>
          <a:xfrm>
            <a:off x="1910182" y="4785675"/>
            <a:ext cx="5629783" cy="624132"/>
          </a:xfrm>
          <a:prstGeom prst="roundRect">
            <a:avLst>
              <a:gd name="adj" fmla="val 2583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Practical Performance </a:t>
            </a:r>
            <a:r>
              <a:rPr lang="en-GB" sz="1000" dirty="0"/>
              <a:t>core and advanced skills in performing one activity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5F6F2160-3962-3E39-AEE0-3AFE417C5544}"/>
              </a:ext>
            </a:extLst>
          </p:cNvPr>
          <p:cNvSpPr/>
          <p:nvPr/>
        </p:nvSpPr>
        <p:spPr>
          <a:xfrm>
            <a:off x="1894420" y="5489353"/>
            <a:ext cx="5645546" cy="736350"/>
          </a:xfrm>
          <a:prstGeom prst="roundRect">
            <a:avLst>
              <a:gd name="adj" fmla="val 2583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Evaluating and Analysing Performance for Improvement </a:t>
            </a:r>
          </a:p>
          <a:p>
            <a:pPr algn="ctr"/>
            <a:r>
              <a:rPr lang="en-GB" sz="1000" dirty="0"/>
              <a:t>This component draws upon the knowledge, understanding and skills a learner has learnt throughout the course </a:t>
            </a:r>
          </a:p>
          <a:p>
            <a:pPr algn="ctr"/>
            <a:r>
              <a:rPr lang="en-GB" sz="1000" dirty="0"/>
              <a:t>and enables them to analyse and evaluate a peer’s performance in one activity</a:t>
            </a: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0D333E6-7429-EFFE-548A-0B428EFFBD56}"/>
              </a:ext>
            </a:extLst>
          </p:cNvPr>
          <p:cNvSpPr/>
          <p:nvPr/>
        </p:nvSpPr>
        <p:spPr>
          <a:xfrm>
            <a:off x="104167" y="1449349"/>
            <a:ext cx="1366723" cy="112761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End of unit tests will take place at the end of topics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A852505-B9D0-4953-399E-F5D42B980885}"/>
              </a:ext>
            </a:extLst>
          </p:cNvPr>
          <p:cNvSpPr/>
          <p:nvPr/>
        </p:nvSpPr>
        <p:spPr>
          <a:xfrm>
            <a:off x="9345392" y="1744119"/>
            <a:ext cx="951181" cy="1202129"/>
          </a:xfrm>
          <a:prstGeom prst="roundRect">
            <a:avLst>
              <a:gd name="adj" fmla="val 2583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Written paper</a:t>
            </a:r>
          </a:p>
          <a:p>
            <a:pPr algn="ctr"/>
            <a:r>
              <a:rPr lang="en-GB" sz="1000" dirty="0"/>
              <a:t>2 hours </a:t>
            </a:r>
          </a:p>
          <a:p>
            <a:pPr algn="ctr"/>
            <a:r>
              <a:rPr lang="en-GB" sz="1000" b="1" dirty="0"/>
              <a:t>30%</a:t>
            </a:r>
            <a:r>
              <a:rPr lang="en-GB" sz="1000" dirty="0"/>
              <a:t> of total A Level </a:t>
            </a:r>
          </a:p>
          <a:p>
            <a:pPr algn="ctr"/>
            <a:r>
              <a:rPr lang="en-GB" sz="1000" dirty="0"/>
              <a:t>90 marks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3E5782EA-8B49-7EAE-5F93-7207FC43AA5D}"/>
              </a:ext>
            </a:extLst>
          </p:cNvPr>
          <p:cNvSpPr/>
          <p:nvPr/>
        </p:nvSpPr>
        <p:spPr>
          <a:xfrm>
            <a:off x="9314173" y="3093054"/>
            <a:ext cx="951181" cy="780360"/>
          </a:xfrm>
          <a:prstGeom prst="roundRect">
            <a:avLst>
              <a:gd name="adj" fmla="val 2583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Written paper</a:t>
            </a:r>
          </a:p>
          <a:p>
            <a:pPr algn="ctr"/>
            <a:r>
              <a:rPr lang="en-GB" sz="1000" dirty="0"/>
              <a:t>1 hour </a:t>
            </a:r>
          </a:p>
          <a:p>
            <a:pPr algn="ctr"/>
            <a:r>
              <a:rPr lang="en-GB" sz="1000" b="1" dirty="0"/>
              <a:t>20%</a:t>
            </a:r>
            <a:r>
              <a:rPr lang="en-GB" sz="1000" dirty="0"/>
              <a:t> of total A Level </a:t>
            </a:r>
          </a:p>
          <a:p>
            <a:pPr algn="ctr"/>
            <a:r>
              <a:rPr lang="en-GB" sz="1000" dirty="0"/>
              <a:t>60 marks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5530B697-4E8D-280E-5683-1D832A00DD3B}"/>
              </a:ext>
            </a:extLst>
          </p:cNvPr>
          <p:cNvSpPr/>
          <p:nvPr/>
        </p:nvSpPr>
        <p:spPr>
          <a:xfrm>
            <a:off x="7761514" y="4811089"/>
            <a:ext cx="2535060" cy="621091"/>
          </a:xfrm>
          <a:prstGeom prst="roundRect">
            <a:avLst>
              <a:gd name="adj" fmla="val 2583"/>
            </a:avLst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NEA  - </a:t>
            </a:r>
            <a:r>
              <a:rPr lang="en-GB" sz="1000" i="1" dirty="0"/>
              <a:t>Spring 2</a:t>
            </a:r>
          </a:p>
          <a:p>
            <a:pPr algn="ctr"/>
            <a:r>
              <a:rPr lang="en-GB" sz="1000" b="1" dirty="0"/>
              <a:t>15%</a:t>
            </a:r>
            <a:r>
              <a:rPr lang="en-GB" sz="1000" dirty="0"/>
              <a:t> of total A Level </a:t>
            </a:r>
          </a:p>
          <a:p>
            <a:pPr algn="ctr"/>
            <a:r>
              <a:rPr lang="en-GB" sz="1000" dirty="0"/>
              <a:t>30 marks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E7694A3-FCBD-FAC0-F34D-42B0AC2919BB}"/>
              </a:ext>
            </a:extLst>
          </p:cNvPr>
          <p:cNvSpPr/>
          <p:nvPr/>
        </p:nvSpPr>
        <p:spPr>
          <a:xfrm>
            <a:off x="9330081" y="3942832"/>
            <a:ext cx="951181" cy="780360"/>
          </a:xfrm>
          <a:prstGeom prst="roundRect">
            <a:avLst>
              <a:gd name="adj" fmla="val 258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Written paper</a:t>
            </a:r>
          </a:p>
          <a:p>
            <a:pPr algn="ctr"/>
            <a:r>
              <a:rPr lang="en-GB" sz="1000" dirty="0"/>
              <a:t>1 hour </a:t>
            </a:r>
          </a:p>
          <a:p>
            <a:pPr algn="ctr"/>
            <a:r>
              <a:rPr lang="en-GB" sz="1000" b="1" dirty="0"/>
              <a:t>20%</a:t>
            </a:r>
            <a:r>
              <a:rPr lang="en-GB" sz="1000" dirty="0"/>
              <a:t> of total A Level </a:t>
            </a:r>
          </a:p>
          <a:p>
            <a:pPr algn="ctr"/>
            <a:r>
              <a:rPr lang="en-GB" sz="1000" dirty="0"/>
              <a:t>60 marks</a:t>
            </a:r>
          </a:p>
        </p:txBody>
      </p:sp>
      <p:sp>
        <p:nvSpPr>
          <p:cNvPr id="2048" name="Rectangle: Rounded Corners 2047">
            <a:extLst>
              <a:ext uri="{FF2B5EF4-FFF2-40B4-BE49-F238E27FC236}">
                <a16:creationId xmlns:a16="http://schemas.microsoft.com/office/drawing/2014/main" id="{65D1BF79-15E0-122C-2F48-56EE3F178790}"/>
              </a:ext>
            </a:extLst>
          </p:cNvPr>
          <p:cNvSpPr/>
          <p:nvPr/>
        </p:nvSpPr>
        <p:spPr>
          <a:xfrm>
            <a:off x="7802929" y="5522207"/>
            <a:ext cx="2535060" cy="769021"/>
          </a:xfrm>
          <a:prstGeom prst="roundRect">
            <a:avLst>
              <a:gd name="adj" fmla="val 2583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NEA  - </a:t>
            </a:r>
            <a:r>
              <a:rPr lang="en-GB" sz="1000" i="1" dirty="0"/>
              <a:t>Spring 2</a:t>
            </a:r>
          </a:p>
          <a:p>
            <a:pPr algn="ctr"/>
            <a:r>
              <a:rPr lang="en-GB" sz="1000" b="1" dirty="0"/>
              <a:t>15%</a:t>
            </a:r>
            <a:r>
              <a:rPr lang="en-GB" sz="1000" dirty="0"/>
              <a:t> of total A Level </a:t>
            </a:r>
          </a:p>
          <a:p>
            <a:pPr algn="ctr"/>
            <a:r>
              <a:rPr lang="en-GB" sz="1000" dirty="0"/>
              <a:t>30 marks</a:t>
            </a:r>
          </a:p>
        </p:txBody>
      </p:sp>
      <p:sp>
        <p:nvSpPr>
          <p:cNvPr id="2052" name="Flowchart: Off-page Connector 2051">
            <a:extLst>
              <a:ext uri="{FF2B5EF4-FFF2-40B4-BE49-F238E27FC236}">
                <a16:creationId xmlns:a16="http://schemas.microsoft.com/office/drawing/2014/main" id="{03C5EF0E-001D-1FE6-B160-17CC2654C265}"/>
              </a:ext>
            </a:extLst>
          </p:cNvPr>
          <p:cNvSpPr/>
          <p:nvPr/>
        </p:nvSpPr>
        <p:spPr>
          <a:xfrm>
            <a:off x="9416898" y="655119"/>
            <a:ext cx="926239" cy="1034143"/>
          </a:xfrm>
          <a:prstGeom prst="flowChartOffpage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Final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Exams </a:t>
            </a:r>
            <a:r>
              <a:rPr lang="en-GB" sz="1400" i="1" dirty="0">
                <a:solidFill>
                  <a:schemeClr val="tx1"/>
                </a:solidFill>
              </a:rPr>
              <a:t>Summer </a:t>
            </a:r>
            <a:r>
              <a:rPr lang="en-GB" sz="1400" i="1" dirty="0" err="1">
                <a:solidFill>
                  <a:schemeClr val="tx1"/>
                </a:solidFill>
              </a:rPr>
              <a:t>Yr</a:t>
            </a:r>
            <a:r>
              <a:rPr lang="en-GB" sz="1400" i="1" dirty="0">
                <a:solidFill>
                  <a:schemeClr val="tx1"/>
                </a:solidFill>
              </a:rPr>
              <a:t> 13</a:t>
            </a:r>
          </a:p>
        </p:txBody>
      </p:sp>
    </p:spTree>
    <p:extLst>
      <p:ext uri="{BB962C8B-B14F-4D97-AF65-F5344CB8AC3E}">
        <p14:creationId xmlns:p14="http://schemas.microsoft.com/office/powerpoint/2010/main" val="325585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B13D3B2DA336439D5800CA8DEE25DD" ma:contentTypeVersion="15" ma:contentTypeDescription="Create a new document." ma:contentTypeScope="" ma:versionID="b85ffc235c404a93c2bf85e6cc1366f1">
  <xsd:schema xmlns:xsd="http://www.w3.org/2001/XMLSchema" xmlns:xs="http://www.w3.org/2001/XMLSchema" xmlns:p="http://schemas.microsoft.com/office/2006/metadata/properties" xmlns:ns3="4a017aa0-8a07-4440-b178-06f2c6b8c135" xmlns:ns4="2434e0c7-e152-40df-ada2-e504d381f751" targetNamespace="http://schemas.microsoft.com/office/2006/metadata/properties" ma:root="true" ma:fieldsID="c7d695cded976061e327d850bb0e4d31" ns3:_="" ns4:_="">
    <xsd:import namespace="4a017aa0-8a07-4440-b178-06f2c6b8c135"/>
    <xsd:import namespace="2434e0c7-e152-40df-ada2-e504d381f7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17aa0-8a07-4440-b178-06f2c6b8c1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e0c7-e152-40df-ada2-e504d381f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a017aa0-8a07-4440-b178-06f2c6b8c135" xsi:nil="true"/>
  </documentManagement>
</p:properties>
</file>

<file path=customXml/itemProps1.xml><?xml version="1.0" encoding="utf-8"?>
<ds:datastoreItem xmlns:ds="http://schemas.openxmlformats.org/officeDocument/2006/customXml" ds:itemID="{9BCEE3E9-B355-4406-A792-E0CB1FEEE0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19EE24-B351-4ED2-9D9D-23E17514B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17aa0-8a07-4440-b178-06f2c6b8c135"/>
    <ds:schemaRef ds:uri="2434e0c7-e152-40df-ada2-e504d381f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058CDD-F0F4-479E-B2E6-F58AFDDA2E59}">
  <ds:schemaRefs>
    <ds:schemaRef ds:uri="http://purl.org/dc/dcmitype/"/>
    <ds:schemaRef ds:uri="http://schemas.microsoft.com/office/2006/metadata/properties"/>
    <ds:schemaRef ds:uri="4a017aa0-8a07-4440-b178-06f2c6b8c135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2434e0c7-e152-40df-ada2-e504d381f75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630</Words>
  <Application>Microsoft Office PowerPoint</Application>
  <PresentationFormat>Widescreen</PresentationFormat>
  <Paragraphs>119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Hendry</dc:creator>
  <cp:lastModifiedBy>Ross Myhill</cp:lastModifiedBy>
  <cp:revision>5</cp:revision>
  <dcterms:created xsi:type="dcterms:W3CDTF">2024-04-17T11:40:44Z</dcterms:created>
  <dcterms:modified xsi:type="dcterms:W3CDTF">2024-06-02T19:01:33Z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0x01010025B13D3B2DA336439D5800CA8DEE25DD</vt:lpwstr>
  </property>
</Properties>
</file>