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5" r:id="rId9"/>
    <p:sldId id="264" r:id="rId10"/>
    <p:sldId id="266" r:id="rId11"/>
    <p:sldId id="270" r:id="rId12"/>
    <p:sldId id="267" r:id="rId13"/>
    <p:sldId id="268" r:id="rId14"/>
    <p:sldId id="269"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44"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FA49049-2132-4796-B330-EDC86449B216}" type="datetimeFigureOut">
              <a:rPr lang="en-GB" smtClean="0"/>
              <a:pPr/>
              <a:t>11/02/2018</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8084884-6EC3-47A9-B79B-D84A58FB0E48}" type="slidenum">
              <a:rPr lang="en-GB" smtClean="0"/>
              <a:pPr/>
              <a:t>‹#›</a:t>
            </a:fld>
            <a:endParaRPr lang="en-GB"/>
          </a:p>
        </p:txBody>
      </p:sp>
    </p:spTree>
    <p:extLst>
      <p:ext uri="{BB962C8B-B14F-4D97-AF65-F5344CB8AC3E}">
        <p14:creationId xmlns:p14="http://schemas.microsoft.com/office/powerpoint/2010/main" xmlns="" val="283977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8084884-6EC3-47A9-B79B-D84A58FB0E48}" type="slidenum">
              <a:rPr lang="en-GB" smtClean="0"/>
              <a:pPr/>
              <a:t>7</a:t>
            </a:fld>
            <a:endParaRPr lang="en-GB"/>
          </a:p>
        </p:txBody>
      </p:sp>
    </p:spTree>
    <p:extLst>
      <p:ext uri="{BB962C8B-B14F-4D97-AF65-F5344CB8AC3E}">
        <p14:creationId xmlns:p14="http://schemas.microsoft.com/office/powerpoint/2010/main" xmlns="" val="52878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1083439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2024264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2918510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412253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305465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3108151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271635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241475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1026973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1798900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3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DBA863-665B-4CE1-A5F9-C4EACB5B25CB}" type="datetimeFigureOut">
              <a:rPr lang="en-GB" smtClean="0"/>
              <a:pPr/>
              <a:t>11/02/2018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1057008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DBA863-665B-4CE1-A5F9-C4EACB5B25CB}" type="datetimeFigureOut">
              <a:rPr lang="en-GB" smtClean="0"/>
              <a:pPr/>
              <a:t>11/02/2018</a:t>
            </a:fld>
            <a:endParaRPr lang="en-GB"/>
          </a:p>
        </p:txBody>
      </p:sp>
      <p:sp>
        <p:nvSpPr>
          <p:cNvPr id="5" name="Footer Placeholder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8F572-197C-4215-8ECC-DB56C702FCA4}" type="slidenum">
              <a:rPr lang="en-GB" smtClean="0"/>
              <a:pPr/>
              <a:t>‹#›</a:t>
            </a:fld>
            <a:endParaRPr lang="en-GB"/>
          </a:p>
        </p:txBody>
      </p:sp>
    </p:spTree>
    <p:extLst>
      <p:ext uri="{BB962C8B-B14F-4D97-AF65-F5344CB8AC3E}">
        <p14:creationId xmlns:p14="http://schemas.microsoft.com/office/powerpoint/2010/main" xmlns="" val="3330132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18001" y="423345"/>
            <a:ext cx="8651343" cy="156966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800" b="1" cap="none" spc="0" dirty="0" smtClean="0">
                <a:ln/>
                <a:solidFill>
                  <a:schemeClr val="accent1"/>
                </a:solidFill>
                <a:effectLst/>
              </a:rPr>
              <a:t>Paper 2, Part A – </a:t>
            </a:r>
          </a:p>
          <a:p>
            <a:pPr algn="ctr"/>
            <a:r>
              <a:rPr lang="en-US" sz="4800" b="1" cap="none" spc="0" dirty="0" smtClean="0">
                <a:ln/>
                <a:solidFill>
                  <a:schemeClr val="accent1"/>
                </a:solidFill>
                <a:effectLst/>
              </a:rPr>
              <a:t>The American West, c1835-c1895</a:t>
            </a:r>
            <a:endParaRPr lang="en-US" sz="4800" b="1" cap="none" spc="0" dirty="0">
              <a:ln/>
              <a:solidFill>
                <a:schemeClr val="accent1"/>
              </a:solidFill>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96529" y="270253"/>
            <a:ext cx="1705379" cy="89816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069308" y="145276"/>
            <a:ext cx="1348013" cy="1049653"/>
          </a:xfrm>
          <a:prstGeom prst="rect">
            <a:avLst/>
          </a:prstGeom>
        </p:spPr>
      </p:pic>
      <p:sp>
        <p:nvSpPr>
          <p:cNvPr id="7" name="TextBox 6"/>
          <p:cNvSpPr txBox="1"/>
          <p:nvPr/>
        </p:nvSpPr>
        <p:spPr>
          <a:xfrm>
            <a:off x="137191" y="2152729"/>
            <a:ext cx="8370708" cy="523220"/>
          </a:xfrm>
          <a:prstGeom prst="rect">
            <a:avLst/>
          </a:prstGeom>
          <a:solidFill>
            <a:srgbClr val="FFFF00"/>
          </a:solidFill>
          <a:ln>
            <a:solidFill>
              <a:schemeClr val="tx1"/>
            </a:solidFill>
          </a:ln>
        </p:spPr>
        <p:txBody>
          <a:bodyPr wrap="square" rtlCol="0">
            <a:spAutoFit/>
          </a:bodyPr>
          <a:lstStyle/>
          <a:p>
            <a:pPr algn="ctr"/>
            <a:r>
              <a:rPr lang="en-GB" sz="2800" dirty="0" smtClean="0">
                <a:latin typeface="Comic Sans MS" panose="030F0702030302020204" pitchFamily="66" charset="0"/>
              </a:rPr>
              <a:t>Question 1 – Explain </a:t>
            </a:r>
            <a:r>
              <a:rPr lang="en-GB" sz="2800" b="1" dirty="0" smtClean="0">
                <a:latin typeface="Comic Sans MS" panose="030F0702030302020204" pitchFamily="66" charset="0"/>
              </a:rPr>
              <a:t>two</a:t>
            </a:r>
            <a:r>
              <a:rPr lang="en-GB" sz="2800" dirty="0" smtClean="0">
                <a:latin typeface="Comic Sans MS" panose="030F0702030302020204" pitchFamily="66" charset="0"/>
              </a:rPr>
              <a:t> consequences of… </a:t>
            </a:r>
            <a:endParaRPr lang="en-GB" sz="2800" dirty="0">
              <a:latin typeface="Comic Sans MS" panose="030F0702030302020204" pitchFamily="66" charset="0"/>
            </a:endParaRPr>
          </a:p>
        </p:txBody>
      </p:sp>
      <p:sp>
        <p:nvSpPr>
          <p:cNvPr id="8" name="Cloud 7"/>
          <p:cNvSpPr/>
          <p:nvPr/>
        </p:nvSpPr>
        <p:spPr>
          <a:xfrm>
            <a:off x="3212423" y="2983136"/>
            <a:ext cx="8860311" cy="3790074"/>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Comic Sans MS" panose="030F0702030302020204" pitchFamily="66" charset="0"/>
              </a:rPr>
              <a:t>How to answer </a:t>
            </a:r>
            <a:r>
              <a:rPr lang="en-GB" sz="2400" b="1" u="sng" dirty="0" smtClean="0">
                <a:solidFill>
                  <a:schemeClr val="tx1"/>
                </a:solidFill>
                <a:latin typeface="Comic Sans MS" panose="030F0702030302020204" pitchFamily="66" charset="0"/>
              </a:rPr>
              <a:t>consequence</a:t>
            </a:r>
            <a:r>
              <a:rPr lang="en-GB" sz="2400" dirty="0" smtClean="0">
                <a:solidFill>
                  <a:schemeClr val="tx1"/>
                </a:solidFill>
                <a:latin typeface="Comic Sans MS" panose="030F0702030302020204" pitchFamily="66" charset="0"/>
              </a:rPr>
              <a:t> questions:</a:t>
            </a:r>
          </a:p>
          <a:p>
            <a:pPr algn="ctr"/>
            <a:endParaRPr lang="en-GB" sz="2400" dirty="0" smtClean="0">
              <a:solidFill>
                <a:schemeClr val="tx1"/>
              </a:solidFill>
              <a:latin typeface="Comic Sans MS" panose="030F0702030302020204" pitchFamily="66" charset="0"/>
            </a:endParaRPr>
          </a:p>
          <a:p>
            <a:pPr algn="ctr"/>
            <a:r>
              <a:rPr lang="en-GB" sz="2400" dirty="0" smtClean="0">
                <a:solidFill>
                  <a:schemeClr val="tx1"/>
                </a:solidFill>
                <a:latin typeface="Comic Sans MS" panose="030F0702030302020204" pitchFamily="66" charset="0"/>
              </a:rPr>
              <a:t>The question wants you to explain the RESULTS of something.  What difference did it make?</a:t>
            </a:r>
          </a:p>
          <a:p>
            <a:pPr algn="ctr"/>
            <a:r>
              <a:rPr lang="en-GB" sz="2400" dirty="0" smtClean="0">
                <a:solidFill>
                  <a:schemeClr val="tx1"/>
                </a:solidFill>
                <a:latin typeface="Comic Sans MS" panose="030F0702030302020204" pitchFamily="66" charset="0"/>
              </a:rPr>
              <a:t>Use phrases such as</a:t>
            </a:r>
            <a:r>
              <a:rPr lang="en-GB" sz="2400" dirty="0" smtClean="0">
                <a:solidFill>
                  <a:srgbClr val="FF0000"/>
                </a:solidFill>
                <a:latin typeface="Comic Sans MS" panose="030F0702030302020204" pitchFamily="66" charset="0"/>
              </a:rPr>
              <a:t> ‘as a result’ </a:t>
            </a:r>
            <a:r>
              <a:rPr lang="en-GB" sz="2400" dirty="0" smtClean="0">
                <a:solidFill>
                  <a:schemeClr val="tx1"/>
                </a:solidFill>
                <a:latin typeface="Comic Sans MS" panose="030F0702030302020204" pitchFamily="66" charset="0"/>
              </a:rPr>
              <a:t>or </a:t>
            </a:r>
            <a:r>
              <a:rPr lang="en-GB" sz="2400" dirty="0" smtClean="0">
                <a:solidFill>
                  <a:srgbClr val="FF0000"/>
                </a:solidFill>
                <a:latin typeface="Comic Sans MS" panose="030F0702030302020204" pitchFamily="66" charset="0"/>
              </a:rPr>
              <a:t>‘the effect of this was’</a:t>
            </a:r>
            <a:r>
              <a:rPr lang="en-GB" sz="2400" dirty="0" smtClean="0">
                <a:solidFill>
                  <a:schemeClr val="tx1"/>
                </a:solidFill>
                <a:latin typeface="Comic Sans MS" panose="030F0702030302020204" pitchFamily="66" charset="0"/>
              </a:rPr>
              <a:t>.</a:t>
            </a:r>
            <a:endParaRPr lang="en-GB" sz="24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xmlns="" val="3661146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9316" y="128670"/>
            <a:ext cx="8723473" cy="1323439"/>
          </a:xfrm>
          <a:prstGeom prst="rect">
            <a:avLst/>
          </a:prstGeom>
          <a:solidFill>
            <a:srgbClr val="FFFF00"/>
          </a:solidFill>
          <a:ln>
            <a:solidFill>
              <a:schemeClr val="tx1"/>
            </a:solidFill>
          </a:ln>
        </p:spPr>
        <p:txBody>
          <a:bodyPr wrap="square" rtlCol="0">
            <a:spAutoFit/>
          </a:bodyPr>
          <a:lstStyle/>
          <a:p>
            <a:pPr algn="ctr"/>
            <a:r>
              <a:rPr lang="en-GB" sz="2000" dirty="0" smtClean="0">
                <a:latin typeface="Comic Sans MS" panose="030F0702030302020204" pitchFamily="66" charset="0"/>
              </a:rPr>
              <a:t>Question 3 – Explain </a:t>
            </a:r>
            <a:r>
              <a:rPr lang="en-GB" sz="2000" b="1" dirty="0" smtClean="0">
                <a:latin typeface="Comic Sans MS" panose="030F0702030302020204" pitchFamily="66" charset="0"/>
              </a:rPr>
              <a:t>two </a:t>
            </a:r>
            <a:r>
              <a:rPr lang="en-GB" sz="2000" dirty="0" smtClean="0">
                <a:latin typeface="Comic Sans MS" panose="030F0702030302020204" pitchFamily="66" charset="0"/>
              </a:rPr>
              <a:t>of the following</a:t>
            </a:r>
            <a:r>
              <a:rPr lang="en-GB" sz="2000" b="1" dirty="0" smtClean="0">
                <a:latin typeface="Comic Sans MS" panose="030F0702030302020204" pitchFamily="66" charset="0"/>
              </a:rPr>
              <a:t>:</a:t>
            </a:r>
          </a:p>
          <a:p>
            <a:pPr marL="457200" indent="-457200" algn="ctr">
              <a:buFont typeface="Arial" panose="020B0604020202020204" pitchFamily="34" charset="0"/>
              <a:buChar char="•"/>
            </a:pPr>
            <a:r>
              <a:rPr lang="en-GB" sz="2000" dirty="0" smtClean="0">
                <a:latin typeface="Comic Sans MS" panose="030F0702030302020204" pitchFamily="66" charset="0"/>
              </a:rPr>
              <a:t>The importance of ... to …</a:t>
            </a:r>
          </a:p>
          <a:p>
            <a:pPr marL="457200" indent="-457200" algn="ctr">
              <a:buFont typeface="Arial" panose="020B0604020202020204" pitchFamily="34" charset="0"/>
              <a:buChar char="•"/>
            </a:pPr>
            <a:r>
              <a:rPr lang="en-GB" sz="2000" dirty="0">
                <a:latin typeface="Comic Sans MS" panose="030F0702030302020204" pitchFamily="66" charset="0"/>
              </a:rPr>
              <a:t>The importance of ... to …</a:t>
            </a:r>
          </a:p>
          <a:p>
            <a:pPr marL="457200" indent="-457200" algn="ctr">
              <a:buFont typeface="Arial" panose="020B0604020202020204" pitchFamily="34" charset="0"/>
              <a:buChar char="•"/>
            </a:pPr>
            <a:r>
              <a:rPr lang="en-GB" sz="2000" dirty="0">
                <a:latin typeface="Comic Sans MS" panose="030F0702030302020204" pitchFamily="66" charset="0"/>
              </a:rPr>
              <a:t>The importance of ... to </a:t>
            </a:r>
            <a:r>
              <a:rPr lang="en-GB" sz="2000" dirty="0" smtClean="0">
                <a:latin typeface="Comic Sans MS" panose="030F0702030302020204" pitchFamily="66" charset="0"/>
              </a:rPr>
              <a:t>…</a:t>
            </a:r>
            <a:endParaRPr lang="en-GB" sz="2000" dirty="0">
              <a:latin typeface="Comic Sans MS" panose="030F0702030302020204" pitchFamily="66" charset="0"/>
            </a:endParaRPr>
          </a:p>
        </p:txBody>
      </p:sp>
      <p:sp>
        <p:nvSpPr>
          <p:cNvPr id="8" name="Cloud 7"/>
          <p:cNvSpPr/>
          <p:nvPr/>
        </p:nvSpPr>
        <p:spPr>
          <a:xfrm>
            <a:off x="549317" y="1516505"/>
            <a:ext cx="11523418" cy="5256706"/>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Comic Sans MS" panose="030F0702030302020204" pitchFamily="66" charset="0"/>
              </a:rPr>
              <a:t>How to answer </a:t>
            </a:r>
            <a:r>
              <a:rPr lang="en-GB" sz="2400" b="1" u="sng" dirty="0" smtClean="0">
                <a:solidFill>
                  <a:schemeClr val="tx1"/>
                </a:solidFill>
                <a:latin typeface="Comic Sans MS" panose="030F0702030302020204" pitchFamily="66" charset="0"/>
              </a:rPr>
              <a:t>importance</a:t>
            </a:r>
            <a:r>
              <a:rPr lang="en-GB" sz="2400" dirty="0" smtClean="0">
                <a:solidFill>
                  <a:schemeClr val="tx1"/>
                </a:solidFill>
                <a:latin typeface="Comic Sans MS" panose="030F0702030302020204" pitchFamily="66" charset="0"/>
              </a:rPr>
              <a:t> questions:</a:t>
            </a:r>
          </a:p>
          <a:p>
            <a:pPr algn="ctr"/>
            <a:endParaRPr lang="en-GB" sz="2400" dirty="0" smtClean="0">
              <a:solidFill>
                <a:schemeClr val="tx1"/>
              </a:solidFill>
              <a:latin typeface="Comic Sans MS" panose="030F0702030302020204" pitchFamily="66" charset="0"/>
            </a:endParaRPr>
          </a:p>
          <a:p>
            <a:pPr algn="ctr"/>
            <a:r>
              <a:rPr lang="en-GB" sz="2400" dirty="0" smtClean="0">
                <a:solidFill>
                  <a:schemeClr val="tx1"/>
                </a:solidFill>
                <a:latin typeface="Comic Sans MS" panose="030F0702030302020204" pitchFamily="66" charset="0"/>
              </a:rPr>
              <a:t>The question wants you to explain the importance of events and developments. </a:t>
            </a:r>
            <a:r>
              <a:rPr lang="en-GB" sz="2400" dirty="0">
                <a:solidFill>
                  <a:schemeClr val="tx1"/>
                </a:solidFill>
                <a:latin typeface="Comic Sans MS" panose="030F0702030302020204" pitchFamily="66" charset="0"/>
              </a:rPr>
              <a:t>You have a choice of two out of three options.  Take time to make the choice.  </a:t>
            </a:r>
          </a:p>
          <a:p>
            <a:pPr algn="ctr"/>
            <a:r>
              <a:rPr lang="en-GB" sz="2400" dirty="0">
                <a:solidFill>
                  <a:schemeClr val="tx1"/>
                </a:solidFill>
                <a:latin typeface="Comic Sans MS" panose="030F0702030302020204" pitchFamily="66" charset="0"/>
              </a:rPr>
              <a:t>Before you decide, be clear what you have to explain: the question is always worded as ‘Explain the importance of … </a:t>
            </a:r>
            <a:r>
              <a:rPr lang="en-GB" sz="2400" dirty="0">
                <a:solidFill>
                  <a:srgbClr val="FF0000"/>
                </a:solidFill>
                <a:latin typeface="Comic Sans MS" panose="030F0702030302020204" pitchFamily="66" charset="0"/>
              </a:rPr>
              <a:t>for </a:t>
            </a:r>
            <a:r>
              <a:rPr lang="en-GB" sz="2400" dirty="0" smtClean="0">
                <a:solidFill>
                  <a:srgbClr val="FF0000"/>
                </a:solidFill>
                <a:latin typeface="Comic Sans MS" panose="030F0702030302020204" pitchFamily="66" charset="0"/>
              </a:rPr>
              <a:t>…’</a:t>
            </a:r>
            <a:endParaRPr lang="en-GB" sz="24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xmlns="" val="2307483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90152" y="167426"/>
            <a:ext cx="8165206" cy="5112913"/>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Comic Sans MS" panose="030F0702030302020204" pitchFamily="66" charset="0"/>
              </a:rPr>
              <a:t>It is a good idea during revision to practice identifying the importance of key events for something: </a:t>
            </a:r>
            <a:r>
              <a:rPr lang="en-GB" sz="2400" b="1" dirty="0">
                <a:solidFill>
                  <a:schemeClr val="tx1"/>
                </a:solidFill>
                <a:latin typeface="Comic Sans MS" panose="030F0702030302020204" pitchFamily="66" charset="0"/>
              </a:rPr>
              <a:t>what did they affect or lead to</a:t>
            </a:r>
            <a:r>
              <a:rPr lang="en-GB" sz="2400" dirty="0">
                <a:solidFill>
                  <a:schemeClr val="tx1"/>
                </a:solidFill>
                <a:latin typeface="Comic Sans MS" panose="030F0702030302020204" pitchFamily="66" charset="0"/>
              </a:rPr>
              <a:t>?  </a:t>
            </a:r>
          </a:p>
          <a:p>
            <a:pPr algn="ctr"/>
            <a:r>
              <a:rPr lang="en-GB" sz="2400" b="1" dirty="0">
                <a:solidFill>
                  <a:schemeClr val="tx1"/>
                </a:solidFill>
                <a:latin typeface="Comic Sans MS" panose="030F0702030302020204" pitchFamily="66" charset="0"/>
              </a:rPr>
              <a:t>Ask yourself: ‘What difference did they make to it?’ or ‘Why did they matter?’ </a:t>
            </a:r>
            <a:r>
              <a:rPr lang="en-GB" sz="2400" dirty="0">
                <a:solidFill>
                  <a:schemeClr val="tx1"/>
                </a:solidFill>
                <a:latin typeface="Comic Sans MS" panose="030F0702030302020204" pitchFamily="66" charset="0"/>
              </a:rPr>
              <a:t>Be clear about your reasons for saying something is important.</a:t>
            </a:r>
          </a:p>
        </p:txBody>
      </p:sp>
      <p:sp>
        <p:nvSpPr>
          <p:cNvPr id="4" name="TextBox 3"/>
          <p:cNvSpPr txBox="1"/>
          <p:nvPr/>
        </p:nvSpPr>
        <p:spPr>
          <a:xfrm>
            <a:off x="7545569" y="4464731"/>
            <a:ext cx="4337437" cy="1631216"/>
          </a:xfrm>
          <a:prstGeom prst="rect">
            <a:avLst/>
          </a:prstGeom>
          <a:solidFill>
            <a:srgbClr val="92D050"/>
          </a:solidFill>
          <a:ln>
            <a:solidFill>
              <a:schemeClr val="tx1"/>
            </a:solidFill>
          </a:ln>
        </p:spPr>
        <p:txBody>
          <a:bodyPr wrap="square" rtlCol="0">
            <a:spAutoFit/>
          </a:bodyPr>
          <a:lstStyle/>
          <a:p>
            <a:pPr algn="ctr"/>
            <a:r>
              <a:rPr lang="en-GB" sz="2000" dirty="0" smtClean="0">
                <a:latin typeface="Comic Sans MS" panose="030F0702030302020204" pitchFamily="66" charset="0"/>
              </a:rPr>
              <a:t>This answer links directly to explaining the importance of the railroads for changing the Plains Indians’ way of life and the ways in which it changed.</a:t>
            </a:r>
          </a:p>
        </p:txBody>
      </p:sp>
    </p:spTree>
    <p:extLst>
      <p:ext uri="{BB962C8B-B14F-4D97-AF65-F5344CB8AC3E}">
        <p14:creationId xmlns:p14="http://schemas.microsoft.com/office/powerpoint/2010/main" xmlns="" val="3128845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11090"/>
            <a:ext cx="12192000" cy="7971413"/>
          </a:xfrm>
          <a:prstGeom prst="rect">
            <a:avLst/>
          </a:prstGeom>
          <a:noFill/>
        </p:spPr>
        <p:txBody>
          <a:bodyPr wrap="square" rtlCol="0">
            <a:spAutoFit/>
          </a:bodyPr>
          <a:lstStyle/>
          <a:p>
            <a:pPr algn="ctr"/>
            <a:r>
              <a:rPr lang="en-GB" sz="1600" b="1" u="sng" dirty="0" smtClean="0">
                <a:latin typeface="Comic Sans MS" panose="030F0702030302020204" pitchFamily="66" charset="0"/>
              </a:rPr>
              <a:t>MODEL ANSWER</a:t>
            </a:r>
          </a:p>
          <a:p>
            <a:pPr algn="ctr"/>
            <a:r>
              <a:rPr lang="en-GB" sz="1600" dirty="0" smtClean="0">
                <a:latin typeface="Comic Sans MS" panose="030F0702030302020204" pitchFamily="66" charset="0"/>
              </a:rPr>
              <a:t>(for this example only one of the TWO answers needed are shown)</a:t>
            </a:r>
            <a:endParaRPr lang="en-GB" sz="1600" b="1" u="sng" dirty="0">
              <a:latin typeface="Comic Sans MS" panose="030F0702030302020204" pitchFamily="66" charset="0"/>
            </a:endParaRPr>
          </a:p>
          <a:p>
            <a:r>
              <a:rPr lang="en-GB" sz="1600" dirty="0" smtClean="0">
                <a:latin typeface="Comic Sans MS" panose="030F0702030302020204" pitchFamily="66" charset="0"/>
              </a:rPr>
              <a:t>Explain </a:t>
            </a:r>
            <a:r>
              <a:rPr lang="en-GB" sz="1600" b="1" dirty="0" smtClean="0">
                <a:latin typeface="Comic Sans MS" panose="030F0702030302020204" pitchFamily="66" charset="0"/>
              </a:rPr>
              <a:t>two</a:t>
            </a:r>
            <a:r>
              <a:rPr lang="en-GB" sz="1600" dirty="0" smtClean="0">
                <a:latin typeface="Comic Sans MS" panose="030F0702030302020204" pitchFamily="66" charset="0"/>
              </a:rPr>
              <a:t> of the following:</a:t>
            </a:r>
          </a:p>
          <a:p>
            <a:pPr marL="285750" indent="-285750">
              <a:buFont typeface="Arial" panose="020B0604020202020204" pitchFamily="34" charset="0"/>
              <a:buChar char="•"/>
            </a:pPr>
            <a:r>
              <a:rPr lang="en-GB" sz="1600" dirty="0" smtClean="0">
                <a:solidFill>
                  <a:schemeClr val="accent6">
                    <a:lumMod val="75000"/>
                  </a:schemeClr>
                </a:solidFill>
                <a:latin typeface="Comic Sans MS" panose="030F0702030302020204" pitchFamily="66" charset="0"/>
              </a:rPr>
              <a:t>The importance of the railroads for changes in the way of life of the Plains Indians.</a:t>
            </a:r>
          </a:p>
          <a:p>
            <a:pPr marL="285750" indent="-285750">
              <a:buFont typeface="Arial" panose="020B0604020202020204" pitchFamily="34" charset="0"/>
              <a:buChar char="•"/>
            </a:pPr>
            <a:r>
              <a:rPr lang="en-GB" sz="1600" dirty="0" smtClean="0">
                <a:latin typeface="Comic Sans MS" panose="030F0702030302020204" pitchFamily="66" charset="0"/>
              </a:rPr>
              <a:t>The importance of the wagon trails for the early settlement of the West.</a:t>
            </a:r>
            <a:r>
              <a:rPr lang="en-GB" sz="1600" dirty="0">
                <a:latin typeface="Comic Sans MS" panose="030F0702030302020204" pitchFamily="66" charset="0"/>
              </a:rPr>
              <a:t>	</a:t>
            </a:r>
            <a:r>
              <a:rPr lang="en-GB" sz="1600" dirty="0" smtClean="0">
                <a:latin typeface="Comic Sans MS" panose="030F0702030302020204" pitchFamily="66" charset="0"/>
              </a:rPr>
              <a:t>		</a:t>
            </a:r>
            <a:r>
              <a:rPr lang="en-GB" sz="1600" b="1" dirty="0" smtClean="0">
                <a:latin typeface="Comic Sans MS" panose="030F0702030302020204" pitchFamily="66" charset="0"/>
              </a:rPr>
              <a:t>(16 marks)</a:t>
            </a:r>
          </a:p>
          <a:p>
            <a:pPr marL="285750" indent="-285750">
              <a:buFont typeface="Arial" panose="020B0604020202020204" pitchFamily="34" charset="0"/>
              <a:buChar char="•"/>
            </a:pPr>
            <a:endParaRPr lang="en-GB" sz="1200" b="1" dirty="0">
              <a:latin typeface="Comic Sans MS" panose="030F0702030302020204" pitchFamily="66" charset="0"/>
            </a:endParaRPr>
          </a:p>
          <a:p>
            <a:r>
              <a:rPr lang="en-GB" sz="1600" dirty="0" smtClean="0">
                <a:solidFill>
                  <a:srgbClr val="FF0000"/>
                </a:solidFill>
                <a:latin typeface="Comic Sans MS" panose="030F0702030302020204" pitchFamily="66" charset="0"/>
              </a:rPr>
              <a:t>The railroads were an important part of encouraging settlement and therefore challenged the Plains Indians’ way of life in their traditional areas.  </a:t>
            </a:r>
            <a:r>
              <a:rPr lang="en-GB" sz="1600" dirty="0" smtClean="0">
                <a:solidFill>
                  <a:srgbClr val="0070C0"/>
                </a:solidFill>
                <a:latin typeface="Comic Sans MS" panose="030F0702030302020204" pitchFamily="66" charset="0"/>
              </a:rPr>
              <a:t>The 1862 Pacific Railroad Act gave railroad companies grants of land surrounding the railroad routes.  This land had previously been behind the Permanent Indian Frontier and was now sold to settlers.  When finished, the railroads enabled more settlers to travel to the Plains and made the transport of machinery and raw materials possible.  This further encouraged settlers to farm in the Great Plains and settlers started to demand more land.  </a:t>
            </a:r>
            <a:r>
              <a:rPr lang="en-GB" sz="1600" dirty="0" smtClean="0">
                <a:latin typeface="Comic Sans MS" panose="030F0702030302020204" pitchFamily="66" charset="0"/>
              </a:rPr>
              <a:t>This would change the way of life of the Plains Indians because the tribes had less access to hunting grounds and settlers often used barbed wire to fence in their homesteaders, further restricting their traditional nomadic way of life.</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Another reason the railroads had a big impact on the Plains Indians’ way of life was because they bought white hunters and skinners to the Plains.  </a:t>
            </a:r>
            <a:r>
              <a:rPr lang="en-GB" sz="1600" dirty="0" smtClean="0">
                <a:solidFill>
                  <a:srgbClr val="0070C0"/>
                </a:solidFill>
                <a:latin typeface="Comic Sans MS" panose="030F0702030302020204" pitchFamily="66" charset="0"/>
              </a:rPr>
              <a:t>The Indians relied on the buffalo for survival, however these individuals began to quickly reduce the buffalo population.  Buffalo hides were transported by train from the Plains to factories for processing to make skinners huge amounts of money. Whilst rich white Americans would use the trains to partake in organised pleasure hunts of the northern and southern buffalo herds.  </a:t>
            </a:r>
            <a:r>
              <a:rPr lang="en-GB" sz="1600" dirty="0" smtClean="0">
                <a:latin typeface="Comic Sans MS" panose="030F0702030302020204" pitchFamily="66" charset="0"/>
              </a:rPr>
              <a:t>As a result of this the way of life for the Plains Indians would change because without the buffalo to hunt, Plains Indians lost their source of food, clothing and shelter.  They lost the nomadic life of hunting the buffalo herds, and men lost their role as hunters.  Their lives changed towards having to rely on government handouts of food, and to farming and ranching instead of hunting.  </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The railroad also brought conflict between gold prospectors and Plains Indians, resulting in violence.  </a:t>
            </a:r>
            <a:r>
              <a:rPr lang="en-GB" sz="1600" dirty="0" smtClean="0">
                <a:solidFill>
                  <a:srgbClr val="0070C0"/>
                </a:solidFill>
                <a:latin typeface="Comic Sans MS" panose="030F0702030302020204" pitchFamily="66" charset="0"/>
              </a:rPr>
              <a:t>For example railroads were used by gold miners who trespassed on Plains Indian hunting grounds (e.g. in the Black Hills in Dakota) and were even used to transport troops who gave the prospectors protection from Indian attack.  </a:t>
            </a:r>
            <a:r>
              <a:rPr lang="en-GB" sz="1600" dirty="0" smtClean="0">
                <a:latin typeface="Comic Sans MS" panose="030F0702030302020204" pitchFamily="66" charset="0"/>
              </a:rPr>
              <a:t>The Plains Indians were forced by the US Army to stay on their reservations to avoid conflict with settlers.  These restrictions were very difficult for nomadic people who were now forced onto reservations, losing their independent way of life.  </a:t>
            </a:r>
          </a:p>
          <a:p>
            <a:pPr lvl="3"/>
            <a:endParaRPr lang="en-GB" sz="1600" b="1" dirty="0">
              <a:latin typeface="Comic Sans MS" panose="030F0702030302020204" pitchFamily="66" charset="0"/>
            </a:endParaRPr>
          </a:p>
          <a:p>
            <a:pPr lvl="3"/>
            <a:endParaRPr lang="en-GB" sz="1600" b="1" dirty="0" smtClean="0">
              <a:latin typeface="Comic Sans MS" panose="030F0702030302020204" pitchFamily="66" charset="0"/>
            </a:endParaRPr>
          </a:p>
          <a:p>
            <a:endParaRPr lang="en-GB" sz="1600" dirty="0" smtClean="0">
              <a:latin typeface="Comic Sans MS" panose="030F0702030302020204" pitchFamily="66" charset="0"/>
            </a:endParaRPr>
          </a:p>
          <a:p>
            <a:endParaRPr lang="en-GB" sz="1600" dirty="0" smtClean="0">
              <a:latin typeface="Comic Sans MS" panose="030F0702030302020204" pitchFamily="66" charset="0"/>
            </a:endParaRPr>
          </a:p>
        </p:txBody>
      </p:sp>
    </p:spTree>
    <p:extLst>
      <p:ext uri="{BB962C8B-B14F-4D97-AF65-F5344CB8AC3E}">
        <p14:creationId xmlns:p14="http://schemas.microsoft.com/office/powerpoint/2010/main" xmlns="" val="1230609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308664" y="160518"/>
            <a:ext cx="3445567" cy="96138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Explosion 2 5"/>
          <p:cNvSpPr/>
          <p:nvPr/>
        </p:nvSpPr>
        <p:spPr>
          <a:xfrm rot="697489">
            <a:off x="2252837" y="1198500"/>
            <a:ext cx="6015489" cy="4755304"/>
          </a:xfrm>
          <a:prstGeom prst="irregularSeal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93565" y="212083"/>
            <a:ext cx="3087756" cy="2246769"/>
          </a:xfrm>
          <a:prstGeom prst="rect">
            <a:avLst/>
          </a:prstGeom>
          <a:noFill/>
        </p:spPr>
        <p:txBody>
          <a:bodyPr wrap="square" rtlCol="0">
            <a:spAutoFit/>
          </a:bodyPr>
          <a:lstStyle/>
          <a:p>
            <a:r>
              <a:rPr lang="en-GB" sz="2800" dirty="0" smtClean="0">
                <a:solidFill>
                  <a:srgbClr val="FF0000"/>
                </a:solidFill>
                <a:latin typeface="Comic Sans MS" panose="030F0702030302020204" pitchFamily="66" charset="0"/>
              </a:rPr>
              <a:t>POINT</a:t>
            </a:r>
          </a:p>
          <a:p>
            <a:endParaRPr lang="en-GB" sz="2800" dirty="0">
              <a:latin typeface="Comic Sans MS" panose="030F0702030302020204" pitchFamily="66" charset="0"/>
            </a:endParaRPr>
          </a:p>
          <a:p>
            <a:r>
              <a:rPr lang="en-GB" sz="2800" dirty="0" smtClean="0">
                <a:solidFill>
                  <a:srgbClr val="0070C0"/>
                </a:solidFill>
                <a:latin typeface="Comic Sans MS" panose="030F0702030302020204" pitchFamily="66" charset="0"/>
              </a:rPr>
              <a:t>EVIDENCE</a:t>
            </a:r>
          </a:p>
          <a:p>
            <a:endParaRPr lang="en-GB" sz="2800" dirty="0">
              <a:latin typeface="Comic Sans MS" panose="030F0702030302020204" pitchFamily="66" charset="0"/>
            </a:endParaRPr>
          </a:p>
          <a:p>
            <a:r>
              <a:rPr lang="en-GB" sz="2800" dirty="0" smtClean="0">
                <a:latin typeface="Comic Sans MS" panose="030F0702030302020204" pitchFamily="66" charset="0"/>
              </a:rPr>
              <a:t>EXPLAIN</a:t>
            </a:r>
          </a:p>
        </p:txBody>
      </p:sp>
      <p:sp>
        <p:nvSpPr>
          <p:cNvPr id="3" name="TextBox 2"/>
          <p:cNvSpPr txBox="1"/>
          <p:nvPr/>
        </p:nvSpPr>
        <p:spPr>
          <a:xfrm>
            <a:off x="3245716" y="304811"/>
            <a:ext cx="3571460" cy="4093428"/>
          </a:xfrm>
          <a:prstGeom prst="rect">
            <a:avLst/>
          </a:prstGeom>
          <a:noFill/>
        </p:spPr>
        <p:txBody>
          <a:bodyPr wrap="square" rtlCol="0">
            <a:spAutoFit/>
          </a:bodyPr>
          <a:lstStyle/>
          <a:p>
            <a:pPr algn="ctr"/>
            <a:r>
              <a:rPr lang="en-GB" sz="2000" dirty="0" smtClean="0">
                <a:latin typeface="Comic Sans MS" panose="030F0702030302020204" pitchFamily="66" charset="0"/>
              </a:rPr>
              <a:t>You should spend 25 minutes on this answer.  </a:t>
            </a:r>
          </a:p>
          <a:p>
            <a:pPr algn="ctr"/>
            <a:endParaRPr lang="en-GB" sz="2000" dirty="0" smtClean="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r>
              <a:rPr lang="en-GB" sz="2000" b="1" dirty="0" smtClean="0">
                <a:latin typeface="Comic Sans MS" panose="030F0702030302020204" pitchFamily="66" charset="0"/>
              </a:rPr>
              <a:t>This question is worth half your marks for the whole Period Study</a:t>
            </a:r>
            <a:r>
              <a:rPr lang="en-GB" sz="2000" dirty="0" smtClean="0">
                <a:latin typeface="Comic Sans MS" panose="030F0702030302020204" pitchFamily="66" charset="0"/>
              </a:rPr>
              <a:t>.  Make sure you have kept 25 minutes of the exam time to answer.</a:t>
            </a:r>
          </a:p>
        </p:txBody>
      </p:sp>
      <p:sp>
        <p:nvSpPr>
          <p:cNvPr id="7" name="TextBox 6"/>
          <p:cNvSpPr txBox="1"/>
          <p:nvPr/>
        </p:nvSpPr>
        <p:spPr>
          <a:xfrm>
            <a:off x="93565" y="4561140"/>
            <a:ext cx="3087756" cy="2246769"/>
          </a:xfrm>
          <a:prstGeom prst="rect">
            <a:avLst/>
          </a:prstGeom>
          <a:noFill/>
        </p:spPr>
        <p:txBody>
          <a:bodyPr wrap="square" rtlCol="0">
            <a:spAutoFit/>
          </a:bodyPr>
          <a:lstStyle/>
          <a:p>
            <a:r>
              <a:rPr lang="en-GB" sz="2800" dirty="0" smtClean="0">
                <a:solidFill>
                  <a:srgbClr val="FF0000"/>
                </a:solidFill>
                <a:latin typeface="Comic Sans MS" panose="030F0702030302020204" pitchFamily="66" charset="0"/>
              </a:rPr>
              <a:t>POINT</a:t>
            </a:r>
          </a:p>
          <a:p>
            <a:endParaRPr lang="en-GB" sz="2800" dirty="0">
              <a:latin typeface="Comic Sans MS" panose="030F0702030302020204" pitchFamily="66" charset="0"/>
            </a:endParaRPr>
          </a:p>
          <a:p>
            <a:r>
              <a:rPr lang="en-GB" sz="2800" dirty="0" smtClean="0">
                <a:solidFill>
                  <a:srgbClr val="0070C0"/>
                </a:solidFill>
                <a:latin typeface="Comic Sans MS" panose="030F0702030302020204" pitchFamily="66" charset="0"/>
              </a:rPr>
              <a:t>EVIDENCE</a:t>
            </a:r>
          </a:p>
          <a:p>
            <a:endParaRPr lang="en-GB" sz="2800" dirty="0">
              <a:latin typeface="Comic Sans MS" panose="030F0702030302020204" pitchFamily="66" charset="0"/>
            </a:endParaRPr>
          </a:p>
          <a:p>
            <a:r>
              <a:rPr lang="en-GB" sz="2800" dirty="0" smtClean="0">
                <a:latin typeface="Comic Sans MS" panose="030F0702030302020204" pitchFamily="66" charset="0"/>
              </a:rPr>
              <a:t>EXPLAIN</a:t>
            </a:r>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822800" y="126128"/>
            <a:ext cx="928655" cy="1100302"/>
          </a:xfrm>
          <a:prstGeom prst="rect">
            <a:avLst/>
          </a:prstGeom>
        </p:spPr>
      </p:pic>
      <p:sp>
        <p:nvSpPr>
          <p:cNvPr id="9" name="TextBox 8"/>
          <p:cNvSpPr txBox="1"/>
          <p:nvPr/>
        </p:nvSpPr>
        <p:spPr>
          <a:xfrm>
            <a:off x="7575393" y="3787991"/>
            <a:ext cx="4376201" cy="2862322"/>
          </a:xfrm>
          <a:prstGeom prst="rect">
            <a:avLst/>
          </a:prstGeom>
          <a:solidFill>
            <a:srgbClr val="FFC000"/>
          </a:solidFill>
        </p:spPr>
        <p:txBody>
          <a:bodyPr wrap="square" rtlCol="0">
            <a:spAutoFit/>
          </a:bodyPr>
          <a:lstStyle/>
          <a:p>
            <a:r>
              <a:rPr lang="en-GB" sz="2000" dirty="0" smtClean="0">
                <a:latin typeface="Comic Sans MS" panose="030F0702030302020204" pitchFamily="66" charset="0"/>
              </a:rPr>
              <a:t>In the exam you will have two separate answer sheets in the booklet for this question, one for each of the two answers you give in Question 3.  </a:t>
            </a:r>
          </a:p>
          <a:p>
            <a:r>
              <a:rPr lang="en-GB" sz="2000" dirty="0" smtClean="0">
                <a:latin typeface="Comic Sans MS" panose="030F0702030302020204" pitchFamily="66" charset="0"/>
              </a:rPr>
              <a:t>Make sure you indicate at the start of each answer which point you are addressing; you are prompted to do this.</a:t>
            </a:r>
          </a:p>
        </p:txBody>
      </p:sp>
      <p:sp>
        <p:nvSpPr>
          <p:cNvPr id="10" name="TextBox 9"/>
          <p:cNvSpPr txBox="1"/>
          <p:nvPr/>
        </p:nvSpPr>
        <p:spPr>
          <a:xfrm>
            <a:off x="9018386" y="134342"/>
            <a:ext cx="3087756" cy="2246769"/>
          </a:xfrm>
          <a:prstGeom prst="rect">
            <a:avLst/>
          </a:prstGeom>
          <a:noFill/>
        </p:spPr>
        <p:txBody>
          <a:bodyPr wrap="square" rtlCol="0">
            <a:spAutoFit/>
          </a:bodyPr>
          <a:lstStyle/>
          <a:p>
            <a:r>
              <a:rPr lang="en-GB" sz="2800" dirty="0" smtClean="0">
                <a:solidFill>
                  <a:srgbClr val="FF0000"/>
                </a:solidFill>
                <a:latin typeface="Comic Sans MS" panose="030F0702030302020204" pitchFamily="66" charset="0"/>
              </a:rPr>
              <a:t>POINT</a:t>
            </a:r>
          </a:p>
          <a:p>
            <a:endParaRPr lang="en-GB" sz="2800" dirty="0">
              <a:latin typeface="Comic Sans MS" panose="030F0702030302020204" pitchFamily="66" charset="0"/>
            </a:endParaRPr>
          </a:p>
          <a:p>
            <a:r>
              <a:rPr lang="en-GB" sz="2800" dirty="0" smtClean="0">
                <a:solidFill>
                  <a:srgbClr val="0070C0"/>
                </a:solidFill>
                <a:latin typeface="Comic Sans MS" panose="030F0702030302020204" pitchFamily="66" charset="0"/>
              </a:rPr>
              <a:t>EVIDENCE</a:t>
            </a:r>
          </a:p>
          <a:p>
            <a:endParaRPr lang="en-GB" sz="2800" dirty="0">
              <a:latin typeface="Comic Sans MS" panose="030F0702030302020204" pitchFamily="66" charset="0"/>
            </a:endParaRPr>
          </a:p>
          <a:p>
            <a:r>
              <a:rPr lang="en-GB" sz="2800" dirty="0" smtClean="0">
                <a:latin typeface="Comic Sans MS" panose="030F0702030302020204" pitchFamily="66" charset="0"/>
              </a:rPr>
              <a:t>EXPLAIN</a:t>
            </a:r>
          </a:p>
        </p:txBody>
      </p:sp>
    </p:spTree>
    <p:extLst>
      <p:ext uri="{BB962C8B-B14F-4D97-AF65-F5344CB8AC3E}">
        <p14:creationId xmlns:p14="http://schemas.microsoft.com/office/powerpoint/2010/main" xmlns="" val="834697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53343" y="580543"/>
            <a:ext cx="10972800" cy="7757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prstClr val="black"/>
                </a:solidFill>
                <a:latin typeface="Comic Sans MS" panose="030F0702030302020204" pitchFamily="66" charset="0"/>
              </a:rPr>
              <a:t>Question 3 - Mark Scheme</a:t>
            </a:r>
            <a:endParaRPr lang="en-GB" sz="3600" dirty="0">
              <a:solidFill>
                <a:prstClr val="black"/>
              </a:solidFill>
              <a:latin typeface="Comic Sans MS" panose="030F0702030302020204" pitchFamily="66"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2910390456"/>
              </p:ext>
            </p:extLst>
          </p:nvPr>
        </p:nvGraphicFramePr>
        <p:xfrm>
          <a:off x="1519705" y="1636982"/>
          <a:ext cx="9736286" cy="4662810"/>
        </p:xfrm>
        <a:graphic>
          <a:graphicData uri="http://schemas.openxmlformats.org/drawingml/2006/table">
            <a:tbl>
              <a:tblPr firstRow="1" bandRow="1">
                <a:tableStyleId>{5C22544A-7EE6-4342-B048-85BDC9FD1C3A}</a:tableStyleId>
              </a:tblPr>
              <a:tblGrid>
                <a:gridCol w="897548">
                  <a:extLst>
                    <a:ext uri="{9D8B030D-6E8A-4147-A177-3AD203B41FA5}">
                      <a16:colId xmlns:a16="http://schemas.microsoft.com/office/drawing/2014/main" xmlns="" val="20000"/>
                    </a:ext>
                  </a:extLst>
                </a:gridCol>
                <a:gridCol w="980213">
                  <a:extLst>
                    <a:ext uri="{9D8B030D-6E8A-4147-A177-3AD203B41FA5}">
                      <a16:colId xmlns:a16="http://schemas.microsoft.com/office/drawing/2014/main" xmlns="" val="20001"/>
                    </a:ext>
                  </a:extLst>
                </a:gridCol>
                <a:gridCol w="7858525">
                  <a:extLst>
                    <a:ext uri="{9D8B030D-6E8A-4147-A177-3AD203B41FA5}">
                      <a16:colId xmlns:a16="http://schemas.microsoft.com/office/drawing/2014/main" xmlns="" val="20002"/>
                    </a:ext>
                  </a:extLst>
                </a:gridCol>
              </a:tblGrid>
              <a:tr h="411165">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solidFill>
                            <a:schemeClr val="tx1"/>
                          </a:solidFill>
                          <a:latin typeface="Comic Sans MS" panose="030F0702030302020204" pitchFamily="66" charset="0"/>
                        </a:rPr>
                        <a:t>Mark</a:t>
                      </a:r>
                      <a:r>
                        <a:rPr lang="en-GB" sz="1800" b="0" baseline="0" dirty="0" smtClean="0">
                          <a:solidFill>
                            <a:schemeClr val="tx1"/>
                          </a:solidFill>
                          <a:latin typeface="Comic Sans MS" panose="030F0702030302020204" pitchFamily="66" charset="0"/>
                        </a:rPr>
                        <a:t> each response separately (up to 8 marks for each explanation of importance)</a:t>
                      </a:r>
                      <a:endParaRPr lang="en-GB" sz="1800" b="0" dirty="0" smtClean="0">
                        <a:solidFill>
                          <a:schemeClr val="tx1"/>
                        </a:solidFill>
                        <a:latin typeface="Comic Sans MS" panose="030F0702030302020204" pitchFamily="66"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165">
                <a:tc>
                  <a:txBody>
                    <a:bodyPr/>
                    <a:lstStyle/>
                    <a:p>
                      <a:r>
                        <a:rPr lang="en-GB" sz="1800" dirty="0">
                          <a:latin typeface="Comic Sans MS" panose="030F0702030302020204" pitchFamily="66" charset="0"/>
                        </a:rPr>
                        <a:t>Level</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Comic Sans MS" panose="030F0702030302020204" pitchFamily="66" charset="0"/>
                        </a:rPr>
                        <a:t>Mark</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Comic Sans MS" panose="030F0702030302020204" pitchFamily="66" charset="0"/>
                        </a:rPr>
                        <a:t>Descriptor</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902074">
                <a:tc>
                  <a:txBody>
                    <a:bodyPr/>
                    <a:lstStyle/>
                    <a:p>
                      <a:r>
                        <a:rPr lang="en-GB" sz="1800" dirty="0">
                          <a:latin typeface="Comic Sans MS" panose="030F0702030302020204" pitchFamily="66" charset="0"/>
                        </a:rPr>
                        <a:t>1</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Comic Sans MS" panose="030F0702030302020204" pitchFamily="66" charset="0"/>
                        </a:rPr>
                        <a:t>1-2</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800" dirty="0">
                          <a:latin typeface="Comic Sans MS" panose="030F0702030302020204" pitchFamily="66" charset="0"/>
                        </a:rPr>
                        <a:t>A </a:t>
                      </a:r>
                      <a:r>
                        <a:rPr lang="en-GB" sz="1800" b="1" dirty="0">
                          <a:latin typeface="Comic Sans MS" panose="030F0702030302020204" pitchFamily="66" charset="0"/>
                        </a:rPr>
                        <a:t>simple generalised answer </a:t>
                      </a:r>
                      <a:r>
                        <a:rPr lang="en-GB" sz="1800" dirty="0">
                          <a:latin typeface="Comic Sans MS" panose="030F0702030302020204" pitchFamily="66" charset="0"/>
                        </a:rPr>
                        <a:t>is given, showing limited development and organisation</a:t>
                      </a:r>
                      <a:r>
                        <a:rPr lang="en-GB" sz="1800" baseline="0" dirty="0">
                          <a:latin typeface="Comic Sans MS" panose="030F0702030302020204" pitchFamily="66" charset="0"/>
                        </a:rPr>
                        <a:t> of material.</a:t>
                      </a:r>
                    </a:p>
                    <a:p>
                      <a:pPr marL="285750" indent="-285750">
                        <a:buFont typeface="Arial" panose="020B0604020202020204" pitchFamily="34" charset="0"/>
                        <a:buChar char="•"/>
                      </a:pPr>
                      <a:r>
                        <a:rPr lang="en-GB" sz="1800" b="1" baseline="0" dirty="0">
                          <a:latin typeface="Comic Sans MS" panose="030F0702030302020204" pitchFamily="66" charset="0"/>
                        </a:rPr>
                        <a:t>Limited knowledge and understanding </a:t>
                      </a:r>
                      <a:r>
                        <a:rPr lang="en-GB" sz="1800" baseline="0" dirty="0">
                          <a:latin typeface="Comic Sans MS" panose="030F0702030302020204" pitchFamily="66" charset="0"/>
                        </a:rPr>
                        <a:t>of the topic is shown.</a:t>
                      </a:r>
                      <a:endParaRPr lang="en-GB" sz="1800" dirty="0">
                        <a:latin typeface="Comic Sans MS" panose="030F0702030302020204" pitchFamily="66"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189009">
                <a:tc>
                  <a:txBody>
                    <a:bodyPr/>
                    <a:lstStyle/>
                    <a:p>
                      <a:r>
                        <a:rPr lang="en-GB" sz="1800" dirty="0">
                          <a:latin typeface="Comic Sans MS" panose="030F0702030302020204" pitchFamily="66" charset="0"/>
                        </a:rPr>
                        <a:t>2</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Comic Sans MS" panose="030F0702030302020204" pitchFamily="66" charset="0"/>
                        </a:rPr>
                        <a:t>3-5</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800" dirty="0">
                          <a:latin typeface="Comic Sans MS" panose="030F0702030302020204" pitchFamily="66" charset="0"/>
                        </a:rPr>
                        <a:t>An explanation is given, showing an </a:t>
                      </a:r>
                      <a:r>
                        <a:rPr lang="en-GB" sz="1800" b="1" dirty="0">
                          <a:latin typeface="Comic Sans MS" panose="030F0702030302020204" pitchFamily="66" charset="0"/>
                        </a:rPr>
                        <a:t>attempt to analyse</a:t>
                      </a:r>
                      <a:r>
                        <a:rPr lang="en-GB" sz="1800" b="1" baseline="0" dirty="0">
                          <a:latin typeface="Comic Sans MS" panose="030F0702030302020204" pitchFamily="66" charset="0"/>
                        </a:rPr>
                        <a:t> importance</a:t>
                      </a:r>
                      <a:r>
                        <a:rPr lang="en-GB" sz="1800" baseline="0" dirty="0">
                          <a:latin typeface="Comic Sans MS" panose="030F0702030302020204" pitchFamily="66" charset="0"/>
                        </a:rPr>
                        <a:t>. It shows some reasoning, but some passages may lack coherence and organisation.</a:t>
                      </a:r>
                    </a:p>
                    <a:p>
                      <a:pPr marL="285750" indent="-285750">
                        <a:buFont typeface="Arial" panose="020B0604020202020204" pitchFamily="34" charset="0"/>
                        <a:buChar char="•"/>
                      </a:pPr>
                      <a:r>
                        <a:rPr lang="en-GB" sz="1800" b="1" baseline="0" dirty="0">
                          <a:latin typeface="Comic Sans MS" panose="030F0702030302020204" pitchFamily="66" charset="0"/>
                        </a:rPr>
                        <a:t>Accurate and relevant information is added</a:t>
                      </a:r>
                      <a:r>
                        <a:rPr lang="en-GB" sz="1800" baseline="0" dirty="0">
                          <a:latin typeface="Comic Sans MS" panose="030F0702030302020204" pitchFamily="66" charset="0"/>
                        </a:rPr>
                        <a:t>, showing some knowledge and understanding of the period.</a:t>
                      </a:r>
                      <a:endParaRPr lang="en-GB" sz="1800" dirty="0">
                        <a:latin typeface="Comic Sans MS" panose="030F0702030302020204" pitchFamily="66"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317980">
                <a:tc>
                  <a:txBody>
                    <a:bodyPr/>
                    <a:lstStyle/>
                    <a:p>
                      <a:r>
                        <a:rPr lang="en-GB" sz="1800" dirty="0">
                          <a:latin typeface="Comic Sans MS" panose="030F0702030302020204" pitchFamily="66" charset="0"/>
                        </a:rPr>
                        <a:t>3</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Comic Sans MS" panose="030F0702030302020204" pitchFamily="66" charset="0"/>
                        </a:rPr>
                        <a:t>6-8</a:t>
                      </a: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800" dirty="0">
                          <a:latin typeface="Comic Sans MS" panose="030F0702030302020204" pitchFamily="66" charset="0"/>
                        </a:rPr>
                        <a:t>An explanation is given, showing </a:t>
                      </a:r>
                      <a:r>
                        <a:rPr lang="en-GB" sz="1800" b="1" dirty="0">
                          <a:latin typeface="Comic Sans MS" panose="030F0702030302020204" pitchFamily="66" charset="0"/>
                        </a:rPr>
                        <a:t>analysis of importance</a:t>
                      </a:r>
                      <a:r>
                        <a:rPr lang="en-GB" sz="1800" dirty="0">
                          <a:latin typeface="Comic Sans MS" panose="030F0702030302020204" pitchFamily="66" charset="0"/>
                        </a:rPr>
                        <a:t>. It shows a line of reasoning</a:t>
                      </a:r>
                      <a:r>
                        <a:rPr lang="en-GB" sz="1800" baseline="0" dirty="0">
                          <a:latin typeface="Comic Sans MS" panose="030F0702030302020204" pitchFamily="66" charset="0"/>
                        </a:rPr>
                        <a:t> that is </a:t>
                      </a:r>
                      <a:r>
                        <a:rPr lang="en-GB" sz="1800" b="1" baseline="0" dirty="0">
                          <a:latin typeface="Comic Sans MS" panose="030F0702030302020204" pitchFamily="66" charset="0"/>
                        </a:rPr>
                        <a:t>coherent and logically structured</a:t>
                      </a:r>
                      <a:r>
                        <a:rPr lang="en-GB" sz="1800" baseline="0" dirty="0">
                          <a:latin typeface="Comic Sans MS" panose="030F0702030302020204" pitchFamily="66" charset="0"/>
                        </a:rPr>
                        <a:t>.</a:t>
                      </a:r>
                    </a:p>
                    <a:p>
                      <a:pPr marL="285750" indent="-285750">
                        <a:buFont typeface="Arial" panose="020B0604020202020204" pitchFamily="34" charset="0"/>
                        <a:buChar char="•"/>
                      </a:pPr>
                      <a:r>
                        <a:rPr lang="en-GB" sz="1800" b="1" baseline="0" dirty="0">
                          <a:latin typeface="Comic Sans MS" panose="030F0702030302020204" pitchFamily="66" charset="0"/>
                        </a:rPr>
                        <a:t>Accurate and relevant information is included, showing good knowledge and understanding</a:t>
                      </a:r>
                      <a:r>
                        <a:rPr lang="en-GB" sz="1800" baseline="0" dirty="0">
                          <a:latin typeface="Comic Sans MS" panose="030F0702030302020204" pitchFamily="66" charset="0"/>
                        </a:rPr>
                        <a:t> of the required features or characteristics of the period studied.</a:t>
                      </a:r>
                      <a:endParaRPr lang="en-GB" sz="1800" dirty="0">
                        <a:latin typeface="Comic Sans MS" panose="030F0702030302020204" pitchFamily="66"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1088571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7169" y="117699"/>
            <a:ext cx="10111409" cy="6740307"/>
          </a:xfrm>
          <a:prstGeom prst="rect">
            <a:avLst/>
          </a:prstGeom>
          <a:noFill/>
        </p:spPr>
        <p:txBody>
          <a:bodyPr wrap="square" rtlCol="0">
            <a:spAutoFit/>
          </a:bodyPr>
          <a:lstStyle/>
          <a:p>
            <a:pPr algn="ctr"/>
            <a:r>
              <a:rPr lang="en-GB" sz="1600" b="1" u="sng" dirty="0" smtClean="0">
                <a:latin typeface="Comic Sans MS" panose="030F0702030302020204" pitchFamily="66" charset="0"/>
              </a:rPr>
              <a:t>MODEL ANSWER</a:t>
            </a:r>
          </a:p>
          <a:p>
            <a:endParaRPr lang="en-GB" sz="1600" dirty="0" smtClean="0">
              <a:latin typeface="Comic Sans MS" panose="030F0702030302020204" pitchFamily="66" charset="0"/>
            </a:endParaRPr>
          </a:p>
          <a:p>
            <a:r>
              <a:rPr lang="en-GB" sz="1600" dirty="0" smtClean="0">
                <a:latin typeface="Comic Sans MS" panose="030F0702030302020204" pitchFamily="66" charset="0"/>
              </a:rPr>
              <a:t>Explain </a:t>
            </a:r>
            <a:r>
              <a:rPr lang="en-GB" sz="1600" b="1" dirty="0" smtClean="0">
                <a:latin typeface="Comic Sans MS" panose="030F0702030302020204" pitchFamily="66" charset="0"/>
              </a:rPr>
              <a:t>two</a:t>
            </a:r>
            <a:r>
              <a:rPr lang="en-GB" sz="1600" dirty="0" smtClean="0">
                <a:latin typeface="Comic Sans MS" panose="030F0702030302020204" pitchFamily="66" charset="0"/>
              </a:rPr>
              <a:t> consequences of the introduction of barbed wire in the West (1874) </a:t>
            </a:r>
          </a:p>
          <a:p>
            <a:r>
              <a:rPr lang="en-GB" sz="1600" b="1" dirty="0" smtClean="0">
                <a:latin typeface="Comic Sans MS" panose="030F0702030302020204" pitchFamily="66" charset="0"/>
              </a:rPr>
              <a:t>(8 marks)</a:t>
            </a:r>
          </a:p>
          <a:p>
            <a:endParaRPr lang="en-GB" sz="1600" b="1" dirty="0">
              <a:latin typeface="Comic Sans MS" panose="030F0702030302020204" pitchFamily="66" charset="0"/>
            </a:endParaRPr>
          </a:p>
          <a:p>
            <a:r>
              <a:rPr lang="en-GB" sz="1600" b="1" dirty="0" smtClean="0">
                <a:latin typeface="Comic Sans MS" panose="030F0702030302020204" pitchFamily="66" charset="0"/>
              </a:rPr>
              <a:t>Consequence 1:</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A consequence of homesteaders’ use of barbed wire was that it caused problems for the cattle industry</a:t>
            </a:r>
            <a:r>
              <a:rPr lang="en-GB" sz="1600" dirty="0" smtClean="0">
                <a:latin typeface="Comic Sans MS" panose="030F0702030302020204" pitchFamily="66" charset="0"/>
              </a:rPr>
              <a:t>.  </a:t>
            </a:r>
            <a:r>
              <a:rPr lang="en-GB" sz="1600" dirty="0" smtClean="0">
                <a:solidFill>
                  <a:srgbClr val="0070C0"/>
                </a:solidFill>
                <a:latin typeface="Comic Sans MS" panose="030F0702030302020204" pitchFamily="66" charset="0"/>
              </a:rPr>
              <a:t>For example homesteaders’ land claims usually included a water source, fences often prevented cattlemen’s open-range cows from reaching water.  Many cattlemen found this unfair and would threaten violence or damage to crops if the fences weren’t removed.  Some cattlemen even cut the barbed wire fences themselves so that their cows could drink.  </a:t>
            </a:r>
            <a:r>
              <a:rPr lang="en-GB" sz="1600" dirty="0" smtClean="0">
                <a:latin typeface="Comic Sans MS" panose="030F0702030302020204" pitchFamily="66" charset="0"/>
              </a:rPr>
              <a:t>Therefore, as a direct consequence of barbed wire there was conflict between homesteaders and ranchers.  This became worse when ranchers moved to smaller, enclosed ranches; now ranchers used it to fence off their winter pastures, often preventing new homesteaders’ gaining access to water sources for their livestock.</a:t>
            </a:r>
          </a:p>
          <a:p>
            <a:endParaRPr lang="en-GB" sz="1600" dirty="0">
              <a:latin typeface="Comic Sans MS" panose="030F0702030302020204" pitchFamily="66" charset="0"/>
            </a:endParaRPr>
          </a:p>
          <a:p>
            <a:r>
              <a:rPr lang="en-GB" sz="1600" b="1" dirty="0" smtClean="0">
                <a:latin typeface="Comic Sans MS" panose="030F0702030302020204" pitchFamily="66" charset="0"/>
              </a:rPr>
              <a:t>Consequence 2:</a:t>
            </a:r>
          </a:p>
          <a:p>
            <a:endParaRPr lang="en-GB" sz="1600" dirty="0" smtClean="0">
              <a:latin typeface="Comic Sans MS" panose="030F0702030302020204" pitchFamily="66" charset="0"/>
            </a:endParaRPr>
          </a:p>
          <a:p>
            <a:r>
              <a:rPr lang="en-GB" sz="1600" dirty="0" smtClean="0">
                <a:solidFill>
                  <a:srgbClr val="FF0000"/>
                </a:solidFill>
                <a:latin typeface="Comic Sans MS" panose="030F0702030302020204" pitchFamily="66" charset="0"/>
              </a:rPr>
              <a:t>Another consequence of the introduction of barbed wire in 1874 was that it solved the problem of a lack of timber on the Great Plains.  </a:t>
            </a:r>
            <a:r>
              <a:rPr lang="en-GB" sz="1600" dirty="0" smtClean="0">
                <a:solidFill>
                  <a:srgbClr val="0070C0"/>
                </a:solidFill>
                <a:latin typeface="Comic Sans MS" panose="030F0702030302020204" pitchFamily="66" charset="0"/>
              </a:rPr>
              <a:t>For instance, there were very few substantial trees on the Great Plains when homesteader’s arrived and importing timber to use for fencing was very expensive.  The homesteaders needed to fence their livestock to keep them away from other animals which could be carrying disease.  They also needed to protect their crops from wild animals such as the buffalo. </a:t>
            </a:r>
            <a:r>
              <a:rPr lang="en-GB" sz="1600" dirty="0" smtClean="0">
                <a:latin typeface="Comic Sans MS" panose="030F0702030302020204" pitchFamily="66" charset="0"/>
              </a:rPr>
              <a:t> The effect of barbed wire was that now large areas of land could be fenced effectively and cheaply without the need for large amounts of timber.  This would save the homesteaders money but also allow them to increase the success of their farms.                 </a:t>
            </a:r>
          </a:p>
          <a:p>
            <a:r>
              <a:rPr lang="en-GB" sz="1600" dirty="0" smtClean="0">
                <a:latin typeface="Comic Sans MS" panose="030F0702030302020204" pitchFamily="66" charset="0"/>
              </a:rPr>
              <a:t>   </a:t>
            </a:r>
            <a:endParaRPr lang="en-GB" sz="1600" dirty="0">
              <a:latin typeface="Comic Sans MS" panose="030F0702030302020204" pitchFamily="66" charset="0"/>
            </a:endParaRPr>
          </a:p>
        </p:txBody>
      </p:sp>
    </p:spTree>
    <p:extLst>
      <p:ext uri="{BB962C8B-B14F-4D97-AF65-F5344CB8AC3E}">
        <p14:creationId xmlns:p14="http://schemas.microsoft.com/office/powerpoint/2010/main" xmlns="" val="4130900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899455" y="160512"/>
            <a:ext cx="3445567" cy="96138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Explosion 2 5"/>
          <p:cNvSpPr/>
          <p:nvPr/>
        </p:nvSpPr>
        <p:spPr>
          <a:xfrm rot="697489">
            <a:off x="2843628" y="1198494"/>
            <a:ext cx="6015489" cy="4755304"/>
          </a:xfrm>
          <a:prstGeom prst="irregularSeal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291551" y="304805"/>
            <a:ext cx="3087756" cy="2246769"/>
          </a:xfrm>
          <a:prstGeom prst="rect">
            <a:avLst/>
          </a:prstGeom>
          <a:noFill/>
        </p:spPr>
        <p:txBody>
          <a:bodyPr wrap="square" rtlCol="0">
            <a:spAutoFit/>
          </a:bodyPr>
          <a:lstStyle/>
          <a:p>
            <a:r>
              <a:rPr lang="en-GB" sz="2800" dirty="0" smtClean="0">
                <a:solidFill>
                  <a:srgbClr val="FF0000"/>
                </a:solidFill>
                <a:latin typeface="Comic Sans MS" panose="030F0702030302020204" pitchFamily="66" charset="0"/>
              </a:rPr>
              <a:t>POINT</a:t>
            </a:r>
          </a:p>
          <a:p>
            <a:endParaRPr lang="en-GB" sz="2800" dirty="0">
              <a:latin typeface="Comic Sans MS" panose="030F0702030302020204" pitchFamily="66" charset="0"/>
            </a:endParaRPr>
          </a:p>
          <a:p>
            <a:r>
              <a:rPr lang="en-GB" sz="2800" dirty="0" smtClean="0">
                <a:solidFill>
                  <a:srgbClr val="0070C0"/>
                </a:solidFill>
                <a:latin typeface="Comic Sans MS" panose="030F0702030302020204" pitchFamily="66" charset="0"/>
              </a:rPr>
              <a:t>EVIDENCE</a:t>
            </a:r>
          </a:p>
          <a:p>
            <a:endParaRPr lang="en-GB" sz="2800" dirty="0">
              <a:latin typeface="Comic Sans MS" panose="030F0702030302020204" pitchFamily="66" charset="0"/>
            </a:endParaRPr>
          </a:p>
          <a:p>
            <a:r>
              <a:rPr lang="en-GB" sz="2800" dirty="0" smtClean="0">
                <a:latin typeface="Comic Sans MS" panose="030F0702030302020204" pitchFamily="66" charset="0"/>
              </a:rPr>
              <a:t>EXPLAIN</a:t>
            </a:r>
          </a:p>
        </p:txBody>
      </p:sp>
      <p:sp>
        <p:nvSpPr>
          <p:cNvPr id="3" name="TextBox 2"/>
          <p:cNvSpPr txBox="1"/>
          <p:nvPr/>
        </p:nvSpPr>
        <p:spPr>
          <a:xfrm>
            <a:off x="3836507" y="304805"/>
            <a:ext cx="3571460" cy="4401205"/>
          </a:xfrm>
          <a:prstGeom prst="rect">
            <a:avLst/>
          </a:prstGeom>
          <a:noFill/>
        </p:spPr>
        <p:txBody>
          <a:bodyPr wrap="square" rtlCol="0">
            <a:spAutoFit/>
          </a:bodyPr>
          <a:lstStyle/>
          <a:p>
            <a:pPr algn="ctr"/>
            <a:r>
              <a:rPr lang="en-GB" sz="2000" dirty="0" smtClean="0">
                <a:latin typeface="Comic Sans MS" panose="030F0702030302020204" pitchFamily="66" charset="0"/>
              </a:rPr>
              <a:t>You should spend 10-12 minutes on this answer.  </a:t>
            </a:r>
          </a:p>
          <a:p>
            <a:pPr algn="ctr"/>
            <a:endParaRPr lang="en-GB" sz="2000" dirty="0" smtClean="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endParaRPr lang="en-GB" sz="2000" dirty="0">
              <a:latin typeface="Comic Sans MS" panose="030F0702030302020204" pitchFamily="66" charset="0"/>
            </a:endParaRPr>
          </a:p>
          <a:p>
            <a:pPr algn="ctr"/>
            <a:r>
              <a:rPr lang="en-GB" sz="2000" dirty="0" smtClean="0">
                <a:latin typeface="Comic Sans MS" panose="030F0702030302020204" pitchFamily="66" charset="0"/>
              </a:rPr>
              <a:t>You should keep your answer brief (no more than space on exam paper).  This will make sure you have enough time for later questions worth more marks.</a:t>
            </a:r>
          </a:p>
        </p:txBody>
      </p:sp>
      <p:sp>
        <p:nvSpPr>
          <p:cNvPr id="7" name="TextBox 6"/>
          <p:cNvSpPr txBox="1"/>
          <p:nvPr/>
        </p:nvSpPr>
        <p:spPr>
          <a:xfrm>
            <a:off x="291551" y="4264332"/>
            <a:ext cx="3087756" cy="2246769"/>
          </a:xfrm>
          <a:prstGeom prst="rect">
            <a:avLst/>
          </a:prstGeom>
          <a:noFill/>
        </p:spPr>
        <p:txBody>
          <a:bodyPr wrap="square" rtlCol="0">
            <a:spAutoFit/>
          </a:bodyPr>
          <a:lstStyle/>
          <a:p>
            <a:r>
              <a:rPr lang="en-GB" sz="2800" dirty="0" smtClean="0">
                <a:solidFill>
                  <a:srgbClr val="FF0000"/>
                </a:solidFill>
                <a:latin typeface="Comic Sans MS" panose="030F0702030302020204" pitchFamily="66" charset="0"/>
              </a:rPr>
              <a:t>POINT</a:t>
            </a:r>
          </a:p>
          <a:p>
            <a:endParaRPr lang="en-GB" sz="2800" dirty="0">
              <a:latin typeface="Comic Sans MS" panose="030F0702030302020204" pitchFamily="66" charset="0"/>
            </a:endParaRPr>
          </a:p>
          <a:p>
            <a:r>
              <a:rPr lang="en-GB" sz="2800" dirty="0" smtClean="0">
                <a:solidFill>
                  <a:srgbClr val="0070C0"/>
                </a:solidFill>
                <a:latin typeface="Comic Sans MS" panose="030F0702030302020204" pitchFamily="66" charset="0"/>
              </a:rPr>
              <a:t>EVIDENCE</a:t>
            </a:r>
          </a:p>
          <a:p>
            <a:endParaRPr lang="en-GB" sz="2800" dirty="0">
              <a:latin typeface="Comic Sans MS" panose="030F0702030302020204" pitchFamily="66" charset="0"/>
            </a:endParaRPr>
          </a:p>
          <a:p>
            <a:r>
              <a:rPr lang="en-GB" sz="2800" dirty="0" smtClean="0">
                <a:latin typeface="Comic Sans MS" panose="030F0702030302020204" pitchFamily="66" charset="0"/>
              </a:rPr>
              <a:t>EXPLAIN</a:t>
            </a:r>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13591" y="126122"/>
            <a:ext cx="928655" cy="1100302"/>
          </a:xfrm>
          <a:prstGeom prst="rect">
            <a:avLst/>
          </a:prstGeom>
        </p:spPr>
      </p:pic>
    </p:spTree>
    <p:extLst>
      <p:ext uri="{BB962C8B-B14F-4D97-AF65-F5344CB8AC3E}">
        <p14:creationId xmlns:p14="http://schemas.microsoft.com/office/powerpoint/2010/main" xmlns="" val="3987427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4054998434"/>
              </p:ext>
            </p:extLst>
          </p:nvPr>
        </p:nvGraphicFramePr>
        <p:xfrm>
          <a:off x="1286278" y="1840835"/>
          <a:ext cx="9129935" cy="4023360"/>
        </p:xfrm>
        <a:graphic>
          <a:graphicData uri="http://schemas.openxmlformats.org/drawingml/2006/table">
            <a:tbl>
              <a:tblPr firstRow="1" bandRow="1">
                <a:tableStyleId>{5C22544A-7EE6-4342-B048-85BDC9FD1C3A}</a:tableStyleId>
              </a:tblPr>
              <a:tblGrid>
                <a:gridCol w="841652"/>
                <a:gridCol w="1080120"/>
                <a:gridCol w="7208163"/>
              </a:tblGrid>
              <a:tr h="384970">
                <a:tc gridSpan="3">
                  <a:txBody>
                    <a:bodyPr/>
                    <a:lstStyle/>
                    <a:p>
                      <a:r>
                        <a:rPr lang="en-GB" sz="2000" b="0" dirty="0" smtClean="0">
                          <a:solidFill>
                            <a:schemeClr val="tx1"/>
                          </a:solidFill>
                          <a:latin typeface="Comic Sans MS" panose="030F0702030302020204" pitchFamily="66" charset="0"/>
                        </a:rPr>
                        <a:t>Mark</a:t>
                      </a:r>
                      <a:r>
                        <a:rPr lang="en-GB" sz="2000" b="0" baseline="0" dirty="0" smtClean="0">
                          <a:solidFill>
                            <a:schemeClr val="tx1"/>
                          </a:solidFill>
                          <a:latin typeface="Comic Sans MS" panose="030F0702030302020204" pitchFamily="66" charset="0"/>
                        </a:rPr>
                        <a:t> each consequence separately (up to 4 marks for each consequence)</a:t>
                      </a:r>
                      <a:endParaRPr lang="en-GB" sz="20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sz="16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sz="16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84970">
                <a:tc>
                  <a:txBody>
                    <a:bodyPr/>
                    <a:lstStyle/>
                    <a:p>
                      <a:pPr algn="ctr"/>
                      <a:r>
                        <a:rPr lang="en-GB" sz="2000" dirty="0" smtClean="0">
                          <a:latin typeface="Comic Sans MS" panose="030F0702030302020204" pitchFamily="66" charset="0"/>
                        </a:rPr>
                        <a:t>Level</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en-GB" sz="2000" dirty="0" smtClean="0">
                          <a:latin typeface="Comic Sans MS" panose="030F0702030302020204" pitchFamily="66" charset="0"/>
                        </a:rPr>
                        <a:t>Mark</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lang="en-GB" sz="2000" dirty="0" smtClean="0">
                          <a:latin typeface="Comic Sans MS" panose="030F0702030302020204" pitchFamily="66" charset="0"/>
                        </a:rPr>
                        <a:t>Descriptor</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985781">
                <a:tc>
                  <a:txBody>
                    <a:bodyPr/>
                    <a:lstStyle/>
                    <a:p>
                      <a:pPr algn="ctr"/>
                      <a:r>
                        <a:rPr lang="en-GB" sz="2000" dirty="0" smtClean="0">
                          <a:latin typeface="Comic Sans MS" panose="030F0702030302020204" pitchFamily="66" charset="0"/>
                        </a:rPr>
                        <a:t>1</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000" dirty="0" smtClean="0">
                          <a:latin typeface="Comic Sans MS" panose="030F0702030302020204" pitchFamily="66" charset="0"/>
                        </a:rPr>
                        <a:t>1-2</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2000" b="1" dirty="0" smtClean="0">
                          <a:latin typeface="Comic Sans MS" panose="030F0702030302020204" pitchFamily="66" charset="0"/>
                        </a:rPr>
                        <a:t>Simple or generalised comment </a:t>
                      </a:r>
                      <a:r>
                        <a:rPr lang="en-GB" sz="2000" dirty="0" smtClean="0">
                          <a:latin typeface="Comic Sans MS" panose="030F0702030302020204" pitchFamily="66" charset="0"/>
                        </a:rPr>
                        <a:t>is offered about a consequence.</a:t>
                      </a:r>
                    </a:p>
                    <a:p>
                      <a:pPr marL="285750" indent="-285750">
                        <a:buFont typeface="Arial" panose="020B0604020202020204" pitchFamily="34" charset="0"/>
                        <a:buChar char="•"/>
                      </a:pPr>
                      <a:r>
                        <a:rPr lang="en-GB" sz="2000" baseline="0" dirty="0" smtClean="0">
                          <a:latin typeface="Comic Sans MS" panose="030F0702030302020204" pitchFamily="66" charset="0"/>
                        </a:rPr>
                        <a:t>Generalised information about the topic is included, showing </a:t>
                      </a:r>
                      <a:r>
                        <a:rPr lang="en-GB" sz="2000" b="1" baseline="0" dirty="0" smtClean="0">
                          <a:latin typeface="Comic Sans MS" panose="030F0702030302020204" pitchFamily="66" charset="0"/>
                        </a:rPr>
                        <a:t>limited knowledge and understanding </a:t>
                      </a:r>
                      <a:r>
                        <a:rPr lang="en-GB" sz="2000" baseline="0" dirty="0" smtClean="0">
                          <a:latin typeface="Comic Sans MS" panose="030F0702030302020204" pitchFamily="66" charset="0"/>
                        </a:rPr>
                        <a:t>of the period.</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18783">
                <a:tc>
                  <a:txBody>
                    <a:bodyPr/>
                    <a:lstStyle/>
                    <a:p>
                      <a:pPr algn="ctr"/>
                      <a:r>
                        <a:rPr lang="en-GB" sz="2000" dirty="0" smtClean="0">
                          <a:latin typeface="Comic Sans MS" panose="030F0702030302020204" pitchFamily="66" charset="0"/>
                        </a:rPr>
                        <a:t>2</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000" dirty="0" smtClean="0">
                          <a:latin typeface="Comic Sans MS" panose="030F0702030302020204" pitchFamily="66" charset="0"/>
                        </a:rPr>
                        <a:t>3-4</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2000" dirty="0" smtClean="0">
                          <a:latin typeface="Comic Sans MS" panose="030F0702030302020204" pitchFamily="66" charset="0"/>
                        </a:rPr>
                        <a:t>Features of the period are </a:t>
                      </a:r>
                      <a:r>
                        <a:rPr lang="en-GB" sz="2000" b="1" dirty="0" smtClean="0">
                          <a:latin typeface="Comic Sans MS" panose="030F0702030302020204" pitchFamily="66" charset="0"/>
                        </a:rPr>
                        <a:t>analysed to explain a consequence</a:t>
                      </a:r>
                      <a:r>
                        <a:rPr lang="en-GB" sz="2000" dirty="0" smtClean="0">
                          <a:latin typeface="Comic Sans MS" panose="030F0702030302020204" pitchFamily="66" charset="0"/>
                        </a:rPr>
                        <a:t>.</a:t>
                      </a:r>
                      <a:endParaRPr lang="en-GB" sz="2000" baseline="0" dirty="0" smtClean="0">
                        <a:latin typeface="Comic Sans MS" panose="030F0702030302020204" pitchFamily="66" charset="0"/>
                      </a:endParaRPr>
                    </a:p>
                    <a:p>
                      <a:pPr marL="285750" indent="-285750">
                        <a:buFont typeface="Arial" panose="020B0604020202020204" pitchFamily="34" charset="0"/>
                        <a:buChar char="•"/>
                      </a:pPr>
                      <a:r>
                        <a:rPr lang="en-GB" sz="2000" b="1" baseline="0" dirty="0" smtClean="0">
                          <a:latin typeface="Comic Sans MS" panose="030F0702030302020204" pitchFamily="66" charset="0"/>
                        </a:rPr>
                        <a:t>Specific information about the topic is added to support the explanation</a:t>
                      </a:r>
                      <a:r>
                        <a:rPr lang="en-GB" sz="2000" baseline="0" dirty="0" smtClean="0">
                          <a:latin typeface="Comic Sans MS" panose="030F0702030302020204" pitchFamily="66" charset="0"/>
                        </a:rPr>
                        <a:t>, showing good knowledge and understanding of the period.</a:t>
                      </a:r>
                      <a:endParaRPr lang="en-GB" sz="20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1"/>
          <p:cNvSpPr txBox="1">
            <a:spLocks/>
          </p:cNvSpPr>
          <p:nvPr/>
        </p:nvSpPr>
        <p:spPr>
          <a:xfrm>
            <a:off x="1736443" y="894995"/>
            <a:ext cx="8229600" cy="7757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4800" dirty="0" smtClean="0">
                <a:latin typeface="Comic Sans MS" panose="030F0702030302020204" pitchFamily="66" charset="0"/>
              </a:rPr>
              <a:t>Question 1 - Mark Scheme</a:t>
            </a:r>
            <a:endParaRPr lang="en-GB" sz="4800" dirty="0">
              <a:latin typeface="Comic Sans MS" panose="030F0702030302020204" pitchFamily="66" charset="0"/>
            </a:endParaRPr>
          </a:p>
        </p:txBody>
      </p:sp>
    </p:spTree>
    <p:extLst>
      <p:ext uri="{BB962C8B-B14F-4D97-AF65-F5344CB8AC3E}">
        <p14:creationId xmlns:p14="http://schemas.microsoft.com/office/powerpoint/2010/main" xmlns="" val="2182069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23095" y="120194"/>
            <a:ext cx="8370708" cy="954107"/>
          </a:xfrm>
          <a:prstGeom prst="rect">
            <a:avLst/>
          </a:prstGeom>
          <a:solidFill>
            <a:srgbClr val="FFFF00"/>
          </a:solidFill>
          <a:ln>
            <a:solidFill>
              <a:schemeClr val="tx1"/>
            </a:solidFill>
          </a:ln>
        </p:spPr>
        <p:txBody>
          <a:bodyPr wrap="square" rtlCol="0">
            <a:spAutoFit/>
          </a:bodyPr>
          <a:lstStyle/>
          <a:p>
            <a:pPr algn="ctr"/>
            <a:r>
              <a:rPr lang="en-GB" sz="2800" dirty="0" smtClean="0">
                <a:latin typeface="Comic Sans MS" panose="030F0702030302020204" pitchFamily="66" charset="0"/>
              </a:rPr>
              <a:t>Question 2 – Write a narrative account analysing… </a:t>
            </a:r>
            <a:endParaRPr lang="en-GB" sz="2800" dirty="0">
              <a:latin typeface="Comic Sans MS" panose="030F0702030302020204" pitchFamily="66" charset="0"/>
            </a:endParaRPr>
          </a:p>
        </p:txBody>
      </p:sp>
      <p:sp>
        <p:nvSpPr>
          <p:cNvPr id="8" name="Cloud 7"/>
          <p:cNvSpPr/>
          <p:nvPr/>
        </p:nvSpPr>
        <p:spPr>
          <a:xfrm>
            <a:off x="3212423" y="3387144"/>
            <a:ext cx="8860311" cy="3386066"/>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Comic Sans MS" panose="030F0702030302020204" pitchFamily="66" charset="0"/>
              </a:rPr>
              <a:t>How to answer </a:t>
            </a:r>
            <a:r>
              <a:rPr lang="en-GB" sz="2400" b="1" u="sng" dirty="0" smtClean="0">
                <a:solidFill>
                  <a:schemeClr val="tx1"/>
                </a:solidFill>
                <a:latin typeface="Comic Sans MS" panose="030F0702030302020204" pitchFamily="66" charset="0"/>
              </a:rPr>
              <a:t>narrative account</a:t>
            </a:r>
            <a:r>
              <a:rPr lang="en-GB" sz="2400" dirty="0" smtClean="0">
                <a:solidFill>
                  <a:schemeClr val="tx1"/>
                </a:solidFill>
                <a:latin typeface="Comic Sans MS" panose="030F0702030302020204" pitchFamily="66" charset="0"/>
              </a:rPr>
              <a:t> questions:</a:t>
            </a:r>
          </a:p>
          <a:p>
            <a:pPr algn="ctr"/>
            <a:endParaRPr lang="en-GB" sz="2400" dirty="0" smtClean="0">
              <a:solidFill>
                <a:schemeClr val="tx1"/>
              </a:solidFill>
              <a:latin typeface="Comic Sans MS" panose="030F0702030302020204" pitchFamily="66" charset="0"/>
            </a:endParaRPr>
          </a:p>
          <a:p>
            <a:pPr algn="ctr"/>
            <a:r>
              <a:rPr lang="en-GB" sz="2400" dirty="0" smtClean="0">
                <a:solidFill>
                  <a:schemeClr val="tx1"/>
                </a:solidFill>
                <a:latin typeface="Comic Sans MS" panose="030F0702030302020204" pitchFamily="66" charset="0"/>
              </a:rPr>
              <a:t>The question wants you to write a </a:t>
            </a:r>
            <a:r>
              <a:rPr lang="en-GB" sz="2400" dirty="0" smtClean="0">
                <a:solidFill>
                  <a:srgbClr val="FF0000"/>
                </a:solidFill>
                <a:latin typeface="Comic Sans MS" panose="030F0702030302020204" pitchFamily="66" charset="0"/>
              </a:rPr>
              <a:t>narrative explaining how events led to an outcome</a:t>
            </a:r>
            <a:r>
              <a:rPr lang="en-GB" sz="2400" dirty="0" smtClean="0">
                <a:solidFill>
                  <a:schemeClr val="tx1"/>
                </a:solidFill>
                <a:latin typeface="Comic Sans MS" panose="030F0702030302020204" pitchFamily="66" charset="0"/>
              </a:rPr>
              <a:t>.</a:t>
            </a:r>
            <a:endParaRPr lang="en-GB" sz="2400" dirty="0">
              <a:solidFill>
                <a:schemeClr val="tx1"/>
              </a:solidFill>
              <a:latin typeface="Comic Sans MS" panose="030F0702030302020204" pitchFamily="66"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222085" y="1891450"/>
            <a:ext cx="923595" cy="692696"/>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228967" y="1940445"/>
            <a:ext cx="685687" cy="660545"/>
          </a:xfrm>
          <a:prstGeom prst="rect">
            <a:avLst/>
          </a:prstGeom>
        </p:spPr>
      </p:pic>
      <p:pic>
        <p:nvPicPr>
          <p:cNvPr id="11" name="Picture 10"/>
          <p:cNvPicPr>
            <a:picLocks noChangeAspect="1"/>
          </p:cNvPicPr>
          <p:nvPr/>
        </p:nvPicPr>
        <p:blipFill>
          <a:blip r:embed="rId4" cstate="print"/>
          <a:stretch>
            <a:fillRect/>
          </a:stretch>
        </p:blipFill>
        <p:spPr>
          <a:xfrm>
            <a:off x="3930383" y="1845874"/>
            <a:ext cx="778064" cy="836712"/>
          </a:xfrm>
          <a:prstGeom prst="rect">
            <a:avLst/>
          </a:prstGeom>
        </p:spPr>
      </p:pic>
      <p:sp>
        <p:nvSpPr>
          <p:cNvPr id="12" name="TextBox 11"/>
          <p:cNvSpPr txBox="1"/>
          <p:nvPr/>
        </p:nvSpPr>
        <p:spPr>
          <a:xfrm>
            <a:off x="808725" y="2633138"/>
            <a:ext cx="1634679" cy="369332"/>
          </a:xfrm>
          <a:prstGeom prst="rect">
            <a:avLst/>
          </a:prstGeom>
          <a:noFill/>
        </p:spPr>
        <p:txBody>
          <a:bodyPr wrap="square" rtlCol="0">
            <a:spAutoFit/>
          </a:bodyPr>
          <a:lstStyle/>
          <a:p>
            <a:r>
              <a:rPr lang="en-GB" b="1" dirty="0" smtClean="0"/>
              <a:t>Start/Event 1</a:t>
            </a:r>
            <a:endParaRPr lang="en-GB" b="1" dirty="0"/>
          </a:p>
        </p:txBody>
      </p:sp>
      <p:sp>
        <p:nvSpPr>
          <p:cNvPr id="13" name="TextBox 12"/>
          <p:cNvSpPr txBox="1"/>
          <p:nvPr/>
        </p:nvSpPr>
        <p:spPr>
          <a:xfrm>
            <a:off x="3884651" y="2665536"/>
            <a:ext cx="1152128" cy="369332"/>
          </a:xfrm>
          <a:prstGeom prst="rect">
            <a:avLst/>
          </a:prstGeom>
          <a:noFill/>
        </p:spPr>
        <p:txBody>
          <a:bodyPr wrap="square" rtlCol="0">
            <a:spAutoFit/>
          </a:bodyPr>
          <a:lstStyle/>
          <a:p>
            <a:r>
              <a:rPr lang="en-GB" b="1" dirty="0" smtClean="0"/>
              <a:t>Event 2</a:t>
            </a:r>
            <a:endParaRPr lang="en-GB" b="1" dirty="0"/>
          </a:p>
        </p:txBody>
      </p:sp>
      <p:sp>
        <p:nvSpPr>
          <p:cNvPr id="14" name="TextBox 13"/>
          <p:cNvSpPr txBox="1"/>
          <p:nvPr/>
        </p:nvSpPr>
        <p:spPr>
          <a:xfrm>
            <a:off x="6762656" y="2600987"/>
            <a:ext cx="1842457" cy="369332"/>
          </a:xfrm>
          <a:prstGeom prst="rect">
            <a:avLst/>
          </a:prstGeom>
          <a:noFill/>
        </p:spPr>
        <p:txBody>
          <a:bodyPr wrap="square" rtlCol="0">
            <a:spAutoFit/>
          </a:bodyPr>
          <a:lstStyle/>
          <a:p>
            <a:r>
              <a:rPr lang="en-GB" b="1" dirty="0" smtClean="0"/>
              <a:t>Outcome/Finish</a:t>
            </a:r>
            <a:endParaRPr lang="en-GB" b="1" dirty="0"/>
          </a:p>
        </p:txBody>
      </p:sp>
      <p:sp>
        <p:nvSpPr>
          <p:cNvPr id="15" name="Right Arrow 14"/>
          <p:cNvSpPr/>
          <p:nvPr/>
        </p:nvSpPr>
        <p:spPr>
          <a:xfrm>
            <a:off x="2602564" y="2123450"/>
            <a:ext cx="873401"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ight Arrow 15"/>
          <p:cNvSpPr/>
          <p:nvPr/>
        </p:nvSpPr>
        <p:spPr>
          <a:xfrm>
            <a:off x="5273193" y="2123450"/>
            <a:ext cx="873401"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p:cNvSpPr txBox="1"/>
          <p:nvPr/>
        </p:nvSpPr>
        <p:spPr>
          <a:xfrm>
            <a:off x="2348236" y="2462687"/>
            <a:ext cx="1461597" cy="369332"/>
          </a:xfrm>
          <a:prstGeom prst="rect">
            <a:avLst/>
          </a:prstGeom>
          <a:noFill/>
        </p:spPr>
        <p:txBody>
          <a:bodyPr wrap="square" rtlCol="0">
            <a:spAutoFit/>
          </a:bodyPr>
          <a:lstStyle/>
          <a:p>
            <a:r>
              <a:rPr lang="en-GB" dirty="0" smtClean="0"/>
              <a:t>This led to…</a:t>
            </a:r>
            <a:endParaRPr lang="en-GB" dirty="0"/>
          </a:p>
        </p:txBody>
      </p:sp>
      <p:sp>
        <p:nvSpPr>
          <p:cNvPr id="18" name="TextBox 17"/>
          <p:cNvSpPr txBox="1"/>
          <p:nvPr/>
        </p:nvSpPr>
        <p:spPr>
          <a:xfrm>
            <a:off x="4887317" y="2448472"/>
            <a:ext cx="1696471" cy="369332"/>
          </a:xfrm>
          <a:prstGeom prst="rect">
            <a:avLst/>
          </a:prstGeom>
          <a:noFill/>
        </p:spPr>
        <p:txBody>
          <a:bodyPr wrap="square" rtlCol="0">
            <a:spAutoFit/>
          </a:bodyPr>
          <a:lstStyle/>
          <a:p>
            <a:r>
              <a:rPr lang="en-GB" dirty="0" smtClean="0"/>
              <a:t>This prompted…</a:t>
            </a:r>
            <a:endParaRPr lang="en-GB" dirty="0"/>
          </a:p>
        </p:txBody>
      </p:sp>
    </p:spTree>
    <p:extLst>
      <p:ext uri="{BB962C8B-B14F-4D97-AF65-F5344CB8AC3E}">
        <p14:creationId xmlns:p14="http://schemas.microsoft.com/office/powerpoint/2010/main" xmlns="" val="3567817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153258" y="649909"/>
            <a:ext cx="3445567" cy="96138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Explosion 2 5"/>
          <p:cNvSpPr/>
          <p:nvPr/>
        </p:nvSpPr>
        <p:spPr>
          <a:xfrm rot="697489">
            <a:off x="5066172" y="1494506"/>
            <a:ext cx="6221101" cy="4916755"/>
          </a:xfrm>
          <a:prstGeom prst="irregularSeal2">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945483" y="187823"/>
            <a:ext cx="3087756" cy="954107"/>
          </a:xfrm>
          <a:prstGeom prst="rect">
            <a:avLst/>
          </a:prstGeom>
          <a:noFill/>
          <a:ln>
            <a:solidFill>
              <a:schemeClr val="tx1"/>
            </a:solidFill>
          </a:ln>
        </p:spPr>
        <p:txBody>
          <a:bodyPr wrap="square" rtlCol="0">
            <a:spAutoFit/>
          </a:bodyPr>
          <a:lstStyle/>
          <a:p>
            <a:pPr algn="ctr"/>
            <a:r>
              <a:rPr lang="en-GB" sz="2800" dirty="0" smtClean="0">
                <a:solidFill>
                  <a:srgbClr val="FF0000"/>
                </a:solidFill>
                <a:latin typeface="Comic Sans MS" panose="030F0702030302020204" pitchFamily="66" charset="0"/>
              </a:rPr>
              <a:t>Linking words/phrases</a:t>
            </a:r>
          </a:p>
        </p:txBody>
      </p:sp>
      <p:sp>
        <p:nvSpPr>
          <p:cNvPr id="3" name="TextBox 2"/>
          <p:cNvSpPr txBox="1"/>
          <p:nvPr/>
        </p:nvSpPr>
        <p:spPr>
          <a:xfrm>
            <a:off x="6090311" y="794201"/>
            <a:ext cx="3571460" cy="4401205"/>
          </a:xfrm>
          <a:prstGeom prst="rect">
            <a:avLst/>
          </a:prstGeom>
          <a:noFill/>
        </p:spPr>
        <p:txBody>
          <a:bodyPr wrap="square" rtlCol="0">
            <a:spAutoFit/>
          </a:bodyPr>
          <a:lstStyle/>
          <a:p>
            <a:pPr algn="ctr"/>
            <a:r>
              <a:rPr lang="en-GB" sz="2000" dirty="0" smtClean="0">
                <a:latin typeface="Comic Sans MS" panose="030F0702030302020204" pitchFamily="66" charset="0"/>
              </a:rPr>
              <a:t>You should spend 15 minutes on this answer.  </a:t>
            </a:r>
          </a:p>
          <a:p>
            <a:pPr algn="ctr"/>
            <a:endParaRPr lang="en-GB" sz="2000" dirty="0" smtClean="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endParaRPr lang="en-GB" sz="2000" dirty="0" smtClean="0">
              <a:latin typeface="Comic Sans MS" panose="030F0702030302020204" pitchFamily="66" charset="0"/>
            </a:endParaRPr>
          </a:p>
          <a:p>
            <a:pPr algn="ctr"/>
            <a:endParaRPr lang="en-GB" sz="2000" dirty="0">
              <a:latin typeface="Comic Sans MS" panose="030F0702030302020204" pitchFamily="66" charset="0"/>
            </a:endParaRPr>
          </a:p>
          <a:p>
            <a:pPr algn="ctr"/>
            <a:r>
              <a:rPr lang="en-GB" sz="2000" dirty="0" smtClean="0">
                <a:latin typeface="Comic Sans MS" panose="030F0702030302020204" pitchFamily="66" charset="0"/>
              </a:rPr>
              <a:t>Aim to write an organised answer, putting events in the right order and showing how one connects to the next.  Your narrative should have a clear beginning, middle and end.</a:t>
            </a:r>
            <a:endParaRPr lang="en-GB" sz="2000" dirty="0">
              <a:latin typeface="Comic Sans MS" panose="030F0702030302020204" pitchFamily="66" charset="0"/>
            </a:endParaRPr>
          </a:p>
        </p:txBody>
      </p:sp>
      <p:sp>
        <p:nvSpPr>
          <p:cNvPr id="7" name="TextBox 6"/>
          <p:cNvSpPr txBox="1"/>
          <p:nvPr/>
        </p:nvSpPr>
        <p:spPr>
          <a:xfrm>
            <a:off x="243248" y="1611287"/>
            <a:ext cx="4337437" cy="1323439"/>
          </a:xfrm>
          <a:prstGeom prst="rect">
            <a:avLst/>
          </a:prstGeom>
          <a:solidFill>
            <a:srgbClr val="92D050"/>
          </a:solidFill>
          <a:ln>
            <a:solidFill>
              <a:schemeClr val="tx1"/>
            </a:solidFill>
          </a:ln>
        </p:spPr>
        <p:txBody>
          <a:bodyPr wrap="square" rtlCol="0">
            <a:spAutoFit/>
          </a:bodyPr>
          <a:lstStyle/>
          <a:p>
            <a:pPr algn="ctr"/>
            <a:r>
              <a:rPr lang="en-GB" sz="2000" dirty="0" smtClean="0">
                <a:latin typeface="Comic Sans MS" panose="030F0702030302020204" pitchFamily="66" charset="0"/>
              </a:rPr>
              <a:t>The student has identified the first events in their narrative.  Giving accurate dates for events helps structure the narrative.</a:t>
            </a:r>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667394" y="602640"/>
            <a:ext cx="928655" cy="1100302"/>
          </a:xfrm>
          <a:prstGeom prst="rect">
            <a:avLst/>
          </a:prstGeom>
        </p:spPr>
      </p:pic>
      <p:sp>
        <p:nvSpPr>
          <p:cNvPr id="9" name="TextBox 8"/>
          <p:cNvSpPr txBox="1"/>
          <p:nvPr/>
        </p:nvSpPr>
        <p:spPr>
          <a:xfrm>
            <a:off x="243248" y="3072384"/>
            <a:ext cx="4337437" cy="1631216"/>
          </a:xfrm>
          <a:prstGeom prst="rect">
            <a:avLst/>
          </a:prstGeom>
          <a:solidFill>
            <a:srgbClr val="92D050"/>
          </a:solidFill>
          <a:ln>
            <a:solidFill>
              <a:schemeClr val="tx1"/>
            </a:solidFill>
          </a:ln>
        </p:spPr>
        <p:txBody>
          <a:bodyPr wrap="square" rtlCol="0">
            <a:spAutoFit/>
          </a:bodyPr>
          <a:lstStyle/>
          <a:p>
            <a:pPr algn="ctr"/>
            <a:r>
              <a:rPr lang="en-GB" sz="2000" dirty="0" smtClean="0">
                <a:latin typeface="Comic Sans MS" panose="030F0702030302020204" pitchFamily="66" charset="0"/>
              </a:rPr>
              <a:t>Links are made between key events, e.g. the Bozeman Trail broke the Fort Laramie Treaty, and the consequences that followed from this.</a:t>
            </a:r>
          </a:p>
        </p:txBody>
      </p:sp>
      <p:sp>
        <p:nvSpPr>
          <p:cNvPr id="10" name="TextBox 9"/>
          <p:cNvSpPr txBox="1"/>
          <p:nvPr/>
        </p:nvSpPr>
        <p:spPr>
          <a:xfrm>
            <a:off x="243248" y="4827551"/>
            <a:ext cx="4337437" cy="1323439"/>
          </a:xfrm>
          <a:prstGeom prst="rect">
            <a:avLst/>
          </a:prstGeom>
          <a:solidFill>
            <a:srgbClr val="92D050"/>
          </a:solidFill>
          <a:ln>
            <a:solidFill>
              <a:schemeClr val="tx1"/>
            </a:solidFill>
          </a:ln>
        </p:spPr>
        <p:txBody>
          <a:bodyPr wrap="square" rtlCol="0">
            <a:spAutoFit/>
          </a:bodyPr>
          <a:lstStyle/>
          <a:p>
            <a:pPr algn="ctr"/>
            <a:r>
              <a:rPr lang="en-GB" sz="2000" dirty="0" smtClean="0">
                <a:latin typeface="Comic Sans MS" panose="030F0702030302020204" pitchFamily="66" charset="0"/>
              </a:rPr>
              <a:t>By writing linking phrases like ‘in order to’, ‘despite’ and ‘as a consequence’, the student has signposted their analysis.</a:t>
            </a:r>
          </a:p>
        </p:txBody>
      </p:sp>
    </p:spTree>
    <p:extLst>
      <p:ext uri="{BB962C8B-B14F-4D97-AF65-F5344CB8AC3E}">
        <p14:creationId xmlns:p14="http://schemas.microsoft.com/office/powerpoint/2010/main" xmlns="" val="1959070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stretch>
            <a:fillRect/>
          </a:stretch>
        </p:blipFill>
        <p:spPr>
          <a:xfrm>
            <a:off x="290369" y="155916"/>
            <a:ext cx="5261339" cy="3946004"/>
          </a:xfrm>
          <a:prstGeom prst="rect">
            <a:avLst/>
          </a:prstGeom>
        </p:spPr>
      </p:pic>
      <p:pic>
        <p:nvPicPr>
          <p:cNvPr id="3" name="Picture 2"/>
          <p:cNvPicPr>
            <a:picLocks noChangeAspect="1"/>
          </p:cNvPicPr>
          <p:nvPr/>
        </p:nvPicPr>
        <p:blipFill>
          <a:blip r:embed="rId4" cstate="print"/>
          <a:stretch>
            <a:fillRect/>
          </a:stretch>
        </p:blipFill>
        <p:spPr>
          <a:xfrm>
            <a:off x="6269544" y="155916"/>
            <a:ext cx="5261339" cy="3946004"/>
          </a:xfrm>
          <a:prstGeom prst="rect">
            <a:avLst/>
          </a:prstGeom>
        </p:spPr>
      </p:pic>
      <p:sp>
        <p:nvSpPr>
          <p:cNvPr id="5" name="Plus 4"/>
          <p:cNvSpPr/>
          <p:nvPr/>
        </p:nvSpPr>
        <p:spPr>
          <a:xfrm>
            <a:off x="2446987" y="4853140"/>
            <a:ext cx="1326524" cy="130076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3902299" y="4687913"/>
            <a:ext cx="6761408" cy="1631216"/>
          </a:xfrm>
          <a:prstGeom prst="rect">
            <a:avLst/>
          </a:prstGeom>
          <a:noFill/>
        </p:spPr>
        <p:txBody>
          <a:bodyPr wrap="square" rtlCol="0">
            <a:spAutoFit/>
          </a:bodyPr>
          <a:lstStyle/>
          <a:p>
            <a:r>
              <a:rPr lang="en-GB" sz="2000" dirty="0" smtClean="0">
                <a:latin typeface="Comic Sans MS" panose="030F0702030302020204" pitchFamily="66" charset="0"/>
              </a:rPr>
              <a:t>You are given two information points as prompts to help you.  You do not have to use the prompts and you will not lose marks by leaving them out. </a:t>
            </a:r>
          </a:p>
          <a:p>
            <a:r>
              <a:rPr lang="en-GB" sz="2000" dirty="0" smtClean="0">
                <a:solidFill>
                  <a:srgbClr val="FF0000"/>
                </a:solidFill>
                <a:latin typeface="Comic Sans MS" panose="030F0702030302020204" pitchFamily="66" charset="0"/>
              </a:rPr>
              <a:t>Always remember to </a:t>
            </a:r>
            <a:r>
              <a:rPr lang="en-GB" sz="2000" u="sng" dirty="0" smtClean="0">
                <a:solidFill>
                  <a:srgbClr val="FF0000"/>
                </a:solidFill>
                <a:latin typeface="Comic Sans MS" panose="030F0702030302020204" pitchFamily="66" charset="0"/>
              </a:rPr>
              <a:t>add in a new point of your own</a:t>
            </a:r>
            <a:r>
              <a:rPr lang="en-GB" sz="2000" dirty="0" smtClean="0">
                <a:solidFill>
                  <a:srgbClr val="FF0000"/>
                </a:solidFill>
                <a:latin typeface="Comic Sans MS" panose="030F0702030302020204" pitchFamily="66" charset="0"/>
              </a:rPr>
              <a:t> as well to gain the higher marks.  </a:t>
            </a:r>
            <a:endParaRPr lang="en-GB" sz="20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xmlns="" val="695018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12192000" cy="6986528"/>
          </a:xfrm>
          <a:prstGeom prst="rect">
            <a:avLst/>
          </a:prstGeom>
          <a:noFill/>
        </p:spPr>
        <p:txBody>
          <a:bodyPr wrap="square" rtlCol="0">
            <a:spAutoFit/>
          </a:bodyPr>
          <a:lstStyle/>
          <a:p>
            <a:pPr algn="ctr"/>
            <a:r>
              <a:rPr lang="en-GB" sz="1600" b="1" u="sng" dirty="0" smtClean="0">
                <a:latin typeface="Comic Sans MS" panose="030F0702030302020204" pitchFamily="66" charset="0"/>
              </a:rPr>
              <a:t>MODEL ANSWER</a:t>
            </a:r>
            <a:endParaRPr lang="en-GB" sz="1600" dirty="0" smtClean="0">
              <a:latin typeface="Comic Sans MS" panose="030F0702030302020204" pitchFamily="66" charset="0"/>
            </a:endParaRPr>
          </a:p>
          <a:p>
            <a:r>
              <a:rPr lang="en-GB" sz="1600" dirty="0" smtClean="0">
                <a:latin typeface="Comic Sans MS" panose="030F0702030302020204" pitchFamily="66" charset="0"/>
              </a:rPr>
              <a:t>Write a narrative account analysing the key events in the years 1851-66 that led to the beginning of Red Cloud’s War.  </a:t>
            </a:r>
          </a:p>
          <a:p>
            <a:r>
              <a:rPr lang="en-GB" sz="1600" dirty="0" smtClean="0">
                <a:latin typeface="Comic Sans MS" panose="030F0702030302020204" pitchFamily="66" charset="0"/>
              </a:rPr>
              <a:t>You may use the following in your answer:</a:t>
            </a:r>
          </a:p>
          <a:p>
            <a:pPr marL="285750" indent="-285750">
              <a:buFont typeface="Arial" panose="020B0604020202020204" pitchFamily="34" charset="0"/>
              <a:buChar char="•"/>
            </a:pPr>
            <a:r>
              <a:rPr lang="en-GB" sz="1600" dirty="0" smtClean="0">
                <a:latin typeface="Comic Sans MS" panose="030F0702030302020204" pitchFamily="66" charset="0"/>
              </a:rPr>
              <a:t>The Fort Laramie Treaty (1851)</a:t>
            </a:r>
          </a:p>
          <a:p>
            <a:pPr marL="285750" indent="-285750">
              <a:buFont typeface="Arial" panose="020B0604020202020204" pitchFamily="34" charset="0"/>
              <a:buChar char="•"/>
            </a:pPr>
            <a:r>
              <a:rPr lang="en-GB" sz="1600" dirty="0" smtClean="0">
                <a:latin typeface="Comic Sans MS" panose="030F0702030302020204" pitchFamily="66" charset="0"/>
              </a:rPr>
              <a:t>The discovery of gold in Montana</a:t>
            </a:r>
          </a:p>
          <a:p>
            <a:r>
              <a:rPr lang="en-GB" sz="1600" dirty="0" smtClean="0">
                <a:latin typeface="Comic Sans MS" panose="030F0702030302020204" pitchFamily="66" charset="0"/>
              </a:rPr>
              <a:t>You </a:t>
            </a:r>
            <a:r>
              <a:rPr lang="en-GB" sz="1600" b="1" dirty="0" smtClean="0">
                <a:latin typeface="Comic Sans MS" panose="030F0702030302020204" pitchFamily="66" charset="0"/>
              </a:rPr>
              <a:t>must</a:t>
            </a:r>
            <a:r>
              <a:rPr lang="en-GB" sz="1600" dirty="0" smtClean="0">
                <a:latin typeface="Comic Sans MS" panose="030F0702030302020204" pitchFamily="66" charset="0"/>
              </a:rPr>
              <a:t> also use information of your own.</a:t>
            </a:r>
            <a:r>
              <a:rPr lang="en-GB" sz="1600" dirty="0">
                <a:latin typeface="Comic Sans MS" panose="030F0702030302020204" pitchFamily="66" charset="0"/>
              </a:rPr>
              <a:t> </a:t>
            </a:r>
            <a:r>
              <a:rPr lang="en-GB" sz="1600" b="1" dirty="0" smtClean="0">
                <a:latin typeface="Comic Sans MS" panose="030F0702030302020204" pitchFamily="66" charset="0"/>
              </a:rPr>
              <a:t>(8 marks)</a:t>
            </a:r>
          </a:p>
          <a:p>
            <a:endParaRPr lang="en-GB" sz="1600" b="1" dirty="0">
              <a:latin typeface="Comic Sans MS" panose="030F0702030302020204" pitchFamily="66" charset="0"/>
            </a:endParaRPr>
          </a:p>
          <a:p>
            <a:r>
              <a:rPr lang="en-GB" sz="1600" dirty="0" smtClean="0">
                <a:latin typeface="Comic Sans MS" panose="030F0702030302020204" pitchFamily="66" charset="0"/>
              </a:rPr>
              <a:t>The Fort Laramie Treaty of 1851 was agreed between the Sioux (and other tribes) and the US government.  In return for the Plains Indians guaranteeing safe passage for whites travelling along existing trails, the US government agreed which lands belonged to the Plains Indians ‘forever’, and promised to protect these lands from any trespassing.  </a:t>
            </a:r>
            <a:r>
              <a:rPr lang="en-GB" sz="1600" dirty="0" smtClean="0">
                <a:solidFill>
                  <a:srgbClr val="FF0000"/>
                </a:solidFill>
                <a:latin typeface="Comic Sans MS" panose="030F0702030302020204" pitchFamily="66" charset="0"/>
              </a:rPr>
              <a:t>However</a:t>
            </a:r>
            <a:r>
              <a:rPr lang="en-GB" sz="1600" dirty="0" smtClean="0">
                <a:latin typeface="Comic Sans MS" panose="030F0702030302020204" pitchFamily="66" charset="0"/>
              </a:rPr>
              <a:t>, when gold was discovered in Montana in 1862, whites rushed to the new gold fields. In 1863, the Bozeman Trail was set up through Sioux territory.  The Bozeman Trail broke the Fort Laramie Treaty, but the US Army did not protect the Sioux’s lands from white trespassers.</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As a result of this</a:t>
            </a:r>
            <a:r>
              <a:rPr lang="en-GB" sz="1600" dirty="0" smtClean="0">
                <a:latin typeface="Comic Sans MS" panose="030F0702030302020204" pitchFamily="66" charset="0"/>
              </a:rPr>
              <a:t> betrayal of the Fort Laramie Treaty, furious Sioux warriors demanded that whites turn back.  They also attacked them. </a:t>
            </a:r>
            <a:r>
              <a:rPr lang="en-GB" sz="1600" dirty="0" smtClean="0">
                <a:solidFill>
                  <a:srgbClr val="FF0000"/>
                </a:solidFill>
                <a:latin typeface="Comic Sans MS" panose="030F0702030302020204" pitchFamily="66" charset="0"/>
              </a:rPr>
              <a:t>This led to </a:t>
            </a:r>
            <a:r>
              <a:rPr lang="en-GB" sz="1600" dirty="0" smtClean="0">
                <a:latin typeface="Comic Sans MS" panose="030F0702030302020204" pitchFamily="66" charset="0"/>
              </a:rPr>
              <a:t>the US government saying that the Plains Indians had broken the Treaty too.  </a:t>
            </a:r>
            <a:r>
              <a:rPr lang="en-GB" sz="1600" dirty="0" smtClean="0">
                <a:solidFill>
                  <a:srgbClr val="FF0000"/>
                </a:solidFill>
                <a:latin typeface="Comic Sans MS" panose="030F0702030302020204" pitchFamily="66" charset="0"/>
              </a:rPr>
              <a:t>Because of this</a:t>
            </a:r>
            <a:r>
              <a:rPr lang="en-GB" sz="1600" dirty="0" smtClean="0">
                <a:latin typeface="Comic Sans MS" panose="030F0702030302020204" pitchFamily="66" charset="0"/>
              </a:rPr>
              <a:t>, in 1865, the US Army was ordered into the area to protect white travellers.</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In order to</a:t>
            </a:r>
            <a:r>
              <a:rPr lang="en-GB" sz="1600" dirty="0" smtClean="0">
                <a:latin typeface="Comic Sans MS" panose="030F0702030302020204" pitchFamily="66" charset="0"/>
              </a:rPr>
              <a:t> try to get what it wanted from the Sioux without a fight, the US government organised a peace council in 1866.  The government negotiators wanted white settlers to be allowed safe passage along the Bozeman Trail, and for new forts to be built along the trail to ‘protect’ Plains Indian lands. Red Cloud was at the council, speaking as a chief of the Oglala Sioux.  He refused to allow the Bozeman Trail or the forts.  His experience of the Fort Laramie Treaty showed him that the government was not to be trusted.</a:t>
            </a:r>
          </a:p>
          <a:p>
            <a:endParaRPr lang="en-GB" sz="1600" dirty="0">
              <a:latin typeface="Comic Sans MS" panose="030F0702030302020204" pitchFamily="66" charset="0"/>
            </a:endParaRPr>
          </a:p>
          <a:p>
            <a:r>
              <a:rPr lang="en-GB" sz="1600" dirty="0" smtClean="0">
                <a:solidFill>
                  <a:srgbClr val="FF0000"/>
                </a:solidFill>
                <a:latin typeface="Comic Sans MS" panose="030F0702030302020204" pitchFamily="66" charset="0"/>
              </a:rPr>
              <a:t>Despite</a:t>
            </a:r>
            <a:r>
              <a:rPr lang="en-GB" sz="1600" dirty="0" smtClean="0">
                <a:latin typeface="Comic Sans MS" panose="030F0702030302020204" pitchFamily="66" charset="0"/>
              </a:rPr>
              <a:t> his refusing to allow the forts, Red Cloud learned that soldiers had started building them anyway.  </a:t>
            </a:r>
            <a:r>
              <a:rPr lang="en-GB" sz="1600" dirty="0" smtClean="0">
                <a:solidFill>
                  <a:srgbClr val="FF0000"/>
                </a:solidFill>
                <a:latin typeface="Comic Sans MS" panose="030F0702030302020204" pitchFamily="66" charset="0"/>
              </a:rPr>
              <a:t>As a consequence</a:t>
            </a:r>
            <a:r>
              <a:rPr lang="en-GB" sz="1600" dirty="0" smtClean="0">
                <a:latin typeface="Comic Sans MS" panose="030F0702030302020204" pitchFamily="66" charset="0"/>
              </a:rPr>
              <a:t>, Red Cloud left the council, certain that the Sioux must defend their lands by force.  Red Cloud’s first attack was at a newly-built fort, </a:t>
            </a:r>
            <a:r>
              <a:rPr lang="en-GB" sz="1600" dirty="0" smtClean="0">
                <a:solidFill>
                  <a:srgbClr val="FF0000"/>
                </a:solidFill>
                <a:latin typeface="Comic Sans MS" panose="030F0702030302020204" pitchFamily="66" charset="0"/>
              </a:rPr>
              <a:t>leading to </a:t>
            </a:r>
            <a:r>
              <a:rPr lang="en-GB" sz="1600" dirty="0" err="1" smtClean="0">
                <a:latin typeface="Comic Sans MS" panose="030F0702030302020204" pitchFamily="66" charset="0"/>
              </a:rPr>
              <a:t>Fetterman’s</a:t>
            </a:r>
            <a:r>
              <a:rPr lang="en-GB" sz="1600" dirty="0" smtClean="0">
                <a:latin typeface="Comic Sans MS" panose="030F0702030302020204" pitchFamily="66" charset="0"/>
              </a:rPr>
              <a:t> Trap: the US Army’s worst defeat against the Plains Indians to that point.  Red Cloud’s War had begun.       </a:t>
            </a:r>
            <a:endParaRPr lang="en-GB" sz="1600" dirty="0">
              <a:latin typeface="Comic Sans MS" panose="030F0702030302020204" pitchFamily="66" charset="0"/>
            </a:endParaRPr>
          </a:p>
        </p:txBody>
      </p:sp>
    </p:spTree>
    <p:extLst>
      <p:ext uri="{BB962C8B-B14F-4D97-AF65-F5344CB8AC3E}">
        <p14:creationId xmlns:p14="http://schemas.microsoft.com/office/powerpoint/2010/main" xmlns="" val="3046465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749" y="204962"/>
            <a:ext cx="8229600" cy="775766"/>
          </a:xfrm>
        </p:spPr>
        <p:txBody>
          <a:bodyPr/>
          <a:lstStyle/>
          <a:p>
            <a:r>
              <a:rPr lang="en-GB" dirty="0" smtClean="0">
                <a:latin typeface="Comic Sans MS" panose="030F0702030302020204" pitchFamily="66" charset="0"/>
              </a:rPr>
              <a:t>Question 2 - Mark </a:t>
            </a:r>
            <a:r>
              <a:rPr lang="en-GB" dirty="0">
                <a:latin typeface="Comic Sans MS" panose="030F0702030302020204" pitchFamily="66" charset="0"/>
              </a:rPr>
              <a:t>Scheme</a:t>
            </a:r>
          </a:p>
        </p:txBody>
      </p:sp>
      <p:graphicFrame>
        <p:nvGraphicFramePr>
          <p:cNvPr id="4" name="Table 3"/>
          <p:cNvGraphicFramePr>
            <a:graphicFrameLocks noGrp="1"/>
          </p:cNvGraphicFramePr>
          <p:nvPr>
            <p:extLst>
              <p:ext uri="{D42A27DB-BD31-4B8C-83A1-F6EECF244321}">
                <p14:modId xmlns:p14="http://schemas.microsoft.com/office/powerpoint/2010/main" xmlns="" val="3418415847"/>
              </p:ext>
            </p:extLst>
          </p:nvPr>
        </p:nvGraphicFramePr>
        <p:xfrm>
          <a:off x="1544178" y="980728"/>
          <a:ext cx="9129935" cy="5509316"/>
        </p:xfrm>
        <a:graphic>
          <a:graphicData uri="http://schemas.openxmlformats.org/drawingml/2006/table">
            <a:tbl>
              <a:tblPr firstRow="1" bandRow="1">
                <a:tableStyleId>{5C22544A-7EE6-4342-B048-85BDC9FD1C3A}</a:tableStyleId>
              </a:tblPr>
              <a:tblGrid>
                <a:gridCol w="841652">
                  <a:extLst>
                    <a:ext uri="{9D8B030D-6E8A-4147-A177-3AD203B41FA5}">
                      <a16:colId xmlns:a16="http://schemas.microsoft.com/office/drawing/2014/main" xmlns="" val="20000"/>
                    </a:ext>
                  </a:extLst>
                </a:gridCol>
                <a:gridCol w="1080120">
                  <a:extLst>
                    <a:ext uri="{9D8B030D-6E8A-4147-A177-3AD203B41FA5}">
                      <a16:colId xmlns:a16="http://schemas.microsoft.com/office/drawing/2014/main" xmlns="" val="20001"/>
                    </a:ext>
                  </a:extLst>
                </a:gridCol>
                <a:gridCol w="7208163">
                  <a:extLst>
                    <a:ext uri="{9D8B030D-6E8A-4147-A177-3AD203B41FA5}">
                      <a16:colId xmlns:a16="http://schemas.microsoft.com/office/drawing/2014/main" xmlns="" val="20002"/>
                    </a:ext>
                  </a:extLst>
                </a:gridCol>
              </a:tblGrid>
              <a:tr h="411165">
                <a:tc>
                  <a:txBody>
                    <a:bodyPr/>
                    <a:lstStyle/>
                    <a:p>
                      <a:r>
                        <a:rPr lang="en-GB" sz="1600" dirty="0">
                          <a:latin typeface="Comic Sans MS" panose="030F0702030302020204" pitchFamily="66" charset="0"/>
                        </a:rPr>
                        <a:t>Level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600" dirty="0">
                          <a:latin typeface="Comic Sans MS" panose="030F0702030302020204" pitchFamily="66" charset="0"/>
                        </a:rPr>
                        <a:t>Mark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600" dirty="0">
                          <a:latin typeface="Comic Sans MS" panose="030F0702030302020204" pitchFamily="66" charset="0"/>
                        </a:rPr>
                        <a:t>Descriptor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013831">
                <a:tc>
                  <a:txBody>
                    <a:bodyPr/>
                    <a:lstStyle/>
                    <a:p>
                      <a:r>
                        <a:rPr lang="en-GB" sz="1600" dirty="0">
                          <a:latin typeface="Comic Sans MS" panose="030F0702030302020204" pitchFamily="66"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600" dirty="0">
                          <a:latin typeface="Comic Sans MS" panose="030F0702030302020204" pitchFamily="66"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600" dirty="0">
                          <a:latin typeface="Comic Sans MS" panose="030F0702030302020204" pitchFamily="66" charset="0"/>
                        </a:rPr>
                        <a:t>A simple or generalised narrative is provided; the account shows limited analysis and organisation</a:t>
                      </a:r>
                      <a:r>
                        <a:rPr lang="en-GB" sz="1600" baseline="0" dirty="0">
                          <a:latin typeface="Comic Sans MS" panose="030F0702030302020204" pitchFamily="66" charset="0"/>
                        </a:rPr>
                        <a:t> of the events included</a:t>
                      </a:r>
                    </a:p>
                    <a:p>
                      <a:pPr marL="285750" indent="-285750">
                        <a:buFont typeface="Arial" panose="020B0604020202020204" pitchFamily="34" charset="0"/>
                        <a:buChar char="•"/>
                      </a:pPr>
                      <a:r>
                        <a:rPr lang="en-GB" sz="1600" baseline="0" dirty="0">
                          <a:latin typeface="Comic Sans MS" panose="030F0702030302020204" pitchFamily="66" charset="0"/>
                        </a:rPr>
                        <a:t>Limited knowledge and understanding of the events is shown.</a:t>
                      </a:r>
                      <a:endParaRPr lang="en-GB" sz="16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042160">
                <a:tc>
                  <a:txBody>
                    <a:bodyPr/>
                    <a:lstStyle/>
                    <a:p>
                      <a:r>
                        <a:rPr lang="en-GB" sz="1600" dirty="0">
                          <a:latin typeface="Comic Sans MS" panose="030F0702030302020204" pitchFamily="66"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600" dirty="0">
                          <a:latin typeface="Comic Sans MS" panose="030F0702030302020204" pitchFamily="66" charset="0"/>
                        </a:rPr>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600" dirty="0">
                          <a:latin typeface="Comic Sans MS" panose="030F0702030302020204" pitchFamily="66" charset="0"/>
                        </a:rPr>
                        <a:t>A narrative is given, showing </a:t>
                      </a:r>
                      <a:r>
                        <a:rPr lang="en-GB" sz="1600" b="1" dirty="0">
                          <a:latin typeface="Comic Sans MS" panose="030F0702030302020204" pitchFamily="66" charset="0"/>
                        </a:rPr>
                        <a:t>some organisation of material</a:t>
                      </a:r>
                      <a:r>
                        <a:rPr lang="en-GB" sz="1600" b="1" baseline="0" dirty="0">
                          <a:latin typeface="Comic Sans MS" panose="030F0702030302020204" pitchFamily="66" charset="0"/>
                        </a:rPr>
                        <a:t> </a:t>
                      </a:r>
                      <a:r>
                        <a:rPr lang="en-GB" sz="1600" baseline="0" dirty="0">
                          <a:latin typeface="Comic Sans MS" panose="030F0702030302020204" pitchFamily="66" charset="0"/>
                        </a:rPr>
                        <a:t>into a sequence of events leading to an outcome. The account of events shows </a:t>
                      </a:r>
                      <a:r>
                        <a:rPr lang="en-GB" sz="1600" b="1" baseline="0" dirty="0">
                          <a:latin typeface="Comic Sans MS" panose="030F0702030302020204" pitchFamily="66" charset="0"/>
                        </a:rPr>
                        <a:t>some analysis of the linkage between them</a:t>
                      </a:r>
                      <a:r>
                        <a:rPr lang="en-GB" sz="1600" baseline="0" dirty="0">
                          <a:latin typeface="Comic Sans MS" panose="030F0702030302020204" pitchFamily="66" charset="0"/>
                        </a:rPr>
                        <a:t>, but some passages of the narrative may lack coherence and organisation.</a:t>
                      </a:r>
                    </a:p>
                    <a:p>
                      <a:pPr marL="285750" indent="-285750">
                        <a:buFont typeface="Arial" panose="020B0604020202020204" pitchFamily="34" charset="0"/>
                        <a:buChar char="•"/>
                      </a:pPr>
                      <a:r>
                        <a:rPr lang="en-GB" sz="1600" baseline="0" dirty="0">
                          <a:latin typeface="Comic Sans MS" panose="030F0702030302020204" pitchFamily="66" charset="0"/>
                        </a:rPr>
                        <a:t>Accurate and relevant information is added, showing some knowledge and understanding of the events.</a:t>
                      </a:r>
                    </a:p>
                    <a:p>
                      <a:pPr marL="285750" indent="-285750">
                        <a:buFont typeface="Arial" panose="020B0604020202020204" pitchFamily="34" charset="0"/>
                        <a:buChar char="•"/>
                      </a:pPr>
                      <a:r>
                        <a:rPr lang="en-GB" sz="1600" i="1" baseline="0" dirty="0">
                          <a:latin typeface="Comic Sans MS" panose="030F0702030302020204" pitchFamily="66" charset="0"/>
                        </a:rPr>
                        <a:t>Maximum 4 marks for answers which do not go beyond aspects prompted by the stimulus points</a:t>
                      </a:r>
                      <a:endParaRPr lang="en-GB" sz="1600" i="1"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042160">
                <a:tc>
                  <a:txBody>
                    <a:bodyPr/>
                    <a:lstStyle/>
                    <a:p>
                      <a:r>
                        <a:rPr lang="en-GB" sz="1600" dirty="0">
                          <a:latin typeface="Comic Sans MS" panose="030F0702030302020204" pitchFamily="66"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600" dirty="0">
                          <a:latin typeface="Comic Sans MS" panose="030F0702030302020204" pitchFamily="66" charset="0"/>
                        </a:rPr>
                        <a:t>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600" dirty="0">
                          <a:latin typeface="Comic Sans MS" panose="030F0702030302020204" pitchFamily="66" charset="0"/>
                        </a:rPr>
                        <a:t>A narrative is given, which </a:t>
                      </a:r>
                      <a:r>
                        <a:rPr lang="en-GB" sz="1600" b="1" u="none" dirty="0">
                          <a:latin typeface="Comic Sans MS" panose="030F0702030302020204" pitchFamily="66" charset="0"/>
                        </a:rPr>
                        <a:t>organises material </a:t>
                      </a:r>
                      <a:r>
                        <a:rPr lang="en-GB" sz="1600" dirty="0">
                          <a:latin typeface="Comic Sans MS" panose="030F0702030302020204" pitchFamily="66" charset="0"/>
                        </a:rPr>
                        <a:t>into a clear sequence</a:t>
                      </a:r>
                      <a:r>
                        <a:rPr lang="en-GB" sz="1600" baseline="0" dirty="0">
                          <a:latin typeface="Comic Sans MS" panose="030F0702030302020204" pitchFamily="66" charset="0"/>
                        </a:rPr>
                        <a:t> of events leading to an outcome</a:t>
                      </a:r>
                      <a:r>
                        <a:rPr lang="en-GB" sz="1600" dirty="0">
                          <a:latin typeface="Comic Sans MS" panose="030F0702030302020204" pitchFamily="66" charset="0"/>
                        </a:rPr>
                        <a:t>. The account</a:t>
                      </a:r>
                      <a:r>
                        <a:rPr lang="en-GB" sz="1600" baseline="0" dirty="0">
                          <a:latin typeface="Comic Sans MS" panose="030F0702030302020204" pitchFamily="66" charset="0"/>
                        </a:rPr>
                        <a:t> of events </a:t>
                      </a:r>
                      <a:r>
                        <a:rPr lang="en-GB" sz="1600" b="1" baseline="0" dirty="0">
                          <a:latin typeface="Comic Sans MS" panose="030F0702030302020204" pitchFamily="66" charset="0"/>
                        </a:rPr>
                        <a:t>analyses the linkage between them </a:t>
                      </a:r>
                      <a:r>
                        <a:rPr lang="en-GB" sz="1600" baseline="0" dirty="0">
                          <a:latin typeface="Comic Sans MS" panose="030F0702030302020204" pitchFamily="66" charset="0"/>
                        </a:rPr>
                        <a:t>and is coherent and logically structured.</a:t>
                      </a:r>
                    </a:p>
                    <a:p>
                      <a:pPr marL="285750" indent="-285750">
                        <a:buFont typeface="Arial" panose="020B0604020202020204" pitchFamily="34" charset="0"/>
                        <a:buChar char="•"/>
                      </a:pPr>
                      <a:r>
                        <a:rPr lang="en-GB" sz="1600" b="1" baseline="0" dirty="0">
                          <a:latin typeface="Comic Sans MS" panose="030F0702030302020204" pitchFamily="66" charset="0"/>
                        </a:rPr>
                        <a:t>Accurate and relevant information </a:t>
                      </a:r>
                      <a:r>
                        <a:rPr lang="en-GB" sz="1600" baseline="0" dirty="0">
                          <a:latin typeface="Comic Sans MS" panose="030F0702030302020204" pitchFamily="66" charset="0"/>
                        </a:rPr>
                        <a:t>is included, showing good knowledge and understanding of the key features or characteristics of the events.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1" baseline="0" dirty="0">
                          <a:latin typeface="Comic Sans MS" panose="030F0702030302020204" pitchFamily="66" charset="0"/>
                        </a:rPr>
                        <a:t>No access to Level 3 for answers which do not go beyond aspects prompted by the stimulus points</a:t>
                      </a:r>
                      <a:endParaRPr lang="en-GB" sz="1600" i="1"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121511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TotalTime>
  <Words>1771</Words>
  <Application>Microsoft Office PowerPoint</Application>
  <PresentationFormat>Custom</PresentationFormat>
  <Paragraphs>172</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Question 2 - Mark Scheme</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Barnes</dc:creator>
  <cp:lastModifiedBy>pbillimore</cp:lastModifiedBy>
  <cp:revision>60</cp:revision>
  <cp:lastPrinted>2017-07-12T13:13:28Z</cp:lastPrinted>
  <dcterms:created xsi:type="dcterms:W3CDTF">2017-07-12T09:11:23Z</dcterms:created>
  <dcterms:modified xsi:type="dcterms:W3CDTF">2018-02-11T21:28:51Z</dcterms:modified>
</cp:coreProperties>
</file>