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5.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6.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8.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19.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0.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1.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22.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687" r:id="rId2"/>
    <p:sldMasterId id="2147483704" r:id="rId3"/>
    <p:sldMasterId id="2147483716" r:id="rId4"/>
    <p:sldMasterId id="2147483733" r:id="rId5"/>
    <p:sldMasterId id="2147483745" r:id="rId6"/>
    <p:sldMasterId id="2147483762" r:id="rId7"/>
    <p:sldMasterId id="2147483774" r:id="rId8"/>
    <p:sldMasterId id="2147483803" r:id="rId9"/>
    <p:sldMasterId id="2147483806" r:id="rId10"/>
    <p:sldMasterId id="2147483818" r:id="rId11"/>
    <p:sldMasterId id="2147483835" r:id="rId12"/>
    <p:sldMasterId id="2147483838" r:id="rId13"/>
    <p:sldMasterId id="2147483850" r:id="rId14"/>
    <p:sldMasterId id="2147483867" r:id="rId15"/>
    <p:sldMasterId id="2147483879" r:id="rId16"/>
    <p:sldMasterId id="2147483896" r:id="rId17"/>
    <p:sldMasterId id="2147483908" r:id="rId18"/>
    <p:sldMasterId id="2147483925" r:id="rId19"/>
    <p:sldMasterId id="2147483937" r:id="rId20"/>
    <p:sldMasterId id="2147483954" r:id="rId21"/>
    <p:sldMasterId id="2147483966" r:id="rId22"/>
    <p:sldMasterId id="2147483983" r:id="rId23"/>
  </p:sldMasterIdLst>
  <p:notesMasterIdLst>
    <p:notesMasterId r:id="rId32"/>
  </p:notesMasterIdLst>
  <p:sldIdLst>
    <p:sldId id="264" r:id="rId24"/>
    <p:sldId id="265" r:id="rId25"/>
    <p:sldId id="263" r:id="rId26"/>
    <p:sldId id="262" r:id="rId27"/>
    <p:sldId id="261" r:id="rId28"/>
    <p:sldId id="260" r:id="rId29"/>
    <p:sldId id="259" r:id="rId30"/>
    <p:sldId id="258" r:id="rId31"/>
  </p:sldIdLst>
  <p:sldSz cx="12801600" cy="9601200" type="A3"/>
  <p:notesSz cx="6858000" cy="9144000"/>
  <p:defaultText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Fleck" initials="AF" lastIdx="1" clrIdx="0">
    <p:extLst/>
  </p:cmAuthor>
  <p:cmAuthor id="2" name="Amanda Fleck" initials="AF [2]" lastIdx="1" clrIdx="1">
    <p:extLst/>
  </p:cmAuthor>
  <p:cmAuthor id="3" name="Amanda Fleck" initials="AF [3]" lastIdx="1" clrIdx="2">
    <p:extLst/>
  </p:cmAuthor>
  <p:cmAuthor id="4" name="Amanda Fleck" initials="AF [4]"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56" autoAdjust="0"/>
    <p:restoredTop sz="92876"/>
  </p:normalViewPr>
  <p:slideViewPr>
    <p:cSldViewPr snapToGrid="0" snapToObjects="1">
      <p:cViewPr>
        <p:scale>
          <a:sx n="50" d="100"/>
          <a:sy n="50" d="100"/>
        </p:scale>
        <p:origin x="3904" y="2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 Target="slides/slide1.xml"/><Relationship Id="rId25" Type="http://schemas.openxmlformats.org/officeDocument/2006/relationships/slide" Target="slides/slide2.xml"/><Relationship Id="rId26" Type="http://schemas.openxmlformats.org/officeDocument/2006/relationships/slide" Target="slides/slide3.xml"/><Relationship Id="rId27" Type="http://schemas.openxmlformats.org/officeDocument/2006/relationships/slide" Target="slides/slide4.xml"/><Relationship Id="rId28" Type="http://schemas.openxmlformats.org/officeDocument/2006/relationships/slide" Target="slides/slide5.xml"/><Relationship Id="rId29" Type="http://schemas.openxmlformats.org/officeDocument/2006/relationships/slide" Target="slides/slide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7.xml"/><Relationship Id="rId31" Type="http://schemas.openxmlformats.org/officeDocument/2006/relationships/slide" Target="slides/slide8.xml"/><Relationship Id="rId32" Type="http://schemas.openxmlformats.org/officeDocument/2006/relationships/notesMaster" Target="notesMasters/notesMaster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492C9-B55A-1F4F-9AFE-46C3C2199AFF}" type="datetimeFigureOut">
              <a:rPr lang="en-GB" smtClean="0"/>
              <a:t>03/01/2018</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1B3C7-D27E-3848-B356-B3E625A9DB30}" type="slidenum">
              <a:rPr lang="en-GB" smtClean="0"/>
              <a:t>‹#›</a:t>
            </a:fld>
            <a:endParaRPr lang="en-GB" dirty="0"/>
          </a:p>
        </p:txBody>
      </p:sp>
    </p:spTree>
    <p:extLst>
      <p:ext uri="{BB962C8B-B14F-4D97-AF65-F5344CB8AC3E}">
        <p14:creationId xmlns:p14="http://schemas.microsoft.com/office/powerpoint/2010/main" val="173208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D1B3C7-D27E-3848-B356-B3E625A9DB30}" type="slidenum">
              <a:rPr lang="en-GB" smtClean="0"/>
              <a:t>7</a:t>
            </a:fld>
            <a:endParaRPr lang="en-GB" dirty="0"/>
          </a:p>
        </p:txBody>
      </p:sp>
    </p:spTree>
    <p:extLst>
      <p:ext uri="{BB962C8B-B14F-4D97-AF65-F5344CB8AC3E}">
        <p14:creationId xmlns:p14="http://schemas.microsoft.com/office/powerpoint/2010/main" val="96887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a:prstGeom prst="rect">
            <a:avLst/>
          </a:prstGeom>
        </p:spPr>
        <p:txBody>
          <a:bodyPr anchor="b"/>
          <a:lstStyle>
            <a:lvl1pPr algn="ctr">
              <a:defRPr sz="84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a:prstGeom prst="rect">
            <a:avLst/>
          </a:prstGeo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GB"/>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80110" y="2555875"/>
            <a:ext cx="11041380" cy="609187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160" y="2982599"/>
            <a:ext cx="12001500" cy="205803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91160" y="5440680"/>
            <a:ext cx="12001500" cy="2453640"/>
          </a:xfrm>
          <a:prstGeom prst="rect">
            <a:avLst/>
          </a:prstGeom>
        </p:spPr>
        <p:txBody>
          <a:bodyPr/>
          <a:lstStyle>
            <a:lvl1pPr marL="0" indent="0" algn="ctr">
              <a:buNone/>
              <a:defRPr>
                <a:solidFill>
                  <a:schemeClr val="tx1">
                    <a:tint val="75000"/>
                  </a:schemeClr>
                </a:solidFill>
                <a:latin typeface="News Gothic MT"/>
                <a:cs typeface="News Gothic MT"/>
              </a:defRPr>
            </a:lvl1pPr>
            <a:lvl2pPr marL="640065" indent="0" algn="ctr">
              <a:buNone/>
              <a:defRPr>
                <a:solidFill>
                  <a:schemeClr val="tx1">
                    <a:tint val="75000"/>
                  </a:schemeClr>
                </a:solidFill>
              </a:defRPr>
            </a:lvl2pPr>
            <a:lvl3pPr marL="1280129" indent="0" algn="ctr">
              <a:buNone/>
              <a:defRPr>
                <a:solidFill>
                  <a:schemeClr val="tx1">
                    <a:tint val="75000"/>
                  </a:schemeClr>
                </a:solidFill>
              </a:defRPr>
            </a:lvl3pPr>
            <a:lvl4pPr marL="1920192" indent="0" algn="ctr">
              <a:buNone/>
              <a:defRPr>
                <a:solidFill>
                  <a:schemeClr val="tx1">
                    <a:tint val="75000"/>
                  </a:schemeClr>
                </a:solidFill>
              </a:defRPr>
            </a:lvl4pPr>
            <a:lvl5pPr marL="2560256" indent="0" algn="ctr">
              <a:buNone/>
              <a:defRPr>
                <a:solidFill>
                  <a:schemeClr val="tx1">
                    <a:tint val="75000"/>
                  </a:schemeClr>
                </a:solidFill>
              </a:defRPr>
            </a:lvl5pPr>
            <a:lvl6pPr marL="3200320" indent="0" algn="ctr">
              <a:buNone/>
              <a:defRPr>
                <a:solidFill>
                  <a:schemeClr val="tx1">
                    <a:tint val="75000"/>
                  </a:schemeClr>
                </a:solidFill>
              </a:defRPr>
            </a:lvl6pPr>
            <a:lvl7pPr marL="3840385" indent="0" algn="ctr">
              <a:buNone/>
              <a:defRPr>
                <a:solidFill>
                  <a:schemeClr val="tx1">
                    <a:tint val="75000"/>
                  </a:schemeClr>
                </a:solidFill>
              </a:defRPr>
            </a:lvl7pPr>
            <a:lvl8pPr marL="4480448" indent="0" algn="ctr">
              <a:buNone/>
              <a:defRPr>
                <a:solidFill>
                  <a:schemeClr val="tx1">
                    <a:tint val="75000"/>
                  </a:schemeClr>
                </a:solidFill>
              </a:defRPr>
            </a:lvl8pPr>
            <a:lvl9pPr marL="5120513"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80110" y="8898895"/>
            <a:ext cx="2880360" cy="511175"/>
          </a:xfrm>
          <a:prstGeom prst="rect">
            <a:avLst/>
          </a:prstGeom>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a:xfrm>
            <a:off x="4240530" y="889889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41130" y="889889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769" y="1070586"/>
            <a:ext cx="12550283" cy="205803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16769" y="3389243"/>
            <a:ext cx="12550283" cy="2453640"/>
          </a:xfrm>
        </p:spPr>
        <p:txBody>
          <a:bodyPr/>
          <a:lstStyle>
            <a:lvl1pPr marL="0" indent="0" algn="ctr">
              <a:buNone/>
              <a:defRPr>
                <a:solidFill>
                  <a:schemeClr val="tx1">
                    <a:tint val="75000"/>
                  </a:schemeClr>
                </a:solidFill>
                <a:latin typeface="News Gothic MT"/>
                <a:cs typeface="News Gothic MT"/>
              </a:defRPr>
            </a:lvl1pPr>
            <a:lvl2pPr marL="480060" indent="0" algn="ctr">
              <a:buNone/>
              <a:defRPr>
                <a:solidFill>
                  <a:schemeClr val="tx1">
                    <a:tint val="75000"/>
                  </a:schemeClr>
                </a:solidFill>
              </a:defRPr>
            </a:lvl2pPr>
            <a:lvl3pPr marL="960120" indent="0" algn="ctr">
              <a:buNone/>
              <a:defRPr>
                <a:solidFill>
                  <a:schemeClr val="tx1">
                    <a:tint val="75000"/>
                  </a:schemeClr>
                </a:solidFill>
              </a:defRPr>
            </a:lvl3pPr>
            <a:lvl4pPr marL="1440180" indent="0" algn="ctr">
              <a:buNone/>
              <a:defRPr>
                <a:solidFill>
                  <a:schemeClr val="tx1">
                    <a:tint val="75000"/>
                  </a:schemeClr>
                </a:solidFill>
              </a:defRPr>
            </a:lvl4pPr>
            <a:lvl5pPr marL="1920240" indent="0" algn="ctr">
              <a:buNone/>
              <a:defRPr>
                <a:solidFill>
                  <a:schemeClr val="tx1">
                    <a:tint val="75000"/>
                  </a:schemeClr>
                </a:solidFill>
              </a:defRPr>
            </a:lvl5pPr>
            <a:lvl6pPr marL="2400300" indent="0" algn="ctr">
              <a:buNone/>
              <a:defRPr>
                <a:solidFill>
                  <a:schemeClr val="tx1">
                    <a:tint val="75000"/>
                  </a:schemeClr>
                </a:solidFill>
              </a:defRPr>
            </a:lvl6pPr>
            <a:lvl7pPr marL="2880360" indent="0" algn="ctr">
              <a:buNone/>
              <a:defRPr>
                <a:solidFill>
                  <a:schemeClr val="tx1">
                    <a:tint val="75000"/>
                  </a:schemeClr>
                </a:solidFill>
              </a:defRPr>
            </a:lvl7pPr>
            <a:lvl8pPr marL="3360420" indent="0" algn="ctr">
              <a:buNone/>
              <a:defRPr>
                <a:solidFill>
                  <a:schemeClr val="tx1">
                    <a:tint val="75000"/>
                  </a:schemeClr>
                </a:solidFill>
              </a:defRPr>
            </a:lvl8pPr>
            <a:lvl9pPr marL="3840480"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067675" cy="813657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84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p:spPr>
        <p:txBody>
          <a:bodyPr anchor="b"/>
          <a:lstStyle>
            <a:lvl1pPr>
              <a:defRPr sz="8400"/>
            </a:lvl1pPr>
          </a:lstStyle>
          <a:p>
            <a:r>
              <a:rPr lang="en-US" smtClean="0"/>
              <a:t>Click to edit Master title style</a:t>
            </a:r>
            <a:endParaRPr lang="en-GB"/>
          </a:p>
        </p:txBody>
      </p:sp>
      <p:sp>
        <p:nvSpPr>
          <p:cNvPr id="3" name="Text Placeholder 2"/>
          <p:cNvSpPr>
            <a:spLocks noGrp="1"/>
          </p:cNvSpPr>
          <p:nvPr>
            <p:ph type="body" idx="1"/>
          </p:nvPr>
        </p:nvSpPr>
        <p:spPr>
          <a:xfrm>
            <a:off x="873443" y="6425249"/>
            <a:ext cx="11041380" cy="2100262"/>
          </a:xfr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8011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0748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33" y="511176"/>
            <a:ext cx="11041380" cy="1855788"/>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82334" y="2353628"/>
            <a:ext cx="5416232"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2334" y="3507105"/>
            <a:ext cx="5416232"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480810" y="2353628"/>
            <a:ext cx="5442903"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0" y="3507105"/>
            <a:ext cx="5442903"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95F713-2110-964B-A68E-481EBA276186}" type="datetimeFigureOut">
              <a:rPr lang="en-GB" smtClean="0"/>
              <a:t>03/01/2018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95F713-2110-964B-A68E-481EBA276186}" type="datetimeFigureOut">
              <a:rPr lang="en-GB" smtClean="0"/>
              <a:t>03/01/2018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03/01/2018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Content Placeholder 2"/>
          <p:cNvSpPr>
            <a:spLocks noGrp="1"/>
          </p:cNvSpPr>
          <p:nvPr>
            <p:ph idx="1"/>
          </p:nvPr>
        </p:nvSpPr>
        <p:spPr>
          <a:xfrm>
            <a:off x="5442903" y="1382396"/>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Picture Placeholder 2"/>
          <p:cNvSpPr>
            <a:spLocks noGrp="1"/>
          </p:cNvSpPr>
          <p:nvPr>
            <p:ph type="pic" idx="1"/>
          </p:nvPr>
        </p:nvSpPr>
        <p:spPr>
          <a:xfrm>
            <a:off x="5442903" y="1382396"/>
            <a:ext cx="6480810" cy="6823075"/>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smtClean="0"/>
              <a:t>Drag picture to placeholder or click icon to add</a:t>
            </a:r>
            <a:endParaRPr lang="en-GB"/>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06767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smtClean="0"/>
              <a:t>Click to edit Master title style</a:t>
            </a:r>
            <a:endParaRPr lang="en-GB"/>
          </a:p>
        </p:txBody>
      </p:sp>
      <p:sp>
        <p:nvSpPr>
          <p:cNvPr id="3" name="Picture Placeholder 2"/>
          <p:cNvSpPr>
            <a:spLocks noGrp="1"/>
          </p:cNvSpPr>
          <p:nvPr>
            <p:ph type="pic" idx="1"/>
          </p:nvPr>
        </p:nvSpPr>
        <p:spPr>
          <a:xfrm>
            <a:off x="5442347" y="1382397"/>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smtClean="0"/>
              <a:t>Drag picture to placeholder or click icon to add</a:t>
            </a:r>
            <a:endParaRPr lang="en-GB"/>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8898896"/>
            <a:ext cx="2987040" cy="511175"/>
          </a:xfrm>
          <a:prstGeom prst="rect">
            <a:avLst/>
          </a:prstGeom>
        </p:spPr>
        <p:txBody>
          <a:bodyPr/>
          <a:lstStyle/>
          <a:p>
            <a:fld id="{B595F713-2110-964B-A68E-481EBA276186}" type="datetimeFigureOut">
              <a:rPr lang="en-GB" smtClean="0"/>
              <a:t>03/01/2018</a:t>
            </a:fld>
            <a:endParaRPr lang="en-GB"/>
          </a:p>
        </p:txBody>
      </p:sp>
      <p:sp>
        <p:nvSpPr>
          <p:cNvPr id="3" name="Footer Placeholder 2"/>
          <p:cNvSpPr>
            <a:spLocks noGrp="1"/>
          </p:cNvSpPr>
          <p:nvPr>
            <p:ph type="ftr" sz="quarter" idx="11"/>
          </p:nvPr>
        </p:nvSpPr>
        <p:spPr>
          <a:xfrm>
            <a:off x="4373880" y="8898896"/>
            <a:ext cx="4053840" cy="511175"/>
          </a:xfrm>
          <a:prstGeom prst="rect">
            <a:avLst/>
          </a:prstGeom>
        </p:spPr>
        <p:txBody>
          <a:bodyPr/>
          <a:lstStyle/>
          <a:p>
            <a:endParaRPr lang="en-GB"/>
          </a:p>
        </p:txBody>
      </p:sp>
      <p:sp>
        <p:nvSpPr>
          <p:cNvPr id="4" name="Slide Number Placeholder 3"/>
          <p:cNvSpPr>
            <a:spLocks noGrp="1"/>
          </p:cNvSpPr>
          <p:nvPr>
            <p:ph type="sldNum" sz="quarter" idx="12"/>
          </p:nvPr>
        </p:nvSpPr>
        <p:spPr>
          <a:xfrm>
            <a:off x="9174480" y="8898896"/>
            <a:ext cx="2987040" cy="511175"/>
          </a:xfrm>
          <a:prstGeom prst="rect">
            <a:avLst/>
          </a:prstGeom>
        </p:spPr>
        <p:txBody>
          <a:bodyPr/>
          <a:lstStyle/>
          <a:p>
            <a:fld id="{402CBB9E-F5D3-6E40-A939-4B2058AA44B4}" type="slidenum">
              <a:rPr lang="en-GB" smtClean="0"/>
              <a:t>‹#›</a:t>
            </a:fld>
            <a:endParaRPr lang="en-GB"/>
          </a:p>
        </p:txBody>
      </p:sp>
    </p:spTree>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640080" y="128911"/>
            <a:ext cx="11521440" cy="2111375"/>
          </a:xfrm>
          <a:prstGeom prst="rect">
            <a:avLst/>
          </a:prstGeom>
        </p:spPr>
        <p:txBody>
          <a:bodyPr lIns="0" tIns="0" rIns="0" bIns="0">
            <a:noAutofit/>
          </a:bodyPr>
          <a:lstStyle>
            <a:lvl1pPr>
              <a:defRPr sz="6195">
                <a:latin typeface="Gill Sans"/>
                <a:ea typeface="Gill Sans"/>
                <a:cs typeface="Gill Sans"/>
                <a:sym typeface="Gill Sans"/>
              </a:defRPr>
            </a:lvl1pPr>
          </a:lstStyle>
          <a:p>
            <a:pPr lvl="0">
              <a:defRPr sz="1800"/>
            </a:pPr>
            <a:r>
              <a:rPr lang="en-US" sz="6195" smtClean="0"/>
              <a:t>Click to edit Master title style</a:t>
            </a:r>
            <a:endParaRPr sz="6195"/>
          </a:p>
        </p:txBody>
      </p:sp>
      <p:sp>
        <p:nvSpPr>
          <p:cNvPr id="7" name="Shape 7"/>
          <p:cNvSpPr>
            <a:spLocks noGrp="1"/>
          </p:cNvSpPr>
          <p:nvPr>
            <p:ph type="body" idx="1"/>
          </p:nvPr>
        </p:nvSpPr>
        <p:spPr>
          <a:xfrm>
            <a:off x="640080" y="2240280"/>
            <a:ext cx="11521440" cy="7360920"/>
          </a:xfrm>
          <a:prstGeom prst="rect">
            <a:avLst/>
          </a:prstGeom>
        </p:spPr>
        <p:txBody>
          <a:bodyPr>
            <a:noAutofit/>
          </a:bodyPr>
          <a:lstStyle>
            <a:lvl1pPr marL="0" indent="0" algn="ctr">
              <a:spcBef>
                <a:spcPts val="3465"/>
              </a:spcBef>
              <a:buSzTx/>
              <a:buFontTx/>
              <a:buNone/>
              <a:defRPr>
                <a:latin typeface="Gill Sans"/>
                <a:ea typeface="Gill Sans"/>
                <a:cs typeface="Gill Sans"/>
                <a:sym typeface="Gill Sans"/>
              </a:defRPr>
            </a:lvl1pPr>
            <a:lvl2pPr marL="0" indent="336708" algn="ctr">
              <a:spcBef>
                <a:spcPts val="3465"/>
              </a:spcBef>
              <a:buSzTx/>
              <a:buFontTx/>
              <a:buNone/>
              <a:defRPr>
                <a:latin typeface="Gill Sans"/>
                <a:ea typeface="Gill Sans"/>
                <a:cs typeface="Gill Sans"/>
                <a:sym typeface="Gill Sans"/>
              </a:defRPr>
            </a:lvl2pPr>
            <a:lvl3pPr marL="0" indent="673418" algn="ctr">
              <a:spcBef>
                <a:spcPts val="3465"/>
              </a:spcBef>
              <a:buSzTx/>
              <a:buFontTx/>
              <a:buNone/>
              <a:defRPr>
                <a:latin typeface="Gill Sans"/>
                <a:ea typeface="Gill Sans"/>
                <a:cs typeface="Gill Sans"/>
                <a:sym typeface="Gill Sans"/>
              </a:defRPr>
            </a:lvl3pPr>
            <a:lvl4pPr marL="0" indent="1011793" algn="ctr">
              <a:spcBef>
                <a:spcPts val="3465"/>
              </a:spcBef>
              <a:buSzTx/>
              <a:buFontTx/>
              <a:buNone/>
              <a:defRPr>
                <a:latin typeface="Gill Sans"/>
                <a:ea typeface="Gill Sans"/>
                <a:cs typeface="Gill Sans"/>
                <a:sym typeface="Gill Sans"/>
              </a:defRPr>
            </a:lvl4pPr>
            <a:lvl5pPr marL="0" indent="1348501" algn="ctr">
              <a:spcBef>
                <a:spcPts val="3465"/>
              </a:spcBef>
              <a:buSzTx/>
              <a:buFontTx/>
              <a:buNone/>
              <a:defRPr>
                <a:latin typeface="Gill Sans"/>
                <a:ea typeface="Gill Sans"/>
                <a:cs typeface="Gill Sans"/>
                <a:sym typeface="Gill Sans"/>
              </a:defRPr>
            </a:lvl5pPr>
          </a:lstStyle>
          <a:p>
            <a:pPr lvl="0">
              <a:defRPr sz="1800"/>
            </a:pPr>
            <a:r>
              <a:rPr lang="en-US" sz="3150" smtClean="0"/>
              <a:t>Click to edit Master text styles</a:t>
            </a:r>
          </a:p>
          <a:p>
            <a:pPr lvl="1">
              <a:defRPr sz="1800"/>
            </a:pPr>
            <a:r>
              <a:rPr lang="en-US" sz="3150" smtClean="0"/>
              <a:t>Second level</a:t>
            </a:r>
          </a:p>
          <a:p>
            <a:pPr lvl="2">
              <a:defRPr sz="1800"/>
            </a:pPr>
            <a:r>
              <a:rPr lang="en-US" sz="3150" smtClean="0"/>
              <a:t>Third level</a:t>
            </a:r>
          </a:p>
          <a:p>
            <a:pPr lvl="3">
              <a:defRPr sz="1800"/>
            </a:pPr>
            <a:r>
              <a:rPr lang="en-US" sz="3150" smtClean="0"/>
              <a:t>Fourth level</a:t>
            </a:r>
          </a:p>
          <a:p>
            <a:pPr lvl="4">
              <a:defRPr sz="1800"/>
            </a:pPr>
            <a:r>
              <a:rPr lang="en-US" sz="3150" smtClean="0"/>
              <a:t>Fifth level</a:t>
            </a:r>
            <a:endParaRPr sz="3150"/>
          </a:p>
        </p:txBody>
      </p:sp>
    </p:spTree>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160" y="2982599"/>
            <a:ext cx="12001500" cy="205803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91160" y="5440680"/>
            <a:ext cx="12001500" cy="2453640"/>
          </a:xfrm>
          <a:prstGeom prst="rect">
            <a:avLst/>
          </a:prstGeom>
        </p:spPr>
        <p:txBody>
          <a:bodyPr/>
          <a:lstStyle>
            <a:lvl1pPr marL="0" indent="0" algn="ctr">
              <a:buNone/>
              <a:defRPr>
                <a:solidFill>
                  <a:schemeClr val="tx1">
                    <a:tint val="75000"/>
                  </a:schemeClr>
                </a:solidFill>
                <a:latin typeface="News Gothic MT"/>
                <a:cs typeface="News Gothic MT"/>
              </a:defRPr>
            </a:lvl1pPr>
            <a:lvl2pPr marL="640065" indent="0" algn="ctr">
              <a:buNone/>
              <a:defRPr>
                <a:solidFill>
                  <a:schemeClr val="tx1">
                    <a:tint val="75000"/>
                  </a:schemeClr>
                </a:solidFill>
              </a:defRPr>
            </a:lvl2pPr>
            <a:lvl3pPr marL="1280129" indent="0" algn="ctr">
              <a:buNone/>
              <a:defRPr>
                <a:solidFill>
                  <a:schemeClr val="tx1">
                    <a:tint val="75000"/>
                  </a:schemeClr>
                </a:solidFill>
              </a:defRPr>
            </a:lvl3pPr>
            <a:lvl4pPr marL="1920192" indent="0" algn="ctr">
              <a:buNone/>
              <a:defRPr>
                <a:solidFill>
                  <a:schemeClr val="tx1">
                    <a:tint val="75000"/>
                  </a:schemeClr>
                </a:solidFill>
              </a:defRPr>
            </a:lvl4pPr>
            <a:lvl5pPr marL="2560256" indent="0" algn="ctr">
              <a:buNone/>
              <a:defRPr>
                <a:solidFill>
                  <a:schemeClr val="tx1">
                    <a:tint val="75000"/>
                  </a:schemeClr>
                </a:solidFill>
              </a:defRPr>
            </a:lvl5pPr>
            <a:lvl6pPr marL="3200320" indent="0" algn="ctr">
              <a:buNone/>
              <a:defRPr>
                <a:solidFill>
                  <a:schemeClr val="tx1">
                    <a:tint val="75000"/>
                  </a:schemeClr>
                </a:solidFill>
              </a:defRPr>
            </a:lvl6pPr>
            <a:lvl7pPr marL="3840385" indent="0" algn="ctr">
              <a:buNone/>
              <a:defRPr>
                <a:solidFill>
                  <a:schemeClr val="tx1">
                    <a:tint val="75000"/>
                  </a:schemeClr>
                </a:solidFill>
              </a:defRPr>
            </a:lvl7pPr>
            <a:lvl8pPr marL="4480448" indent="0" algn="ctr">
              <a:buNone/>
              <a:defRPr>
                <a:solidFill>
                  <a:schemeClr val="tx1">
                    <a:tint val="75000"/>
                  </a:schemeClr>
                </a:solidFill>
              </a:defRPr>
            </a:lvl8pPr>
            <a:lvl9pPr marL="5120513"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smtClean="0"/>
              <a:t>Click to edit Master title style</a:t>
            </a:r>
            <a:endParaRPr lang="en-GB"/>
          </a:p>
        </p:txBody>
      </p:sp>
      <p:sp>
        <p:nvSpPr>
          <p:cNvPr id="3" name="Picture Placeholder 2"/>
          <p:cNvSpPr>
            <a:spLocks noGrp="1"/>
          </p:cNvSpPr>
          <p:nvPr>
            <p:ph type="pic" idx="1"/>
          </p:nvPr>
        </p:nvSpPr>
        <p:spPr>
          <a:xfrm>
            <a:off x="5442347" y="1382397"/>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dirty="0" smtClean="0"/>
              <a:t>Drag picture to placeholder or click icon to add</a:t>
            </a:r>
            <a:endParaRPr lang="en-GB"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80110" y="8898895"/>
            <a:ext cx="2880360" cy="511175"/>
          </a:xfrm>
          <a:prstGeom prst="rect">
            <a:avLst/>
          </a:prstGeom>
        </p:spPr>
        <p:txBody>
          <a:bodyPr/>
          <a:lstStyle/>
          <a:p>
            <a:fld id="{B595F713-2110-964B-A68E-481EBA276186}" type="datetimeFigureOut">
              <a:rPr lang="en-GB" smtClean="0"/>
              <a:t>03/01/2018</a:t>
            </a:fld>
            <a:endParaRPr lang="en-GB"/>
          </a:p>
        </p:txBody>
      </p:sp>
      <p:sp>
        <p:nvSpPr>
          <p:cNvPr id="4" name="Footer Placeholder 3"/>
          <p:cNvSpPr>
            <a:spLocks noGrp="1"/>
          </p:cNvSpPr>
          <p:nvPr>
            <p:ph type="ftr" sz="quarter" idx="11"/>
          </p:nvPr>
        </p:nvSpPr>
        <p:spPr>
          <a:xfrm>
            <a:off x="4240530" y="8898895"/>
            <a:ext cx="4320540" cy="511175"/>
          </a:xfrm>
          <a:prstGeom prst="rect">
            <a:avLst/>
          </a:prstGeom>
        </p:spPr>
        <p:txBody>
          <a:bodyPr/>
          <a:lstStyle/>
          <a:p>
            <a:endParaRPr lang="en-GB"/>
          </a:p>
        </p:txBody>
      </p:sp>
      <p:sp>
        <p:nvSpPr>
          <p:cNvPr id="5" name="Slide Number Placeholder 4"/>
          <p:cNvSpPr>
            <a:spLocks noGrp="1"/>
          </p:cNvSpPr>
          <p:nvPr>
            <p:ph type="sldNum" sz="quarter" idx="12"/>
          </p:nvPr>
        </p:nvSpPr>
        <p:spPr>
          <a:xfrm>
            <a:off x="9041130" y="8898895"/>
            <a:ext cx="2880360" cy="511175"/>
          </a:xfrm>
          <a:prstGeom prst="rect">
            <a:avLst/>
          </a:prstGeom>
        </p:spPr>
        <p:txBody>
          <a:bodyPr/>
          <a:lstStyle/>
          <a:p>
            <a:fld id="{402CBB9E-F5D3-6E40-A939-4B2058AA44B4}" type="slidenum">
              <a:rPr lang="en-GB" smtClean="0"/>
              <a:t>‹#›</a:t>
            </a:fld>
            <a:endParaRPr lang="en-GB"/>
          </a:p>
        </p:txBody>
      </p:sp>
    </p:spTree>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769" y="1070586"/>
            <a:ext cx="12550283" cy="205803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16769" y="3389243"/>
            <a:ext cx="12550283" cy="2453640"/>
          </a:xfrm>
        </p:spPr>
        <p:txBody>
          <a:bodyPr/>
          <a:lstStyle>
            <a:lvl1pPr marL="0" indent="0" algn="ctr">
              <a:buNone/>
              <a:defRPr>
                <a:solidFill>
                  <a:schemeClr val="tx1">
                    <a:tint val="75000"/>
                  </a:schemeClr>
                </a:solidFill>
                <a:latin typeface="News Gothic MT"/>
                <a:cs typeface="News Gothic MT"/>
              </a:defRPr>
            </a:lvl1pPr>
            <a:lvl2pPr marL="480060" indent="0" algn="ctr">
              <a:buNone/>
              <a:defRPr>
                <a:solidFill>
                  <a:schemeClr val="tx1">
                    <a:tint val="75000"/>
                  </a:schemeClr>
                </a:solidFill>
              </a:defRPr>
            </a:lvl2pPr>
            <a:lvl3pPr marL="960120" indent="0" algn="ctr">
              <a:buNone/>
              <a:defRPr>
                <a:solidFill>
                  <a:schemeClr val="tx1">
                    <a:tint val="75000"/>
                  </a:schemeClr>
                </a:solidFill>
              </a:defRPr>
            </a:lvl3pPr>
            <a:lvl4pPr marL="1440180" indent="0" algn="ctr">
              <a:buNone/>
              <a:defRPr>
                <a:solidFill>
                  <a:schemeClr val="tx1">
                    <a:tint val="75000"/>
                  </a:schemeClr>
                </a:solidFill>
              </a:defRPr>
            </a:lvl4pPr>
            <a:lvl5pPr marL="1920240" indent="0" algn="ctr">
              <a:buNone/>
              <a:defRPr>
                <a:solidFill>
                  <a:schemeClr val="tx1">
                    <a:tint val="75000"/>
                  </a:schemeClr>
                </a:solidFill>
              </a:defRPr>
            </a:lvl5pPr>
            <a:lvl6pPr marL="2400300" indent="0" algn="ctr">
              <a:buNone/>
              <a:defRPr>
                <a:solidFill>
                  <a:schemeClr val="tx1">
                    <a:tint val="75000"/>
                  </a:schemeClr>
                </a:solidFill>
              </a:defRPr>
            </a:lvl6pPr>
            <a:lvl7pPr marL="2880360" indent="0" algn="ctr">
              <a:buNone/>
              <a:defRPr>
                <a:solidFill>
                  <a:schemeClr val="tx1">
                    <a:tint val="75000"/>
                  </a:schemeClr>
                </a:solidFill>
              </a:defRPr>
            </a:lvl7pPr>
            <a:lvl8pPr marL="3360420" indent="0" algn="ctr">
              <a:buNone/>
              <a:defRPr>
                <a:solidFill>
                  <a:schemeClr val="tx1">
                    <a:tint val="75000"/>
                  </a:schemeClr>
                </a:solidFill>
              </a:defRPr>
            </a:lvl8pPr>
            <a:lvl9pPr marL="3840480"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84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p:spPr>
        <p:txBody>
          <a:bodyPr anchor="b"/>
          <a:lstStyle>
            <a:lvl1pPr>
              <a:defRPr sz="8400"/>
            </a:lvl1pPr>
          </a:lstStyle>
          <a:p>
            <a:r>
              <a:rPr lang="en-US" smtClean="0"/>
              <a:t>Click to edit Master title style</a:t>
            </a:r>
            <a:endParaRPr lang="en-GB"/>
          </a:p>
        </p:txBody>
      </p:sp>
      <p:sp>
        <p:nvSpPr>
          <p:cNvPr id="3" name="Text Placeholder 2"/>
          <p:cNvSpPr>
            <a:spLocks noGrp="1"/>
          </p:cNvSpPr>
          <p:nvPr>
            <p:ph type="body" idx="1"/>
          </p:nvPr>
        </p:nvSpPr>
        <p:spPr>
          <a:xfrm>
            <a:off x="873443" y="6425249"/>
            <a:ext cx="11041380" cy="2100262"/>
          </a:xfr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8011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0748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33" y="511176"/>
            <a:ext cx="11041380" cy="1855788"/>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82334" y="2353628"/>
            <a:ext cx="5416232"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2334" y="3507105"/>
            <a:ext cx="5416232"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480810" y="2353628"/>
            <a:ext cx="5442903"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0" y="3507105"/>
            <a:ext cx="5442903"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95F713-2110-964B-A68E-481EBA276186}" type="datetimeFigureOut">
              <a:rPr lang="en-GB" smtClean="0"/>
              <a:t>03/01/2018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95F713-2110-964B-A68E-481EBA276186}" type="datetimeFigureOut">
              <a:rPr lang="en-GB" smtClean="0"/>
              <a:t>03/01/2018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03/01/2018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Content Placeholder 2"/>
          <p:cNvSpPr>
            <a:spLocks noGrp="1"/>
          </p:cNvSpPr>
          <p:nvPr>
            <p:ph idx="1"/>
          </p:nvPr>
        </p:nvSpPr>
        <p:spPr>
          <a:xfrm>
            <a:off x="5442903" y="1382396"/>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Picture Placeholder 2"/>
          <p:cNvSpPr>
            <a:spLocks noGrp="1"/>
          </p:cNvSpPr>
          <p:nvPr>
            <p:ph type="pic" idx="1"/>
          </p:nvPr>
        </p:nvSpPr>
        <p:spPr>
          <a:xfrm>
            <a:off x="5442903" y="1382396"/>
            <a:ext cx="6480810" cy="6823075"/>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smtClean="0"/>
              <a:t>Drag picture to placeholder or click icon to add</a:t>
            </a:r>
            <a:endParaRPr lang="en-GB"/>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06767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smtClean="0"/>
              <a:t>Click to edit Master title style</a:t>
            </a:r>
            <a:endParaRPr lang="en-GB"/>
          </a:p>
        </p:txBody>
      </p:sp>
      <p:sp>
        <p:nvSpPr>
          <p:cNvPr id="3" name="Picture Placeholder 2"/>
          <p:cNvSpPr>
            <a:spLocks noGrp="1"/>
          </p:cNvSpPr>
          <p:nvPr>
            <p:ph type="pic" idx="1"/>
          </p:nvPr>
        </p:nvSpPr>
        <p:spPr>
          <a:xfrm>
            <a:off x="5442347" y="1382397"/>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smtClean="0"/>
              <a:t>Drag picture to placeholder or click icon to add</a:t>
            </a:r>
            <a:endParaRPr lang="en-GB"/>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8898896"/>
            <a:ext cx="2987040" cy="511175"/>
          </a:xfrm>
          <a:prstGeom prst="rect">
            <a:avLst/>
          </a:prstGeom>
        </p:spPr>
        <p:txBody>
          <a:bodyPr/>
          <a:lstStyle/>
          <a:p>
            <a:fld id="{B595F713-2110-964B-A68E-481EBA276186}" type="datetimeFigureOut">
              <a:rPr lang="en-GB" smtClean="0"/>
              <a:t>03/01/2018</a:t>
            </a:fld>
            <a:endParaRPr lang="en-GB"/>
          </a:p>
        </p:txBody>
      </p:sp>
      <p:sp>
        <p:nvSpPr>
          <p:cNvPr id="3" name="Footer Placeholder 2"/>
          <p:cNvSpPr>
            <a:spLocks noGrp="1"/>
          </p:cNvSpPr>
          <p:nvPr>
            <p:ph type="ftr" sz="quarter" idx="11"/>
          </p:nvPr>
        </p:nvSpPr>
        <p:spPr>
          <a:xfrm>
            <a:off x="4373880" y="8898896"/>
            <a:ext cx="4053840" cy="511175"/>
          </a:xfrm>
          <a:prstGeom prst="rect">
            <a:avLst/>
          </a:prstGeom>
        </p:spPr>
        <p:txBody>
          <a:bodyPr/>
          <a:lstStyle/>
          <a:p>
            <a:endParaRPr lang="en-GB"/>
          </a:p>
        </p:txBody>
      </p:sp>
      <p:sp>
        <p:nvSpPr>
          <p:cNvPr id="4" name="Slide Number Placeholder 3"/>
          <p:cNvSpPr>
            <a:spLocks noGrp="1"/>
          </p:cNvSpPr>
          <p:nvPr>
            <p:ph type="sldNum" sz="quarter" idx="12"/>
          </p:nvPr>
        </p:nvSpPr>
        <p:spPr>
          <a:xfrm>
            <a:off x="9174480" y="8898896"/>
            <a:ext cx="2987040" cy="511175"/>
          </a:xfrm>
          <a:prstGeom prst="rect">
            <a:avLst/>
          </a:prstGeom>
        </p:spPr>
        <p:txBody>
          <a:bodyPr/>
          <a:lstStyle/>
          <a:p>
            <a:fld id="{402CBB9E-F5D3-6E40-A939-4B2058AA44B4}" type="slidenum">
              <a:rPr lang="en-GB" smtClean="0"/>
              <a:t>‹#›</a:t>
            </a:fld>
            <a:endParaRPr lang="en-GB"/>
          </a:p>
        </p:txBody>
      </p:sp>
    </p:spTree>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640080" y="128911"/>
            <a:ext cx="11521440" cy="2111375"/>
          </a:xfrm>
          <a:prstGeom prst="rect">
            <a:avLst/>
          </a:prstGeom>
        </p:spPr>
        <p:txBody>
          <a:bodyPr lIns="0" tIns="0" rIns="0" bIns="0">
            <a:noAutofit/>
          </a:bodyPr>
          <a:lstStyle>
            <a:lvl1pPr>
              <a:defRPr sz="6195">
                <a:latin typeface="Gill Sans"/>
                <a:ea typeface="Gill Sans"/>
                <a:cs typeface="Gill Sans"/>
                <a:sym typeface="Gill Sans"/>
              </a:defRPr>
            </a:lvl1pPr>
          </a:lstStyle>
          <a:p>
            <a:pPr lvl="0">
              <a:defRPr sz="1800"/>
            </a:pPr>
            <a:r>
              <a:rPr lang="en-US" sz="6195" smtClean="0"/>
              <a:t>Click to edit Master title style</a:t>
            </a:r>
            <a:endParaRPr sz="6195"/>
          </a:p>
        </p:txBody>
      </p:sp>
      <p:sp>
        <p:nvSpPr>
          <p:cNvPr id="7" name="Shape 7"/>
          <p:cNvSpPr>
            <a:spLocks noGrp="1"/>
          </p:cNvSpPr>
          <p:nvPr>
            <p:ph type="body" idx="1"/>
          </p:nvPr>
        </p:nvSpPr>
        <p:spPr>
          <a:xfrm>
            <a:off x="640080" y="2240280"/>
            <a:ext cx="11521440" cy="7360920"/>
          </a:xfrm>
          <a:prstGeom prst="rect">
            <a:avLst/>
          </a:prstGeom>
        </p:spPr>
        <p:txBody>
          <a:bodyPr>
            <a:noAutofit/>
          </a:bodyPr>
          <a:lstStyle>
            <a:lvl1pPr marL="0" indent="0" algn="ctr">
              <a:spcBef>
                <a:spcPts val="3465"/>
              </a:spcBef>
              <a:buSzTx/>
              <a:buFontTx/>
              <a:buNone/>
              <a:defRPr>
                <a:latin typeface="Gill Sans"/>
                <a:ea typeface="Gill Sans"/>
                <a:cs typeface="Gill Sans"/>
                <a:sym typeface="Gill Sans"/>
              </a:defRPr>
            </a:lvl1pPr>
            <a:lvl2pPr marL="0" indent="336708" algn="ctr">
              <a:spcBef>
                <a:spcPts val="3465"/>
              </a:spcBef>
              <a:buSzTx/>
              <a:buFontTx/>
              <a:buNone/>
              <a:defRPr>
                <a:latin typeface="Gill Sans"/>
                <a:ea typeface="Gill Sans"/>
                <a:cs typeface="Gill Sans"/>
                <a:sym typeface="Gill Sans"/>
              </a:defRPr>
            </a:lvl2pPr>
            <a:lvl3pPr marL="0" indent="673418" algn="ctr">
              <a:spcBef>
                <a:spcPts val="3465"/>
              </a:spcBef>
              <a:buSzTx/>
              <a:buFontTx/>
              <a:buNone/>
              <a:defRPr>
                <a:latin typeface="Gill Sans"/>
                <a:ea typeface="Gill Sans"/>
                <a:cs typeface="Gill Sans"/>
                <a:sym typeface="Gill Sans"/>
              </a:defRPr>
            </a:lvl3pPr>
            <a:lvl4pPr marL="0" indent="1011793" algn="ctr">
              <a:spcBef>
                <a:spcPts val="3465"/>
              </a:spcBef>
              <a:buSzTx/>
              <a:buFontTx/>
              <a:buNone/>
              <a:defRPr>
                <a:latin typeface="Gill Sans"/>
                <a:ea typeface="Gill Sans"/>
                <a:cs typeface="Gill Sans"/>
                <a:sym typeface="Gill Sans"/>
              </a:defRPr>
            </a:lvl4pPr>
            <a:lvl5pPr marL="0" indent="1348501" algn="ctr">
              <a:spcBef>
                <a:spcPts val="3465"/>
              </a:spcBef>
              <a:buSzTx/>
              <a:buFontTx/>
              <a:buNone/>
              <a:defRPr>
                <a:latin typeface="Gill Sans"/>
                <a:ea typeface="Gill Sans"/>
                <a:cs typeface="Gill Sans"/>
                <a:sym typeface="Gill Sans"/>
              </a:defRPr>
            </a:lvl5pPr>
          </a:lstStyle>
          <a:p>
            <a:pPr lvl="0">
              <a:defRPr sz="1800"/>
            </a:pPr>
            <a:r>
              <a:rPr lang="en-US" sz="3150" smtClean="0"/>
              <a:t>Click to edit Master text styles</a:t>
            </a:r>
          </a:p>
          <a:p>
            <a:pPr lvl="1">
              <a:defRPr sz="1800"/>
            </a:pPr>
            <a:r>
              <a:rPr lang="en-US" sz="3150" smtClean="0"/>
              <a:t>Second level</a:t>
            </a:r>
          </a:p>
          <a:p>
            <a:pPr lvl="2">
              <a:defRPr sz="1800"/>
            </a:pPr>
            <a:r>
              <a:rPr lang="en-US" sz="3150" smtClean="0"/>
              <a:t>Third level</a:t>
            </a:r>
          </a:p>
          <a:p>
            <a:pPr lvl="3">
              <a:defRPr sz="1800"/>
            </a:pPr>
            <a:r>
              <a:rPr lang="en-US" sz="3150" smtClean="0"/>
              <a:t>Fourth level</a:t>
            </a:r>
          </a:p>
          <a:p>
            <a:pPr lvl="4">
              <a:defRPr sz="1800"/>
            </a:pPr>
            <a:r>
              <a:rPr lang="en-US" sz="3150" smtClean="0"/>
              <a:t>Fifth level</a:t>
            </a:r>
            <a:endParaRPr sz="3150"/>
          </a:p>
        </p:txBody>
      </p:sp>
    </p:spTree>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160" y="2982599"/>
            <a:ext cx="12001500" cy="205803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91160" y="5440680"/>
            <a:ext cx="12001500" cy="2453640"/>
          </a:xfrm>
          <a:prstGeom prst="rect">
            <a:avLst/>
          </a:prstGeom>
        </p:spPr>
        <p:txBody>
          <a:bodyPr/>
          <a:lstStyle>
            <a:lvl1pPr marL="0" indent="0" algn="ctr">
              <a:buNone/>
              <a:defRPr>
                <a:solidFill>
                  <a:schemeClr val="tx1">
                    <a:tint val="75000"/>
                  </a:schemeClr>
                </a:solidFill>
                <a:latin typeface="News Gothic MT"/>
                <a:cs typeface="News Gothic MT"/>
              </a:defRPr>
            </a:lvl1pPr>
            <a:lvl2pPr marL="640065" indent="0" algn="ctr">
              <a:buNone/>
              <a:defRPr>
                <a:solidFill>
                  <a:schemeClr val="tx1">
                    <a:tint val="75000"/>
                  </a:schemeClr>
                </a:solidFill>
              </a:defRPr>
            </a:lvl2pPr>
            <a:lvl3pPr marL="1280129" indent="0" algn="ctr">
              <a:buNone/>
              <a:defRPr>
                <a:solidFill>
                  <a:schemeClr val="tx1">
                    <a:tint val="75000"/>
                  </a:schemeClr>
                </a:solidFill>
              </a:defRPr>
            </a:lvl3pPr>
            <a:lvl4pPr marL="1920192" indent="0" algn="ctr">
              <a:buNone/>
              <a:defRPr>
                <a:solidFill>
                  <a:schemeClr val="tx1">
                    <a:tint val="75000"/>
                  </a:schemeClr>
                </a:solidFill>
              </a:defRPr>
            </a:lvl4pPr>
            <a:lvl5pPr marL="2560256" indent="0" algn="ctr">
              <a:buNone/>
              <a:defRPr>
                <a:solidFill>
                  <a:schemeClr val="tx1">
                    <a:tint val="75000"/>
                  </a:schemeClr>
                </a:solidFill>
              </a:defRPr>
            </a:lvl5pPr>
            <a:lvl6pPr marL="3200320" indent="0" algn="ctr">
              <a:buNone/>
              <a:defRPr>
                <a:solidFill>
                  <a:schemeClr val="tx1">
                    <a:tint val="75000"/>
                  </a:schemeClr>
                </a:solidFill>
              </a:defRPr>
            </a:lvl6pPr>
            <a:lvl7pPr marL="3840385" indent="0" algn="ctr">
              <a:buNone/>
              <a:defRPr>
                <a:solidFill>
                  <a:schemeClr val="tx1">
                    <a:tint val="75000"/>
                  </a:schemeClr>
                </a:solidFill>
              </a:defRPr>
            </a:lvl7pPr>
            <a:lvl8pPr marL="4480448" indent="0" algn="ctr">
              <a:buNone/>
              <a:defRPr>
                <a:solidFill>
                  <a:schemeClr val="tx1">
                    <a:tint val="75000"/>
                  </a:schemeClr>
                </a:solidFill>
              </a:defRPr>
            </a:lvl8pPr>
            <a:lvl9pPr marL="5120513"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80110" y="8898895"/>
            <a:ext cx="2880360" cy="511175"/>
          </a:xfrm>
          <a:prstGeom prst="rect">
            <a:avLst/>
          </a:prstGeom>
        </p:spPr>
        <p:txBody>
          <a:bodyPr/>
          <a:lstStyle/>
          <a:p>
            <a:fld id="{B595F713-2110-964B-A68E-481EBA276186}" type="datetimeFigureOut">
              <a:rPr lang="en-GB" smtClean="0"/>
              <a:t>03/01/2018</a:t>
            </a:fld>
            <a:endParaRPr lang="en-GB"/>
          </a:p>
        </p:txBody>
      </p:sp>
      <p:sp>
        <p:nvSpPr>
          <p:cNvPr id="4" name="Footer Placeholder 3"/>
          <p:cNvSpPr>
            <a:spLocks noGrp="1"/>
          </p:cNvSpPr>
          <p:nvPr>
            <p:ph type="ftr" sz="quarter" idx="11"/>
          </p:nvPr>
        </p:nvSpPr>
        <p:spPr>
          <a:xfrm>
            <a:off x="4240530" y="8898895"/>
            <a:ext cx="4320540" cy="511175"/>
          </a:xfrm>
          <a:prstGeom prst="rect">
            <a:avLst/>
          </a:prstGeom>
        </p:spPr>
        <p:txBody>
          <a:bodyPr/>
          <a:lstStyle/>
          <a:p>
            <a:endParaRPr lang="en-GB"/>
          </a:p>
        </p:txBody>
      </p:sp>
      <p:sp>
        <p:nvSpPr>
          <p:cNvPr id="5" name="Slide Number Placeholder 4"/>
          <p:cNvSpPr>
            <a:spLocks noGrp="1"/>
          </p:cNvSpPr>
          <p:nvPr>
            <p:ph type="sldNum" sz="quarter" idx="12"/>
          </p:nvPr>
        </p:nvSpPr>
        <p:spPr>
          <a:xfrm>
            <a:off x="9041130" y="8898895"/>
            <a:ext cx="2880360" cy="511175"/>
          </a:xfrm>
          <a:prstGeom prst="rect">
            <a:avLst/>
          </a:prstGeom>
        </p:spPr>
        <p:txBody>
          <a:bodyPr/>
          <a:lstStyle/>
          <a:p>
            <a:fld id="{402CBB9E-F5D3-6E40-A939-4B2058AA44B4}" type="slidenum">
              <a:rPr lang="en-GB" smtClean="0"/>
              <a:t>‹#›</a:t>
            </a:fld>
            <a:endParaRPr lang="en-GB"/>
          </a:p>
        </p:txBody>
      </p:sp>
    </p:spTree>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a:prstGeom prst="rect">
            <a:avLst/>
          </a:prstGeom>
        </p:spPr>
        <p:txBody>
          <a:bodyPr anchor="b"/>
          <a:lstStyle>
            <a:lvl1pPr algn="ctr">
              <a:defRPr sz="84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a:prstGeom prst="rect">
            <a:avLst/>
          </a:prstGeo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GB"/>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80110" y="2555875"/>
            <a:ext cx="11041380" cy="609187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a:prstGeom prst="rect">
            <a:avLst/>
          </a:prstGeom>
        </p:spPr>
        <p:txBody>
          <a:bodyPr anchor="b"/>
          <a:lstStyle>
            <a:lvl1pPr>
              <a:defRPr sz="8400"/>
            </a:lvl1pPr>
          </a:lstStyle>
          <a:p>
            <a:r>
              <a:rPr lang="en-US" smtClean="0"/>
              <a:t>Click to edit Master title style</a:t>
            </a:r>
            <a:endParaRPr lang="en-GB"/>
          </a:p>
        </p:txBody>
      </p:sp>
      <p:sp>
        <p:nvSpPr>
          <p:cNvPr id="3" name="Text Placeholder 2"/>
          <p:cNvSpPr>
            <a:spLocks noGrp="1"/>
          </p:cNvSpPr>
          <p:nvPr>
            <p:ph type="body" idx="1"/>
          </p:nvPr>
        </p:nvSpPr>
        <p:spPr>
          <a:xfrm>
            <a:off x="873443" y="6425249"/>
            <a:ext cx="11041380" cy="2100262"/>
          </a:xfrm>
          <a:prstGeom prst="rect">
            <a:avLst/>
          </a:prstGeo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8898896"/>
            <a:ext cx="2987040" cy="511175"/>
          </a:xfrm>
          <a:prstGeom prst="rect">
            <a:avLst/>
          </a:prstGeom>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a:xfrm>
            <a:off x="4373880" y="8898896"/>
            <a:ext cx="40538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174480" y="8898896"/>
            <a:ext cx="298704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80110" y="2555875"/>
            <a:ext cx="5414010" cy="609187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07480" y="2555875"/>
            <a:ext cx="5414010" cy="609187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7" name="Slide Number Placeholder 6"/>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33" y="511176"/>
            <a:ext cx="11041380" cy="1855788"/>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82334" y="2353628"/>
            <a:ext cx="5416232" cy="1153477"/>
          </a:xfrm>
          <a:prstGeom prst="rect">
            <a:avLst/>
          </a:prstGeo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2334" y="3507105"/>
            <a:ext cx="5416232" cy="515842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480810" y="2353628"/>
            <a:ext cx="5442903" cy="1153477"/>
          </a:xfrm>
          <a:prstGeom prst="rect">
            <a:avLst/>
          </a:prstGeo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0" y="3507105"/>
            <a:ext cx="5442903" cy="515842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8" name="Footer Placeholder 7"/>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9" name="Slide Number Placeholder 8"/>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a:prstGeom prst="rect">
            <a:avLst/>
          </a:prstGeom>
        </p:spPr>
        <p:txBody>
          <a:bodyPr anchor="b"/>
          <a:lstStyle>
            <a:lvl1pPr>
              <a:defRPr sz="4480"/>
            </a:lvl1pPr>
          </a:lstStyle>
          <a:p>
            <a:r>
              <a:rPr lang="en-US" smtClean="0"/>
              <a:t>Click to edit Master title style</a:t>
            </a:r>
            <a:endParaRPr lang="en-GB"/>
          </a:p>
        </p:txBody>
      </p:sp>
      <p:sp>
        <p:nvSpPr>
          <p:cNvPr id="3" name="Content Placeholder 2"/>
          <p:cNvSpPr>
            <a:spLocks noGrp="1"/>
          </p:cNvSpPr>
          <p:nvPr>
            <p:ph idx="1"/>
          </p:nvPr>
        </p:nvSpPr>
        <p:spPr>
          <a:xfrm>
            <a:off x="5442903" y="1382396"/>
            <a:ext cx="6480810" cy="6823075"/>
          </a:xfrm>
          <a:prstGeom prst="rect">
            <a:avLst/>
          </a:prstGeo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82334" y="2880360"/>
            <a:ext cx="4129405" cy="5336223"/>
          </a:xfrm>
          <a:prstGeom prst="rect">
            <a:avLst/>
          </a:prstGeo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7" name="Slide Number Placeholder 6"/>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a:prstGeom prst="rect">
            <a:avLst/>
          </a:prstGeom>
        </p:spPr>
        <p:txBody>
          <a:bodyPr anchor="b"/>
          <a:lstStyle>
            <a:lvl1pPr>
              <a:defRPr sz="4480"/>
            </a:lvl1pPr>
          </a:lstStyle>
          <a:p>
            <a:r>
              <a:rPr lang="en-US" smtClean="0"/>
              <a:t>Click to edit Master title style</a:t>
            </a:r>
            <a:endParaRPr lang="en-GB"/>
          </a:p>
        </p:txBody>
      </p:sp>
      <p:sp>
        <p:nvSpPr>
          <p:cNvPr id="3" name="Picture Placeholder 2"/>
          <p:cNvSpPr>
            <a:spLocks noGrp="1"/>
          </p:cNvSpPr>
          <p:nvPr>
            <p:ph type="pic" idx="1"/>
          </p:nvPr>
        </p:nvSpPr>
        <p:spPr>
          <a:xfrm>
            <a:off x="5442903" y="1382396"/>
            <a:ext cx="6480810" cy="6823075"/>
          </a:xfrm>
          <a:prstGeom prst="rect">
            <a:avLst/>
          </a:prstGeo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smtClean="0"/>
              <a:t>Drag picture to placeholder or click icon to add</a:t>
            </a:r>
            <a:endParaRPr lang="en-GB" dirty="0"/>
          </a:p>
        </p:txBody>
      </p:sp>
      <p:sp>
        <p:nvSpPr>
          <p:cNvPr id="4" name="Text Placeholder 3"/>
          <p:cNvSpPr>
            <a:spLocks noGrp="1"/>
          </p:cNvSpPr>
          <p:nvPr>
            <p:ph type="body" sz="half" idx="2"/>
          </p:nvPr>
        </p:nvSpPr>
        <p:spPr>
          <a:xfrm>
            <a:off x="882334" y="2880360"/>
            <a:ext cx="4129405" cy="5336223"/>
          </a:xfrm>
          <a:prstGeom prst="rect">
            <a:avLst/>
          </a:prstGeo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7" name="Slide Number Placeholder 6"/>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80110" y="2555875"/>
            <a:ext cx="11041380" cy="609187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067675" cy="813657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smtClean="0"/>
              <a:t>Click to edit Master title style</a:t>
            </a:r>
            <a:endParaRPr lang="en-GB"/>
          </a:p>
        </p:txBody>
      </p:sp>
      <p:sp>
        <p:nvSpPr>
          <p:cNvPr id="3" name="Picture Placeholder 2"/>
          <p:cNvSpPr>
            <a:spLocks noGrp="1"/>
          </p:cNvSpPr>
          <p:nvPr>
            <p:ph type="pic" idx="1"/>
          </p:nvPr>
        </p:nvSpPr>
        <p:spPr>
          <a:xfrm>
            <a:off x="5442347" y="1382397"/>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smtClean="0"/>
              <a:t>Drag picture to placeholder or click icon to add</a:t>
            </a:r>
            <a:endParaRPr lang="en-GB"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640080" y="128911"/>
            <a:ext cx="11521440" cy="2111375"/>
          </a:xfrm>
          <a:prstGeom prst="rect">
            <a:avLst/>
          </a:prstGeom>
        </p:spPr>
        <p:txBody>
          <a:bodyPr lIns="0" tIns="0" rIns="0" bIns="0">
            <a:noAutofit/>
          </a:bodyPr>
          <a:lstStyle>
            <a:lvl1pPr>
              <a:defRPr sz="6195">
                <a:latin typeface="Gill Sans"/>
                <a:ea typeface="Gill Sans"/>
                <a:cs typeface="Gill Sans"/>
                <a:sym typeface="Gill Sans"/>
              </a:defRPr>
            </a:lvl1pPr>
          </a:lstStyle>
          <a:p>
            <a:pPr lvl="0">
              <a:defRPr sz="1800"/>
            </a:pPr>
            <a:r>
              <a:rPr lang="en-US" sz="6195" smtClean="0"/>
              <a:t>Click to edit Master title style</a:t>
            </a:r>
            <a:endParaRPr sz="6195"/>
          </a:p>
        </p:txBody>
      </p:sp>
      <p:sp>
        <p:nvSpPr>
          <p:cNvPr id="7" name="Shape 7"/>
          <p:cNvSpPr>
            <a:spLocks noGrp="1"/>
          </p:cNvSpPr>
          <p:nvPr>
            <p:ph type="body" idx="1"/>
          </p:nvPr>
        </p:nvSpPr>
        <p:spPr>
          <a:xfrm>
            <a:off x="640080" y="2240280"/>
            <a:ext cx="11521440" cy="7360920"/>
          </a:xfrm>
          <a:prstGeom prst="rect">
            <a:avLst/>
          </a:prstGeom>
        </p:spPr>
        <p:txBody>
          <a:bodyPr>
            <a:noAutofit/>
          </a:bodyPr>
          <a:lstStyle>
            <a:lvl1pPr marL="0" indent="0" algn="ctr">
              <a:spcBef>
                <a:spcPts val="3465"/>
              </a:spcBef>
              <a:buSzTx/>
              <a:buFontTx/>
              <a:buNone/>
              <a:defRPr>
                <a:latin typeface="Gill Sans"/>
                <a:ea typeface="Gill Sans"/>
                <a:cs typeface="Gill Sans"/>
                <a:sym typeface="Gill Sans"/>
              </a:defRPr>
            </a:lvl1pPr>
            <a:lvl2pPr marL="0" indent="336708" algn="ctr">
              <a:spcBef>
                <a:spcPts val="3465"/>
              </a:spcBef>
              <a:buSzTx/>
              <a:buFontTx/>
              <a:buNone/>
              <a:defRPr>
                <a:latin typeface="Gill Sans"/>
                <a:ea typeface="Gill Sans"/>
                <a:cs typeface="Gill Sans"/>
                <a:sym typeface="Gill Sans"/>
              </a:defRPr>
            </a:lvl2pPr>
            <a:lvl3pPr marL="0" indent="673418" algn="ctr">
              <a:spcBef>
                <a:spcPts val="3465"/>
              </a:spcBef>
              <a:buSzTx/>
              <a:buFontTx/>
              <a:buNone/>
              <a:defRPr>
                <a:latin typeface="Gill Sans"/>
                <a:ea typeface="Gill Sans"/>
                <a:cs typeface="Gill Sans"/>
                <a:sym typeface="Gill Sans"/>
              </a:defRPr>
            </a:lvl3pPr>
            <a:lvl4pPr marL="0" indent="1011793" algn="ctr">
              <a:spcBef>
                <a:spcPts val="3465"/>
              </a:spcBef>
              <a:buSzTx/>
              <a:buFontTx/>
              <a:buNone/>
              <a:defRPr>
                <a:latin typeface="Gill Sans"/>
                <a:ea typeface="Gill Sans"/>
                <a:cs typeface="Gill Sans"/>
                <a:sym typeface="Gill Sans"/>
              </a:defRPr>
            </a:lvl4pPr>
            <a:lvl5pPr marL="0" indent="1348501" algn="ctr">
              <a:spcBef>
                <a:spcPts val="3465"/>
              </a:spcBef>
              <a:buSzTx/>
              <a:buFontTx/>
              <a:buNone/>
              <a:defRPr>
                <a:latin typeface="Gill Sans"/>
                <a:ea typeface="Gill Sans"/>
                <a:cs typeface="Gill Sans"/>
                <a:sym typeface="Gill Sans"/>
              </a:defRPr>
            </a:lvl5pPr>
          </a:lstStyle>
          <a:p>
            <a:pPr lvl="0">
              <a:defRPr sz="1800"/>
            </a:pPr>
            <a:r>
              <a:rPr lang="en-US" sz="3150" smtClean="0"/>
              <a:t>Click to edit Master text styles</a:t>
            </a:r>
          </a:p>
          <a:p>
            <a:pPr lvl="1">
              <a:defRPr sz="1800"/>
            </a:pPr>
            <a:r>
              <a:rPr lang="en-US" sz="3150" smtClean="0"/>
              <a:t>Second level</a:t>
            </a:r>
          </a:p>
          <a:p>
            <a:pPr lvl="2">
              <a:defRPr sz="1800"/>
            </a:pPr>
            <a:r>
              <a:rPr lang="en-US" sz="3150" smtClean="0"/>
              <a:t>Third level</a:t>
            </a:r>
          </a:p>
          <a:p>
            <a:pPr lvl="3">
              <a:defRPr sz="1800"/>
            </a:pPr>
            <a:r>
              <a:rPr lang="en-US" sz="3150" smtClean="0"/>
              <a:t>Fourth level</a:t>
            </a:r>
          </a:p>
          <a:p>
            <a:pPr lvl="4">
              <a:defRPr sz="1800"/>
            </a:pPr>
            <a:r>
              <a:rPr lang="en-US" sz="3150" smtClean="0"/>
              <a:t>Fifth level</a:t>
            </a:r>
            <a:endParaRPr sz="3150"/>
          </a:p>
        </p:txBody>
      </p:sp>
    </p:spTree>
    <p:extLst/>
  </p:cSld>
  <p:clrMapOvr>
    <a:masterClrMapping/>
  </p:clrMapOvr>
  <p:transition spd="med"/>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8898896"/>
            <a:ext cx="2987040" cy="511175"/>
          </a:xfrm>
          <a:prstGeom prst="rect">
            <a:avLst/>
          </a:prstGeom>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a:xfrm>
            <a:off x="4373880" y="8898896"/>
            <a:ext cx="40538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174480" y="8898896"/>
            <a:ext cx="298704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640080" y="128911"/>
            <a:ext cx="11521440" cy="2111375"/>
          </a:xfrm>
          <a:prstGeom prst="rect">
            <a:avLst/>
          </a:prstGeom>
        </p:spPr>
        <p:txBody>
          <a:bodyPr lIns="0" tIns="0" rIns="0" bIns="0">
            <a:noAutofit/>
          </a:bodyPr>
          <a:lstStyle>
            <a:lvl1pPr>
              <a:defRPr sz="6195">
                <a:latin typeface="Gill Sans"/>
                <a:ea typeface="Gill Sans"/>
                <a:cs typeface="Gill Sans"/>
                <a:sym typeface="Gill Sans"/>
              </a:defRPr>
            </a:lvl1pPr>
          </a:lstStyle>
          <a:p>
            <a:pPr lvl="0">
              <a:defRPr sz="1800"/>
            </a:pPr>
            <a:r>
              <a:rPr lang="en-US" sz="6195" smtClean="0"/>
              <a:t>Click to edit Master title style</a:t>
            </a:r>
            <a:endParaRPr sz="6195"/>
          </a:p>
        </p:txBody>
      </p:sp>
      <p:sp>
        <p:nvSpPr>
          <p:cNvPr id="7" name="Shape 7"/>
          <p:cNvSpPr>
            <a:spLocks noGrp="1"/>
          </p:cNvSpPr>
          <p:nvPr>
            <p:ph type="body" idx="1"/>
          </p:nvPr>
        </p:nvSpPr>
        <p:spPr>
          <a:xfrm>
            <a:off x="640080" y="2240280"/>
            <a:ext cx="11521440" cy="7360920"/>
          </a:xfrm>
          <a:prstGeom prst="rect">
            <a:avLst/>
          </a:prstGeom>
        </p:spPr>
        <p:txBody>
          <a:bodyPr>
            <a:noAutofit/>
          </a:bodyPr>
          <a:lstStyle>
            <a:lvl1pPr marL="0" indent="0" algn="ctr">
              <a:spcBef>
                <a:spcPts val="3465"/>
              </a:spcBef>
              <a:buSzTx/>
              <a:buFontTx/>
              <a:buNone/>
              <a:defRPr>
                <a:latin typeface="Gill Sans"/>
                <a:ea typeface="Gill Sans"/>
                <a:cs typeface="Gill Sans"/>
                <a:sym typeface="Gill Sans"/>
              </a:defRPr>
            </a:lvl1pPr>
            <a:lvl2pPr marL="0" indent="336708" algn="ctr">
              <a:spcBef>
                <a:spcPts val="3465"/>
              </a:spcBef>
              <a:buSzTx/>
              <a:buFontTx/>
              <a:buNone/>
              <a:defRPr>
                <a:latin typeface="Gill Sans"/>
                <a:ea typeface="Gill Sans"/>
                <a:cs typeface="Gill Sans"/>
                <a:sym typeface="Gill Sans"/>
              </a:defRPr>
            </a:lvl2pPr>
            <a:lvl3pPr marL="0" indent="673418" algn="ctr">
              <a:spcBef>
                <a:spcPts val="3465"/>
              </a:spcBef>
              <a:buSzTx/>
              <a:buFontTx/>
              <a:buNone/>
              <a:defRPr>
                <a:latin typeface="Gill Sans"/>
                <a:ea typeface="Gill Sans"/>
                <a:cs typeface="Gill Sans"/>
                <a:sym typeface="Gill Sans"/>
              </a:defRPr>
            </a:lvl3pPr>
            <a:lvl4pPr marL="0" indent="1011793" algn="ctr">
              <a:spcBef>
                <a:spcPts val="3465"/>
              </a:spcBef>
              <a:buSzTx/>
              <a:buFontTx/>
              <a:buNone/>
              <a:defRPr>
                <a:latin typeface="Gill Sans"/>
                <a:ea typeface="Gill Sans"/>
                <a:cs typeface="Gill Sans"/>
                <a:sym typeface="Gill Sans"/>
              </a:defRPr>
            </a:lvl4pPr>
            <a:lvl5pPr marL="0" indent="1348501" algn="ctr">
              <a:spcBef>
                <a:spcPts val="3465"/>
              </a:spcBef>
              <a:buSzTx/>
              <a:buFontTx/>
              <a:buNone/>
              <a:defRPr>
                <a:latin typeface="Gill Sans"/>
                <a:ea typeface="Gill Sans"/>
                <a:cs typeface="Gill Sans"/>
                <a:sym typeface="Gill Sans"/>
              </a:defRPr>
            </a:lvl5pPr>
          </a:lstStyle>
          <a:p>
            <a:pPr lvl="0">
              <a:defRPr sz="1800"/>
            </a:pPr>
            <a:r>
              <a:rPr lang="en-US" sz="3150" smtClean="0"/>
              <a:t>Click to edit Master text styles</a:t>
            </a:r>
          </a:p>
          <a:p>
            <a:pPr lvl="1">
              <a:defRPr sz="1800"/>
            </a:pPr>
            <a:r>
              <a:rPr lang="en-US" sz="3150" smtClean="0"/>
              <a:t>Second level</a:t>
            </a:r>
          </a:p>
          <a:p>
            <a:pPr lvl="2">
              <a:defRPr sz="1800"/>
            </a:pPr>
            <a:r>
              <a:rPr lang="en-US" sz="3150" smtClean="0"/>
              <a:t>Third level</a:t>
            </a:r>
          </a:p>
          <a:p>
            <a:pPr lvl="3">
              <a:defRPr sz="1800"/>
            </a:pPr>
            <a:r>
              <a:rPr lang="en-US" sz="3150" smtClean="0"/>
              <a:t>Fourth level</a:t>
            </a:r>
          </a:p>
          <a:p>
            <a:pPr lvl="4">
              <a:defRPr sz="1800"/>
            </a:pPr>
            <a:r>
              <a:rPr lang="en-US" sz="3150" smtClean="0"/>
              <a:t>Fifth level</a:t>
            </a:r>
            <a:endParaRPr sz="3150"/>
          </a:p>
        </p:txBody>
      </p:sp>
    </p:spTree>
    <p:extLst/>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160" y="2982599"/>
            <a:ext cx="12001500" cy="205803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91160" y="5440680"/>
            <a:ext cx="12001500" cy="2453640"/>
          </a:xfrm>
          <a:prstGeom prst="rect">
            <a:avLst/>
          </a:prstGeom>
        </p:spPr>
        <p:txBody>
          <a:bodyPr/>
          <a:lstStyle>
            <a:lvl1pPr marL="0" indent="0" algn="ctr">
              <a:buNone/>
              <a:defRPr>
                <a:solidFill>
                  <a:schemeClr val="tx1">
                    <a:tint val="75000"/>
                  </a:schemeClr>
                </a:solidFill>
                <a:latin typeface="News Gothic MT"/>
                <a:cs typeface="News Gothic MT"/>
              </a:defRPr>
            </a:lvl1pPr>
            <a:lvl2pPr marL="640065" indent="0" algn="ctr">
              <a:buNone/>
              <a:defRPr>
                <a:solidFill>
                  <a:schemeClr val="tx1">
                    <a:tint val="75000"/>
                  </a:schemeClr>
                </a:solidFill>
              </a:defRPr>
            </a:lvl2pPr>
            <a:lvl3pPr marL="1280129" indent="0" algn="ctr">
              <a:buNone/>
              <a:defRPr>
                <a:solidFill>
                  <a:schemeClr val="tx1">
                    <a:tint val="75000"/>
                  </a:schemeClr>
                </a:solidFill>
              </a:defRPr>
            </a:lvl3pPr>
            <a:lvl4pPr marL="1920192" indent="0" algn="ctr">
              <a:buNone/>
              <a:defRPr>
                <a:solidFill>
                  <a:schemeClr val="tx1">
                    <a:tint val="75000"/>
                  </a:schemeClr>
                </a:solidFill>
              </a:defRPr>
            </a:lvl4pPr>
            <a:lvl5pPr marL="2560256" indent="0" algn="ctr">
              <a:buNone/>
              <a:defRPr>
                <a:solidFill>
                  <a:schemeClr val="tx1">
                    <a:tint val="75000"/>
                  </a:schemeClr>
                </a:solidFill>
              </a:defRPr>
            </a:lvl5pPr>
            <a:lvl6pPr marL="3200320" indent="0" algn="ctr">
              <a:buNone/>
              <a:defRPr>
                <a:solidFill>
                  <a:schemeClr val="tx1">
                    <a:tint val="75000"/>
                  </a:schemeClr>
                </a:solidFill>
              </a:defRPr>
            </a:lvl6pPr>
            <a:lvl7pPr marL="3840385" indent="0" algn="ctr">
              <a:buNone/>
              <a:defRPr>
                <a:solidFill>
                  <a:schemeClr val="tx1">
                    <a:tint val="75000"/>
                  </a:schemeClr>
                </a:solidFill>
              </a:defRPr>
            </a:lvl7pPr>
            <a:lvl8pPr marL="4480448" indent="0" algn="ctr">
              <a:buNone/>
              <a:defRPr>
                <a:solidFill>
                  <a:schemeClr val="tx1">
                    <a:tint val="75000"/>
                  </a:schemeClr>
                </a:solidFill>
              </a:defRPr>
            </a:lvl8pPr>
            <a:lvl9pPr marL="5120513"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160" y="2982599"/>
            <a:ext cx="12001500" cy="205803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91160" y="5440680"/>
            <a:ext cx="12001500" cy="2453640"/>
          </a:xfrm>
          <a:prstGeom prst="rect">
            <a:avLst/>
          </a:prstGeom>
        </p:spPr>
        <p:txBody>
          <a:bodyPr/>
          <a:lstStyle>
            <a:lvl1pPr marL="0" indent="0" algn="ctr">
              <a:buNone/>
              <a:defRPr>
                <a:solidFill>
                  <a:schemeClr val="tx1">
                    <a:tint val="75000"/>
                  </a:schemeClr>
                </a:solidFill>
                <a:latin typeface="News Gothic MT"/>
                <a:cs typeface="News Gothic MT"/>
              </a:defRPr>
            </a:lvl1pPr>
            <a:lvl2pPr marL="640065" indent="0" algn="ctr">
              <a:buNone/>
              <a:defRPr>
                <a:solidFill>
                  <a:schemeClr val="tx1">
                    <a:tint val="75000"/>
                  </a:schemeClr>
                </a:solidFill>
              </a:defRPr>
            </a:lvl2pPr>
            <a:lvl3pPr marL="1280129" indent="0" algn="ctr">
              <a:buNone/>
              <a:defRPr>
                <a:solidFill>
                  <a:schemeClr val="tx1">
                    <a:tint val="75000"/>
                  </a:schemeClr>
                </a:solidFill>
              </a:defRPr>
            </a:lvl3pPr>
            <a:lvl4pPr marL="1920192" indent="0" algn="ctr">
              <a:buNone/>
              <a:defRPr>
                <a:solidFill>
                  <a:schemeClr val="tx1">
                    <a:tint val="75000"/>
                  </a:schemeClr>
                </a:solidFill>
              </a:defRPr>
            </a:lvl4pPr>
            <a:lvl5pPr marL="2560256" indent="0" algn="ctr">
              <a:buNone/>
              <a:defRPr>
                <a:solidFill>
                  <a:schemeClr val="tx1">
                    <a:tint val="75000"/>
                  </a:schemeClr>
                </a:solidFill>
              </a:defRPr>
            </a:lvl5pPr>
            <a:lvl6pPr marL="3200320" indent="0" algn="ctr">
              <a:buNone/>
              <a:defRPr>
                <a:solidFill>
                  <a:schemeClr val="tx1">
                    <a:tint val="75000"/>
                  </a:schemeClr>
                </a:solidFill>
              </a:defRPr>
            </a:lvl6pPr>
            <a:lvl7pPr marL="3840385" indent="0" algn="ctr">
              <a:buNone/>
              <a:defRPr>
                <a:solidFill>
                  <a:schemeClr val="tx1">
                    <a:tint val="75000"/>
                  </a:schemeClr>
                </a:solidFill>
              </a:defRPr>
            </a:lvl7pPr>
            <a:lvl8pPr marL="4480448" indent="0" algn="ctr">
              <a:buNone/>
              <a:defRPr>
                <a:solidFill>
                  <a:schemeClr val="tx1">
                    <a:tint val="75000"/>
                  </a:schemeClr>
                </a:solidFill>
              </a:defRPr>
            </a:lvl8pPr>
            <a:lvl9pPr marL="5120513"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80110" y="8898895"/>
            <a:ext cx="2880360" cy="511175"/>
          </a:xfrm>
          <a:prstGeom prst="rect">
            <a:avLst/>
          </a:prstGeom>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a:xfrm>
            <a:off x="4240530" y="889889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41130" y="889889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84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p:spPr>
        <p:txBody>
          <a:bodyPr anchor="b"/>
          <a:lstStyle>
            <a:lvl1pPr>
              <a:defRPr sz="8400"/>
            </a:lvl1pPr>
          </a:lstStyle>
          <a:p>
            <a:r>
              <a:rPr lang="en-US" smtClean="0"/>
              <a:t>Click to edit Master title style</a:t>
            </a:r>
            <a:endParaRPr lang="en-GB"/>
          </a:p>
        </p:txBody>
      </p:sp>
      <p:sp>
        <p:nvSpPr>
          <p:cNvPr id="3" name="Text Placeholder 2"/>
          <p:cNvSpPr>
            <a:spLocks noGrp="1"/>
          </p:cNvSpPr>
          <p:nvPr>
            <p:ph type="body" idx="1"/>
          </p:nvPr>
        </p:nvSpPr>
        <p:spPr>
          <a:xfrm>
            <a:off x="873443" y="6425249"/>
            <a:ext cx="11041380" cy="2100262"/>
          </a:xfr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8011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0748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33" y="511176"/>
            <a:ext cx="11041380" cy="1855788"/>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82334" y="2353628"/>
            <a:ext cx="5416232"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2334" y="3507105"/>
            <a:ext cx="5416232"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480810" y="2353628"/>
            <a:ext cx="5442903"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0" y="3507105"/>
            <a:ext cx="5442903"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80110" y="2555875"/>
            <a:ext cx="11041380" cy="609187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Content Placeholder 2"/>
          <p:cNvSpPr>
            <a:spLocks noGrp="1"/>
          </p:cNvSpPr>
          <p:nvPr>
            <p:ph idx="1"/>
          </p:nvPr>
        </p:nvSpPr>
        <p:spPr>
          <a:xfrm>
            <a:off x="5442903" y="1382396"/>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Picture Placeholder 2"/>
          <p:cNvSpPr>
            <a:spLocks noGrp="1"/>
          </p:cNvSpPr>
          <p:nvPr>
            <p:ph type="pic" idx="1"/>
          </p:nvPr>
        </p:nvSpPr>
        <p:spPr>
          <a:xfrm>
            <a:off x="5442903" y="1382396"/>
            <a:ext cx="6480810" cy="6823075"/>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smtClean="0"/>
              <a:t>Drag picture to placeholder or click icon to add</a:t>
            </a:r>
            <a:endParaRPr lang="en-GB" dirty="0"/>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06767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smtClean="0"/>
              <a:t>Click to edit Master title style</a:t>
            </a:r>
            <a:endParaRPr lang="en-GB"/>
          </a:p>
        </p:txBody>
      </p:sp>
      <p:sp>
        <p:nvSpPr>
          <p:cNvPr id="3" name="Picture Placeholder 2"/>
          <p:cNvSpPr>
            <a:spLocks noGrp="1"/>
          </p:cNvSpPr>
          <p:nvPr>
            <p:ph type="pic" idx="1"/>
          </p:nvPr>
        </p:nvSpPr>
        <p:spPr>
          <a:xfrm>
            <a:off x="5442347" y="1382397"/>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smtClean="0"/>
              <a:t>Drag picture to placeholder or click icon to add</a:t>
            </a:r>
            <a:endParaRPr lang="en-GB"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8898896"/>
            <a:ext cx="2987040" cy="511175"/>
          </a:xfrm>
          <a:prstGeom prst="rect">
            <a:avLst/>
          </a:prstGeom>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a:xfrm>
            <a:off x="4373880" y="8898896"/>
            <a:ext cx="40538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174480" y="8898896"/>
            <a:ext cx="298704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640080" y="128911"/>
            <a:ext cx="11521440" cy="2111375"/>
          </a:xfrm>
          <a:prstGeom prst="rect">
            <a:avLst/>
          </a:prstGeom>
        </p:spPr>
        <p:txBody>
          <a:bodyPr lIns="0" tIns="0" rIns="0" bIns="0">
            <a:noAutofit/>
          </a:bodyPr>
          <a:lstStyle>
            <a:lvl1pPr>
              <a:defRPr sz="6195">
                <a:latin typeface="Gill Sans"/>
                <a:ea typeface="Gill Sans"/>
                <a:cs typeface="Gill Sans"/>
                <a:sym typeface="Gill Sans"/>
              </a:defRPr>
            </a:lvl1pPr>
          </a:lstStyle>
          <a:p>
            <a:pPr lvl="0">
              <a:defRPr sz="1800"/>
            </a:pPr>
            <a:r>
              <a:rPr lang="en-US" sz="6195" smtClean="0"/>
              <a:t>Click to edit Master title style</a:t>
            </a:r>
            <a:endParaRPr sz="6195"/>
          </a:p>
        </p:txBody>
      </p:sp>
      <p:sp>
        <p:nvSpPr>
          <p:cNvPr id="7" name="Shape 7"/>
          <p:cNvSpPr>
            <a:spLocks noGrp="1"/>
          </p:cNvSpPr>
          <p:nvPr>
            <p:ph type="body" idx="1"/>
          </p:nvPr>
        </p:nvSpPr>
        <p:spPr>
          <a:xfrm>
            <a:off x="640080" y="2240280"/>
            <a:ext cx="11521440" cy="7360920"/>
          </a:xfrm>
          <a:prstGeom prst="rect">
            <a:avLst/>
          </a:prstGeom>
        </p:spPr>
        <p:txBody>
          <a:bodyPr>
            <a:noAutofit/>
          </a:bodyPr>
          <a:lstStyle>
            <a:lvl1pPr marL="0" indent="0" algn="ctr">
              <a:spcBef>
                <a:spcPts val="3465"/>
              </a:spcBef>
              <a:buSzTx/>
              <a:buFontTx/>
              <a:buNone/>
              <a:defRPr>
                <a:latin typeface="Gill Sans"/>
                <a:ea typeface="Gill Sans"/>
                <a:cs typeface="Gill Sans"/>
                <a:sym typeface="Gill Sans"/>
              </a:defRPr>
            </a:lvl1pPr>
            <a:lvl2pPr marL="0" indent="336708" algn="ctr">
              <a:spcBef>
                <a:spcPts val="3465"/>
              </a:spcBef>
              <a:buSzTx/>
              <a:buFontTx/>
              <a:buNone/>
              <a:defRPr>
                <a:latin typeface="Gill Sans"/>
                <a:ea typeface="Gill Sans"/>
                <a:cs typeface="Gill Sans"/>
                <a:sym typeface="Gill Sans"/>
              </a:defRPr>
            </a:lvl2pPr>
            <a:lvl3pPr marL="0" indent="673418" algn="ctr">
              <a:spcBef>
                <a:spcPts val="3465"/>
              </a:spcBef>
              <a:buSzTx/>
              <a:buFontTx/>
              <a:buNone/>
              <a:defRPr>
                <a:latin typeface="Gill Sans"/>
                <a:ea typeface="Gill Sans"/>
                <a:cs typeface="Gill Sans"/>
                <a:sym typeface="Gill Sans"/>
              </a:defRPr>
            </a:lvl3pPr>
            <a:lvl4pPr marL="0" indent="1011793" algn="ctr">
              <a:spcBef>
                <a:spcPts val="3465"/>
              </a:spcBef>
              <a:buSzTx/>
              <a:buFontTx/>
              <a:buNone/>
              <a:defRPr>
                <a:latin typeface="Gill Sans"/>
                <a:ea typeface="Gill Sans"/>
                <a:cs typeface="Gill Sans"/>
                <a:sym typeface="Gill Sans"/>
              </a:defRPr>
            </a:lvl4pPr>
            <a:lvl5pPr marL="0" indent="1348501" algn="ctr">
              <a:spcBef>
                <a:spcPts val="3465"/>
              </a:spcBef>
              <a:buSzTx/>
              <a:buFontTx/>
              <a:buNone/>
              <a:defRPr>
                <a:latin typeface="Gill Sans"/>
                <a:ea typeface="Gill Sans"/>
                <a:cs typeface="Gill Sans"/>
                <a:sym typeface="Gill Sans"/>
              </a:defRPr>
            </a:lvl5pPr>
          </a:lstStyle>
          <a:p>
            <a:pPr lvl="0">
              <a:defRPr sz="1800"/>
            </a:pPr>
            <a:r>
              <a:rPr lang="en-US" sz="3150" smtClean="0"/>
              <a:t>Click to edit Master text styles</a:t>
            </a:r>
          </a:p>
          <a:p>
            <a:pPr lvl="1">
              <a:defRPr sz="1800"/>
            </a:pPr>
            <a:r>
              <a:rPr lang="en-US" sz="3150" smtClean="0"/>
              <a:t>Second level</a:t>
            </a:r>
          </a:p>
          <a:p>
            <a:pPr lvl="2">
              <a:defRPr sz="1800"/>
            </a:pPr>
            <a:r>
              <a:rPr lang="en-US" sz="3150" smtClean="0"/>
              <a:t>Third level</a:t>
            </a:r>
          </a:p>
          <a:p>
            <a:pPr lvl="3">
              <a:defRPr sz="1800"/>
            </a:pPr>
            <a:r>
              <a:rPr lang="en-US" sz="3150" smtClean="0"/>
              <a:t>Fourth level</a:t>
            </a:r>
          </a:p>
          <a:p>
            <a:pPr lvl="4">
              <a:defRPr sz="1800"/>
            </a:pPr>
            <a:r>
              <a:rPr lang="en-US" sz="3150" smtClean="0"/>
              <a:t>Fifth level</a:t>
            </a:r>
            <a:endParaRPr sz="3150"/>
          </a:p>
        </p:txBody>
      </p:sp>
    </p:spTree>
    <p:extLst/>
  </p:cSld>
  <p:clrMapOvr>
    <a:masterClrMapping/>
  </p:clrMapOvr>
  <p:transition spd="med"/>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160" y="2982599"/>
            <a:ext cx="12001500" cy="205803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91160" y="5440680"/>
            <a:ext cx="12001500" cy="2453640"/>
          </a:xfrm>
          <a:prstGeom prst="rect">
            <a:avLst/>
          </a:prstGeom>
        </p:spPr>
        <p:txBody>
          <a:bodyPr/>
          <a:lstStyle>
            <a:lvl1pPr marL="0" indent="0" algn="ctr">
              <a:buNone/>
              <a:defRPr>
                <a:solidFill>
                  <a:schemeClr val="tx1">
                    <a:tint val="75000"/>
                  </a:schemeClr>
                </a:solidFill>
                <a:latin typeface="News Gothic MT"/>
                <a:cs typeface="News Gothic MT"/>
              </a:defRPr>
            </a:lvl1pPr>
            <a:lvl2pPr marL="640065" indent="0" algn="ctr">
              <a:buNone/>
              <a:defRPr>
                <a:solidFill>
                  <a:schemeClr val="tx1">
                    <a:tint val="75000"/>
                  </a:schemeClr>
                </a:solidFill>
              </a:defRPr>
            </a:lvl2pPr>
            <a:lvl3pPr marL="1280129" indent="0" algn="ctr">
              <a:buNone/>
              <a:defRPr>
                <a:solidFill>
                  <a:schemeClr val="tx1">
                    <a:tint val="75000"/>
                  </a:schemeClr>
                </a:solidFill>
              </a:defRPr>
            </a:lvl3pPr>
            <a:lvl4pPr marL="1920192" indent="0" algn="ctr">
              <a:buNone/>
              <a:defRPr>
                <a:solidFill>
                  <a:schemeClr val="tx1">
                    <a:tint val="75000"/>
                  </a:schemeClr>
                </a:solidFill>
              </a:defRPr>
            </a:lvl4pPr>
            <a:lvl5pPr marL="2560256" indent="0" algn="ctr">
              <a:buNone/>
              <a:defRPr>
                <a:solidFill>
                  <a:schemeClr val="tx1">
                    <a:tint val="75000"/>
                  </a:schemeClr>
                </a:solidFill>
              </a:defRPr>
            </a:lvl5pPr>
            <a:lvl6pPr marL="3200320" indent="0" algn="ctr">
              <a:buNone/>
              <a:defRPr>
                <a:solidFill>
                  <a:schemeClr val="tx1">
                    <a:tint val="75000"/>
                  </a:schemeClr>
                </a:solidFill>
              </a:defRPr>
            </a:lvl6pPr>
            <a:lvl7pPr marL="3840385" indent="0" algn="ctr">
              <a:buNone/>
              <a:defRPr>
                <a:solidFill>
                  <a:schemeClr val="tx1">
                    <a:tint val="75000"/>
                  </a:schemeClr>
                </a:solidFill>
              </a:defRPr>
            </a:lvl7pPr>
            <a:lvl8pPr marL="4480448" indent="0" algn="ctr">
              <a:buNone/>
              <a:defRPr>
                <a:solidFill>
                  <a:schemeClr val="tx1">
                    <a:tint val="75000"/>
                  </a:schemeClr>
                </a:solidFill>
              </a:defRPr>
            </a:lvl8pPr>
            <a:lvl9pPr marL="5120513"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80110" y="8898895"/>
            <a:ext cx="2880360" cy="511175"/>
          </a:xfrm>
          <a:prstGeom prst="rect">
            <a:avLst/>
          </a:prstGeom>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a:xfrm>
            <a:off x="4240530" y="889889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41130" y="889889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84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p:spPr>
        <p:txBody>
          <a:bodyPr anchor="b"/>
          <a:lstStyle>
            <a:lvl1pPr>
              <a:defRPr sz="8400"/>
            </a:lvl1pPr>
          </a:lstStyle>
          <a:p>
            <a:r>
              <a:rPr lang="en-US" smtClean="0"/>
              <a:t>Click to edit Master title style</a:t>
            </a:r>
            <a:endParaRPr lang="en-GB"/>
          </a:p>
        </p:txBody>
      </p:sp>
      <p:sp>
        <p:nvSpPr>
          <p:cNvPr id="3" name="Text Placeholder 2"/>
          <p:cNvSpPr>
            <a:spLocks noGrp="1"/>
          </p:cNvSpPr>
          <p:nvPr>
            <p:ph type="body" idx="1"/>
          </p:nvPr>
        </p:nvSpPr>
        <p:spPr>
          <a:xfrm>
            <a:off x="873443" y="6425249"/>
            <a:ext cx="11041380" cy="2100262"/>
          </a:xfr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8011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0748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33" y="511176"/>
            <a:ext cx="11041380" cy="1855788"/>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82334" y="2353628"/>
            <a:ext cx="5416232"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2334" y="3507105"/>
            <a:ext cx="5416232"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480810" y="2353628"/>
            <a:ext cx="5442903"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0" y="3507105"/>
            <a:ext cx="5442903"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Content Placeholder 2"/>
          <p:cNvSpPr>
            <a:spLocks noGrp="1"/>
          </p:cNvSpPr>
          <p:nvPr>
            <p:ph idx="1"/>
          </p:nvPr>
        </p:nvSpPr>
        <p:spPr>
          <a:xfrm>
            <a:off x="5442903" y="1382396"/>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Picture Placeholder 2"/>
          <p:cNvSpPr>
            <a:spLocks noGrp="1"/>
          </p:cNvSpPr>
          <p:nvPr>
            <p:ph type="pic" idx="1"/>
          </p:nvPr>
        </p:nvSpPr>
        <p:spPr>
          <a:xfrm>
            <a:off x="5442903" y="1382396"/>
            <a:ext cx="6480810" cy="6823075"/>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smtClean="0"/>
              <a:t>Drag picture to placeholder or click icon to add</a:t>
            </a:r>
            <a:endParaRPr lang="en-GB" dirty="0"/>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06767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smtClean="0"/>
              <a:t>Click to edit Master title style</a:t>
            </a:r>
            <a:endParaRPr lang="en-GB"/>
          </a:p>
        </p:txBody>
      </p:sp>
      <p:sp>
        <p:nvSpPr>
          <p:cNvPr id="3" name="Picture Placeholder 2"/>
          <p:cNvSpPr>
            <a:spLocks noGrp="1"/>
          </p:cNvSpPr>
          <p:nvPr>
            <p:ph type="pic" idx="1"/>
          </p:nvPr>
        </p:nvSpPr>
        <p:spPr>
          <a:xfrm>
            <a:off x="5442347" y="1382397"/>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smtClean="0"/>
              <a:t>Drag picture to placeholder or click icon to add</a:t>
            </a:r>
            <a:endParaRPr lang="en-GB"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8898896"/>
            <a:ext cx="2987040" cy="511175"/>
          </a:xfrm>
          <a:prstGeom prst="rect">
            <a:avLst/>
          </a:prstGeom>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a:xfrm>
            <a:off x="4373880" y="8898896"/>
            <a:ext cx="40538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174480" y="8898896"/>
            <a:ext cx="298704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640080" y="128911"/>
            <a:ext cx="11521440" cy="2111375"/>
          </a:xfrm>
          <a:prstGeom prst="rect">
            <a:avLst/>
          </a:prstGeom>
        </p:spPr>
        <p:txBody>
          <a:bodyPr lIns="0" tIns="0" rIns="0" bIns="0">
            <a:noAutofit/>
          </a:bodyPr>
          <a:lstStyle>
            <a:lvl1pPr>
              <a:defRPr sz="6195">
                <a:latin typeface="Gill Sans"/>
                <a:ea typeface="Gill Sans"/>
                <a:cs typeface="Gill Sans"/>
                <a:sym typeface="Gill Sans"/>
              </a:defRPr>
            </a:lvl1pPr>
          </a:lstStyle>
          <a:p>
            <a:pPr lvl="0">
              <a:defRPr sz="1800"/>
            </a:pPr>
            <a:r>
              <a:rPr lang="en-US" sz="6195" smtClean="0"/>
              <a:t>Click to edit Master title style</a:t>
            </a:r>
            <a:endParaRPr sz="6195"/>
          </a:p>
        </p:txBody>
      </p:sp>
      <p:sp>
        <p:nvSpPr>
          <p:cNvPr id="7" name="Shape 7"/>
          <p:cNvSpPr>
            <a:spLocks noGrp="1"/>
          </p:cNvSpPr>
          <p:nvPr>
            <p:ph type="body" idx="1"/>
          </p:nvPr>
        </p:nvSpPr>
        <p:spPr>
          <a:xfrm>
            <a:off x="640080" y="2240280"/>
            <a:ext cx="11521440" cy="7360920"/>
          </a:xfrm>
          <a:prstGeom prst="rect">
            <a:avLst/>
          </a:prstGeom>
        </p:spPr>
        <p:txBody>
          <a:bodyPr>
            <a:noAutofit/>
          </a:bodyPr>
          <a:lstStyle>
            <a:lvl1pPr marL="0" indent="0" algn="ctr">
              <a:spcBef>
                <a:spcPts val="3465"/>
              </a:spcBef>
              <a:buSzTx/>
              <a:buFontTx/>
              <a:buNone/>
              <a:defRPr>
                <a:latin typeface="Gill Sans"/>
                <a:ea typeface="Gill Sans"/>
                <a:cs typeface="Gill Sans"/>
                <a:sym typeface="Gill Sans"/>
              </a:defRPr>
            </a:lvl1pPr>
            <a:lvl2pPr marL="0" indent="336708" algn="ctr">
              <a:spcBef>
                <a:spcPts val="3465"/>
              </a:spcBef>
              <a:buSzTx/>
              <a:buFontTx/>
              <a:buNone/>
              <a:defRPr>
                <a:latin typeface="Gill Sans"/>
                <a:ea typeface="Gill Sans"/>
                <a:cs typeface="Gill Sans"/>
                <a:sym typeface="Gill Sans"/>
              </a:defRPr>
            </a:lvl2pPr>
            <a:lvl3pPr marL="0" indent="673418" algn="ctr">
              <a:spcBef>
                <a:spcPts val="3465"/>
              </a:spcBef>
              <a:buSzTx/>
              <a:buFontTx/>
              <a:buNone/>
              <a:defRPr>
                <a:latin typeface="Gill Sans"/>
                <a:ea typeface="Gill Sans"/>
                <a:cs typeface="Gill Sans"/>
                <a:sym typeface="Gill Sans"/>
              </a:defRPr>
            </a:lvl3pPr>
            <a:lvl4pPr marL="0" indent="1011793" algn="ctr">
              <a:spcBef>
                <a:spcPts val="3465"/>
              </a:spcBef>
              <a:buSzTx/>
              <a:buFontTx/>
              <a:buNone/>
              <a:defRPr>
                <a:latin typeface="Gill Sans"/>
                <a:ea typeface="Gill Sans"/>
                <a:cs typeface="Gill Sans"/>
                <a:sym typeface="Gill Sans"/>
              </a:defRPr>
            </a:lvl4pPr>
            <a:lvl5pPr marL="0" indent="1348501" algn="ctr">
              <a:spcBef>
                <a:spcPts val="3465"/>
              </a:spcBef>
              <a:buSzTx/>
              <a:buFontTx/>
              <a:buNone/>
              <a:defRPr>
                <a:latin typeface="Gill Sans"/>
                <a:ea typeface="Gill Sans"/>
                <a:cs typeface="Gill Sans"/>
                <a:sym typeface="Gill Sans"/>
              </a:defRPr>
            </a:lvl5pPr>
          </a:lstStyle>
          <a:p>
            <a:pPr lvl="0">
              <a:defRPr sz="1800"/>
            </a:pPr>
            <a:r>
              <a:rPr lang="en-US" sz="3150" smtClean="0"/>
              <a:t>Click to edit Master text styles</a:t>
            </a:r>
          </a:p>
          <a:p>
            <a:pPr lvl="1">
              <a:defRPr sz="1800"/>
            </a:pPr>
            <a:r>
              <a:rPr lang="en-US" sz="3150" smtClean="0"/>
              <a:t>Second level</a:t>
            </a:r>
          </a:p>
          <a:p>
            <a:pPr lvl="2">
              <a:defRPr sz="1800"/>
            </a:pPr>
            <a:r>
              <a:rPr lang="en-US" sz="3150" smtClean="0"/>
              <a:t>Third level</a:t>
            </a:r>
          </a:p>
          <a:p>
            <a:pPr lvl="3">
              <a:defRPr sz="1800"/>
            </a:pPr>
            <a:r>
              <a:rPr lang="en-US" sz="3150" smtClean="0"/>
              <a:t>Fourth level</a:t>
            </a:r>
          </a:p>
          <a:p>
            <a:pPr lvl="4">
              <a:defRPr sz="1800"/>
            </a:pPr>
            <a:r>
              <a:rPr lang="en-US" sz="3150" smtClean="0"/>
              <a:t>Fifth level</a:t>
            </a:r>
            <a:endParaRPr sz="3150"/>
          </a:p>
        </p:txBody>
      </p:sp>
    </p:spTree>
    <p:extLst/>
  </p:cSld>
  <p:clrMapOvr>
    <a:masterClrMapping/>
  </p:clrMapOvr>
  <p:transition spd="med"/>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160" y="2982599"/>
            <a:ext cx="12001500" cy="205803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91160" y="5440680"/>
            <a:ext cx="12001500" cy="2453640"/>
          </a:xfrm>
          <a:prstGeom prst="rect">
            <a:avLst/>
          </a:prstGeom>
        </p:spPr>
        <p:txBody>
          <a:bodyPr/>
          <a:lstStyle>
            <a:lvl1pPr marL="0" indent="0" algn="ctr">
              <a:buNone/>
              <a:defRPr>
                <a:solidFill>
                  <a:schemeClr val="tx1">
                    <a:tint val="75000"/>
                  </a:schemeClr>
                </a:solidFill>
                <a:latin typeface="News Gothic MT"/>
                <a:cs typeface="News Gothic MT"/>
              </a:defRPr>
            </a:lvl1pPr>
            <a:lvl2pPr marL="640065" indent="0" algn="ctr">
              <a:buNone/>
              <a:defRPr>
                <a:solidFill>
                  <a:schemeClr val="tx1">
                    <a:tint val="75000"/>
                  </a:schemeClr>
                </a:solidFill>
              </a:defRPr>
            </a:lvl2pPr>
            <a:lvl3pPr marL="1280129" indent="0" algn="ctr">
              <a:buNone/>
              <a:defRPr>
                <a:solidFill>
                  <a:schemeClr val="tx1">
                    <a:tint val="75000"/>
                  </a:schemeClr>
                </a:solidFill>
              </a:defRPr>
            </a:lvl3pPr>
            <a:lvl4pPr marL="1920192" indent="0" algn="ctr">
              <a:buNone/>
              <a:defRPr>
                <a:solidFill>
                  <a:schemeClr val="tx1">
                    <a:tint val="75000"/>
                  </a:schemeClr>
                </a:solidFill>
              </a:defRPr>
            </a:lvl4pPr>
            <a:lvl5pPr marL="2560256" indent="0" algn="ctr">
              <a:buNone/>
              <a:defRPr>
                <a:solidFill>
                  <a:schemeClr val="tx1">
                    <a:tint val="75000"/>
                  </a:schemeClr>
                </a:solidFill>
              </a:defRPr>
            </a:lvl5pPr>
            <a:lvl6pPr marL="3200320" indent="0" algn="ctr">
              <a:buNone/>
              <a:defRPr>
                <a:solidFill>
                  <a:schemeClr val="tx1">
                    <a:tint val="75000"/>
                  </a:schemeClr>
                </a:solidFill>
              </a:defRPr>
            </a:lvl6pPr>
            <a:lvl7pPr marL="3840385" indent="0" algn="ctr">
              <a:buNone/>
              <a:defRPr>
                <a:solidFill>
                  <a:schemeClr val="tx1">
                    <a:tint val="75000"/>
                  </a:schemeClr>
                </a:solidFill>
              </a:defRPr>
            </a:lvl7pPr>
            <a:lvl8pPr marL="4480448" indent="0" algn="ctr">
              <a:buNone/>
              <a:defRPr>
                <a:solidFill>
                  <a:schemeClr val="tx1">
                    <a:tint val="75000"/>
                  </a:schemeClr>
                </a:solidFill>
              </a:defRPr>
            </a:lvl8pPr>
            <a:lvl9pPr marL="5120513"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80110" y="8898895"/>
            <a:ext cx="2880360" cy="511175"/>
          </a:xfrm>
          <a:prstGeom prst="rect">
            <a:avLst/>
          </a:prstGeom>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a:xfrm>
            <a:off x="4240530" y="889889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41130" y="889889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84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p:spPr>
        <p:txBody>
          <a:bodyPr anchor="b"/>
          <a:lstStyle>
            <a:lvl1pPr>
              <a:defRPr sz="8400"/>
            </a:lvl1pPr>
          </a:lstStyle>
          <a:p>
            <a:r>
              <a:rPr lang="en-US" smtClean="0"/>
              <a:t>Click to edit Master title style</a:t>
            </a:r>
            <a:endParaRPr lang="en-GB"/>
          </a:p>
        </p:txBody>
      </p:sp>
      <p:sp>
        <p:nvSpPr>
          <p:cNvPr id="3" name="Text Placeholder 2"/>
          <p:cNvSpPr>
            <a:spLocks noGrp="1"/>
          </p:cNvSpPr>
          <p:nvPr>
            <p:ph type="body" idx="1"/>
          </p:nvPr>
        </p:nvSpPr>
        <p:spPr>
          <a:xfrm>
            <a:off x="873443" y="6425249"/>
            <a:ext cx="11041380" cy="2100262"/>
          </a:xfr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8011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0748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33" y="511176"/>
            <a:ext cx="11041380" cy="1855788"/>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82334" y="2353628"/>
            <a:ext cx="5416232"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2334" y="3507105"/>
            <a:ext cx="5416232"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480810" y="2353628"/>
            <a:ext cx="5442903"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0" y="3507105"/>
            <a:ext cx="5442903"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Content Placeholder 2"/>
          <p:cNvSpPr>
            <a:spLocks noGrp="1"/>
          </p:cNvSpPr>
          <p:nvPr>
            <p:ph idx="1"/>
          </p:nvPr>
        </p:nvSpPr>
        <p:spPr>
          <a:xfrm>
            <a:off x="5442903" y="1382396"/>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Picture Placeholder 2"/>
          <p:cNvSpPr>
            <a:spLocks noGrp="1"/>
          </p:cNvSpPr>
          <p:nvPr>
            <p:ph type="pic" idx="1"/>
          </p:nvPr>
        </p:nvSpPr>
        <p:spPr>
          <a:xfrm>
            <a:off x="5442903" y="1382396"/>
            <a:ext cx="6480810" cy="6823075"/>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smtClean="0"/>
              <a:t>Drag picture to placeholder or click icon to add</a:t>
            </a:r>
            <a:endParaRPr lang="en-GB" dirty="0"/>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06767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smtClean="0"/>
              <a:t>Click to edit Master title style</a:t>
            </a:r>
            <a:endParaRPr lang="en-GB"/>
          </a:p>
        </p:txBody>
      </p:sp>
      <p:sp>
        <p:nvSpPr>
          <p:cNvPr id="3" name="Picture Placeholder 2"/>
          <p:cNvSpPr>
            <a:spLocks noGrp="1"/>
          </p:cNvSpPr>
          <p:nvPr>
            <p:ph type="pic" idx="1"/>
          </p:nvPr>
        </p:nvSpPr>
        <p:spPr>
          <a:xfrm>
            <a:off x="5442347" y="1382397"/>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smtClean="0"/>
              <a:t>Drag picture to placeholder or click icon to add</a:t>
            </a:r>
            <a:endParaRPr lang="en-GB"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8898896"/>
            <a:ext cx="2987040" cy="511175"/>
          </a:xfrm>
          <a:prstGeom prst="rect">
            <a:avLst/>
          </a:prstGeom>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a:xfrm>
            <a:off x="4373880" y="8898896"/>
            <a:ext cx="40538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174480" y="8898896"/>
            <a:ext cx="298704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640080" y="128911"/>
            <a:ext cx="11521440" cy="2111375"/>
          </a:xfrm>
          <a:prstGeom prst="rect">
            <a:avLst/>
          </a:prstGeom>
        </p:spPr>
        <p:txBody>
          <a:bodyPr lIns="0" tIns="0" rIns="0" bIns="0">
            <a:noAutofit/>
          </a:bodyPr>
          <a:lstStyle>
            <a:lvl1pPr>
              <a:defRPr sz="6195">
                <a:latin typeface="Gill Sans"/>
                <a:ea typeface="Gill Sans"/>
                <a:cs typeface="Gill Sans"/>
                <a:sym typeface="Gill Sans"/>
              </a:defRPr>
            </a:lvl1pPr>
          </a:lstStyle>
          <a:p>
            <a:pPr lvl="0">
              <a:defRPr sz="1800"/>
            </a:pPr>
            <a:r>
              <a:rPr lang="en-US" sz="6195" smtClean="0"/>
              <a:t>Click to edit Master title style</a:t>
            </a:r>
            <a:endParaRPr sz="6195"/>
          </a:p>
        </p:txBody>
      </p:sp>
      <p:sp>
        <p:nvSpPr>
          <p:cNvPr id="7" name="Shape 7"/>
          <p:cNvSpPr>
            <a:spLocks noGrp="1"/>
          </p:cNvSpPr>
          <p:nvPr>
            <p:ph type="body" idx="1"/>
          </p:nvPr>
        </p:nvSpPr>
        <p:spPr>
          <a:xfrm>
            <a:off x="640080" y="2240280"/>
            <a:ext cx="11521440" cy="7360920"/>
          </a:xfrm>
          <a:prstGeom prst="rect">
            <a:avLst/>
          </a:prstGeom>
        </p:spPr>
        <p:txBody>
          <a:bodyPr>
            <a:noAutofit/>
          </a:bodyPr>
          <a:lstStyle>
            <a:lvl1pPr marL="0" indent="0" algn="ctr">
              <a:spcBef>
                <a:spcPts val="3465"/>
              </a:spcBef>
              <a:buSzTx/>
              <a:buFontTx/>
              <a:buNone/>
              <a:defRPr>
                <a:latin typeface="Gill Sans"/>
                <a:ea typeface="Gill Sans"/>
                <a:cs typeface="Gill Sans"/>
                <a:sym typeface="Gill Sans"/>
              </a:defRPr>
            </a:lvl1pPr>
            <a:lvl2pPr marL="0" indent="336708" algn="ctr">
              <a:spcBef>
                <a:spcPts val="3465"/>
              </a:spcBef>
              <a:buSzTx/>
              <a:buFontTx/>
              <a:buNone/>
              <a:defRPr>
                <a:latin typeface="Gill Sans"/>
                <a:ea typeface="Gill Sans"/>
                <a:cs typeface="Gill Sans"/>
                <a:sym typeface="Gill Sans"/>
              </a:defRPr>
            </a:lvl2pPr>
            <a:lvl3pPr marL="0" indent="673418" algn="ctr">
              <a:spcBef>
                <a:spcPts val="3465"/>
              </a:spcBef>
              <a:buSzTx/>
              <a:buFontTx/>
              <a:buNone/>
              <a:defRPr>
                <a:latin typeface="Gill Sans"/>
                <a:ea typeface="Gill Sans"/>
                <a:cs typeface="Gill Sans"/>
                <a:sym typeface="Gill Sans"/>
              </a:defRPr>
            </a:lvl3pPr>
            <a:lvl4pPr marL="0" indent="1011793" algn="ctr">
              <a:spcBef>
                <a:spcPts val="3465"/>
              </a:spcBef>
              <a:buSzTx/>
              <a:buFontTx/>
              <a:buNone/>
              <a:defRPr>
                <a:latin typeface="Gill Sans"/>
                <a:ea typeface="Gill Sans"/>
                <a:cs typeface="Gill Sans"/>
                <a:sym typeface="Gill Sans"/>
              </a:defRPr>
            </a:lvl4pPr>
            <a:lvl5pPr marL="0" indent="1348501" algn="ctr">
              <a:spcBef>
                <a:spcPts val="3465"/>
              </a:spcBef>
              <a:buSzTx/>
              <a:buFontTx/>
              <a:buNone/>
              <a:defRPr>
                <a:latin typeface="Gill Sans"/>
                <a:ea typeface="Gill Sans"/>
                <a:cs typeface="Gill Sans"/>
                <a:sym typeface="Gill Sans"/>
              </a:defRPr>
            </a:lvl5pPr>
          </a:lstStyle>
          <a:p>
            <a:pPr lvl="0">
              <a:defRPr sz="1800"/>
            </a:pPr>
            <a:r>
              <a:rPr lang="en-US" sz="3150" smtClean="0"/>
              <a:t>Click to edit Master text styles</a:t>
            </a:r>
          </a:p>
          <a:p>
            <a:pPr lvl="1">
              <a:defRPr sz="1800"/>
            </a:pPr>
            <a:r>
              <a:rPr lang="en-US" sz="3150" smtClean="0"/>
              <a:t>Second level</a:t>
            </a:r>
          </a:p>
          <a:p>
            <a:pPr lvl="2">
              <a:defRPr sz="1800"/>
            </a:pPr>
            <a:r>
              <a:rPr lang="en-US" sz="3150" smtClean="0"/>
              <a:t>Third level</a:t>
            </a:r>
          </a:p>
          <a:p>
            <a:pPr lvl="3">
              <a:defRPr sz="1800"/>
            </a:pPr>
            <a:r>
              <a:rPr lang="en-US" sz="3150" smtClean="0"/>
              <a:t>Fourth level</a:t>
            </a:r>
          </a:p>
          <a:p>
            <a:pPr lvl="4">
              <a:defRPr sz="1800"/>
            </a:pPr>
            <a:r>
              <a:rPr lang="en-US" sz="3150" smtClean="0"/>
              <a:t>Fifth level</a:t>
            </a:r>
            <a:endParaRPr sz="3150"/>
          </a:p>
        </p:txBody>
      </p:sp>
    </p:spTree>
    <p:extLst/>
  </p:cSld>
  <p:clrMapOvr>
    <a:masterClrMapping/>
  </p:clrMapOvr>
  <p:transition spd="med"/>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160" y="2982599"/>
            <a:ext cx="12001500" cy="205803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91160" y="5440680"/>
            <a:ext cx="12001500" cy="2453640"/>
          </a:xfrm>
          <a:prstGeom prst="rect">
            <a:avLst/>
          </a:prstGeom>
        </p:spPr>
        <p:txBody>
          <a:bodyPr/>
          <a:lstStyle>
            <a:lvl1pPr marL="0" indent="0" algn="ctr">
              <a:buNone/>
              <a:defRPr>
                <a:solidFill>
                  <a:schemeClr val="tx1">
                    <a:tint val="75000"/>
                  </a:schemeClr>
                </a:solidFill>
                <a:latin typeface="News Gothic MT"/>
                <a:cs typeface="News Gothic MT"/>
              </a:defRPr>
            </a:lvl1pPr>
            <a:lvl2pPr marL="640065" indent="0" algn="ctr">
              <a:buNone/>
              <a:defRPr>
                <a:solidFill>
                  <a:schemeClr val="tx1">
                    <a:tint val="75000"/>
                  </a:schemeClr>
                </a:solidFill>
              </a:defRPr>
            </a:lvl2pPr>
            <a:lvl3pPr marL="1280129" indent="0" algn="ctr">
              <a:buNone/>
              <a:defRPr>
                <a:solidFill>
                  <a:schemeClr val="tx1">
                    <a:tint val="75000"/>
                  </a:schemeClr>
                </a:solidFill>
              </a:defRPr>
            </a:lvl3pPr>
            <a:lvl4pPr marL="1920192" indent="0" algn="ctr">
              <a:buNone/>
              <a:defRPr>
                <a:solidFill>
                  <a:schemeClr val="tx1">
                    <a:tint val="75000"/>
                  </a:schemeClr>
                </a:solidFill>
              </a:defRPr>
            </a:lvl4pPr>
            <a:lvl5pPr marL="2560256" indent="0" algn="ctr">
              <a:buNone/>
              <a:defRPr>
                <a:solidFill>
                  <a:schemeClr val="tx1">
                    <a:tint val="75000"/>
                  </a:schemeClr>
                </a:solidFill>
              </a:defRPr>
            </a:lvl5pPr>
            <a:lvl6pPr marL="3200320" indent="0" algn="ctr">
              <a:buNone/>
              <a:defRPr>
                <a:solidFill>
                  <a:schemeClr val="tx1">
                    <a:tint val="75000"/>
                  </a:schemeClr>
                </a:solidFill>
              </a:defRPr>
            </a:lvl6pPr>
            <a:lvl7pPr marL="3840385" indent="0" algn="ctr">
              <a:buNone/>
              <a:defRPr>
                <a:solidFill>
                  <a:schemeClr val="tx1">
                    <a:tint val="75000"/>
                  </a:schemeClr>
                </a:solidFill>
              </a:defRPr>
            </a:lvl7pPr>
            <a:lvl8pPr marL="4480448" indent="0" algn="ctr">
              <a:buNone/>
              <a:defRPr>
                <a:solidFill>
                  <a:schemeClr val="tx1">
                    <a:tint val="75000"/>
                  </a:schemeClr>
                </a:solidFill>
              </a:defRPr>
            </a:lvl8pPr>
            <a:lvl9pPr marL="5120513"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80110" y="8898895"/>
            <a:ext cx="2880360" cy="511175"/>
          </a:xfrm>
          <a:prstGeom prst="rect">
            <a:avLst/>
          </a:prstGeom>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a:xfrm>
            <a:off x="4240530" y="889889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41130" y="889889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80110" y="8898895"/>
            <a:ext cx="2880360" cy="511175"/>
          </a:xfrm>
          <a:prstGeom prst="rect">
            <a:avLst/>
          </a:prstGeom>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a:xfrm>
            <a:off x="4240530" y="889889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41130" y="889889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smtClean="0"/>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smtClean="0"/>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84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a:prstGeom prst="rect">
            <a:avLst/>
          </a:prstGeom>
        </p:spPr>
        <p:txBody>
          <a:bodyPr anchor="b"/>
          <a:lstStyle>
            <a:lvl1pPr>
              <a:defRPr sz="8400"/>
            </a:lvl1pPr>
          </a:lstStyle>
          <a:p>
            <a:r>
              <a:rPr lang="en-US" smtClean="0"/>
              <a:t>Click to edit Master title style</a:t>
            </a:r>
            <a:endParaRPr lang="en-GB"/>
          </a:p>
        </p:txBody>
      </p:sp>
      <p:sp>
        <p:nvSpPr>
          <p:cNvPr id="3" name="Text Placeholder 2"/>
          <p:cNvSpPr>
            <a:spLocks noGrp="1"/>
          </p:cNvSpPr>
          <p:nvPr>
            <p:ph type="body" idx="1"/>
          </p:nvPr>
        </p:nvSpPr>
        <p:spPr>
          <a:xfrm>
            <a:off x="873443" y="6425249"/>
            <a:ext cx="11041380" cy="2100262"/>
          </a:xfrm>
          <a:prstGeom prst="rect">
            <a:avLst/>
          </a:prstGeo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p:spPr>
        <p:txBody>
          <a:bodyPr anchor="b"/>
          <a:lstStyle>
            <a:lvl1pPr>
              <a:defRPr sz="8400"/>
            </a:lvl1pPr>
          </a:lstStyle>
          <a:p>
            <a:r>
              <a:rPr lang="en-US" smtClean="0"/>
              <a:t>Click to edit Master title style</a:t>
            </a:r>
            <a:endParaRPr lang="en-GB"/>
          </a:p>
        </p:txBody>
      </p:sp>
      <p:sp>
        <p:nvSpPr>
          <p:cNvPr id="3" name="Text Placeholder 2"/>
          <p:cNvSpPr>
            <a:spLocks noGrp="1"/>
          </p:cNvSpPr>
          <p:nvPr>
            <p:ph type="body" idx="1"/>
          </p:nvPr>
        </p:nvSpPr>
        <p:spPr>
          <a:xfrm>
            <a:off x="873443" y="6425249"/>
            <a:ext cx="11041380" cy="2100262"/>
          </a:xfr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8011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0748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33" y="511176"/>
            <a:ext cx="11041380" cy="1855788"/>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82334" y="2353628"/>
            <a:ext cx="5416232"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2334" y="3507105"/>
            <a:ext cx="5416232"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480810" y="2353628"/>
            <a:ext cx="5442903"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0" y="3507105"/>
            <a:ext cx="5442903"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Content Placeholder 2"/>
          <p:cNvSpPr>
            <a:spLocks noGrp="1"/>
          </p:cNvSpPr>
          <p:nvPr>
            <p:ph idx="1"/>
          </p:nvPr>
        </p:nvSpPr>
        <p:spPr>
          <a:xfrm>
            <a:off x="5442903" y="1382396"/>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Picture Placeholder 2"/>
          <p:cNvSpPr>
            <a:spLocks noGrp="1"/>
          </p:cNvSpPr>
          <p:nvPr>
            <p:ph type="pic" idx="1"/>
          </p:nvPr>
        </p:nvSpPr>
        <p:spPr>
          <a:xfrm>
            <a:off x="5442903" y="1382396"/>
            <a:ext cx="6480810" cy="6823075"/>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smtClean="0"/>
              <a:t>Drag picture to placeholder or click icon to add</a:t>
            </a:r>
            <a:endParaRPr lang="en-GB" dirty="0"/>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06767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80110" y="2555875"/>
            <a:ext cx="5414010" cy="609187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07480" y="2555875"/>
            <a:ext cx="5414010" cy="609187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7" name="Slide Number Placeholder 6"/>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smtClean="0"/>
              <a:t>Click to edit Master title style</a:t>
            </a:r>
            <a:endParaRPr lang="en-GB"/>
          </a:p>
        </p:txBody>
      </p:sp>
      <p:sp>
        <p:nvSpPr>
          <p:cNvPr id="3" name="Picture Placeholder 2"/>
          <p:cNvSpPr>
            <a:spLocks noGrp="1"/>
          </p:cNvSpPr>
          <p:nvPr>
            <p:ph type="pic" idx="1"/>
          </p:nvPr>
        </p:nvSpPr>
        <p:spPr>
          <a:xfrm>
            <a:off x="5442347" y="1382397"/>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dirty="0" smtClean="0"/>
              <a:t>Drag picture to placeholder or click icon to add</a:t>
            </a:r>
            <a:endParaRPr lang="en-GB"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8898896"/>
            <a:ext cx="2987040" cy="511175"/>
          </a:xfrm>
          <a:prstGeom prst="rect">
            <a:avLst/>
          </a:prstGeom>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a:xfrm>
            <a:off x="4373880" y="8898896"/>
            <a:ext cx="40538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174480" y="8898896"/>
            <a:ext cx="298704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640080" y="128911"/>
            <a:ext cx="11521440" cy="2111375"/>
          </a:xfrm>
          <a:prstGeom prst="rect">
            <a:avLst/>
          </a:prstGeom>
        </p:spPr>
        <p:txBody>
          <a:bodyPr lIns="0" tIns="0" rIns="0" bIns="0">
            <a:noAutofit/>
          </a:bodyPr>
          <a:lstStyle>
            <a:lvl1pPr>
              <a:defRPr sz="6195">
                <a:latin typeface="Gill Sans"/>
                <a:ea typeface="Gill Sans"/>
                <a:cs typeface="Gill Sans"/>
                <a:sym typeface="Gill Sans"/>
              </a:defRPr>
            </a:lvl1pPr>
          </a:lstStyle>
          <a:p>
            <a:pPr lvl="0">
              <a:defRPr sz="1800"/>
            </a:pPr>
            <a:r>
              <a:rPr lang="en-US" sz="6195" smtClean="0"/>
              <a:t>Click to edit Master title style</a:t>
            </a:r>
            <a:endParaRPr sz="6195"/>
          </a:p>
        </p:txBody>
      </p:sp>
      <p:sp>
        <p:nvSpPr>
          <p:cNvPr id="7" name="Shape 7"/>
          <p:cNvSpPr>
            <a:spLocks noGrp="1"/>
          </p:cNvSpPr>
          <p:nvPr>
            <p:ph type="body" idx="1"/>
          </p:nvPr>
        </p:nvSpPr>
        <p:spPr>
          <a:xfrm>
            <a:off x="640080" y="2240280"/>
            <a:ext cx="11521440" cy="7360920"/>
          </a:xfrm>
          <a:prstGeom prst="rect">
            <a:avLst/>
          </a:prstGeom>
        </p:spPr>
        <p:txBody>
          <a:bodyPr>
            <a:noAutofit/>
          </a:bodyPr>
          <a:lstStyle>
            <a:lvl1pPr marL="0" indent="0" algn="ctr">
              <a:spcBef>
                <a:spcPts val="3465"/>
              </a:spcBef>
              <a:buSzTx/>
              <a:buFontTx/>
              <a:buNone/>
              <a:defRPr>
                <a:latin typeface="Gill Sans"/>
                <a:ea typeface="Gill Sans"/>
                <a:cs typeface="Gill Sans"/>
                <a:sym typeface="Gill Sans"/>
              </a:defRPr>
            </a:lvl1pPr>
            <a:lvl2pPr marL="0" indent="336708" algn="ctr">
              <a:spcBef>
                <a:spcPts val="3465"/>
              </a:spcBef>
              <a:buSzTx/>
              <a:buFontTx/>
              <a:buNone/>
              <a:defRPr>
                <a:latin typeface="Gill Sans"/>
                <a:ea typeface="Gill Sans"/>
                <a:cs typeface="Gill Sans"/>
                <a:sym typeface="Gill Sans"/>
              </a:defRPr>
            </a:lvl2pPr>
            <a:lvl3pPr marL="0" indent="673418" algn="ctr">
              <a:spcBef>
                <a:spcPts val="3465"/>
              </a:spcBef>
              <a:buSzTx/>
              <a:buFontTx/>
              <a:buNone/>
              <a:defRPr>
                <a:latin typeface="Gill Sans"/>
                <a:ea typeface="Gill Sans"/>
                <a:cs typeface="Gill Sans"/>
                <a:sym typeface="Gill Sans"/>
              </a:defRPr>
            </a:lvl3pPr>
            <a:lvl4pPr marL="0" indent="1011793" algn="ctr">
              <a:spcBef>
                <a:spcPts val="3465"/>
              </a:spcBef>
              <a:buSzTx/>
              <a:buFontTx/>
              <a:buNone/>
              <a:defRPr>
                <a:latin typeface="Gill Sans"/>
                <a:ea typeface="Gill Sans"/>
                <a:cs typeface="Gill Sans"/>
                <a:sym typeface="Gill Sans"/>
              </a:defRPr>
            </a:lvl4pPr>
            <a:lvl5pPr marL="0" indent="1348501" algn="ctr">
              <a:spcBef>
                <a:spcPts val="3465"/>
              </a:spcBef>
              <a:buSzTx/>
              <a:buFontTx/>
              <a:buNone/>
              <a:defRPr>
                <a:latin typeface="Gill Sans"/>
                <a:ea typeface="Gill Sans"/>
                <a:cs typeface="Gill Sans"/>
                <a:sym typeface="Gill Sans"/>
              </a:defRPr>
            </a:lvl5pPr>
          </a:lstStyle>
          <a:p>
            <a:pPr lvl="0">
              <a:defRPr sz="1800"/>
            </a:pPr>
            <a:r>
              <a:rPr lang="en-US" sz="3150" smtClean="0"/>
              <a:t>Click to edit Master text styles</a:t>
            </a:r>
          </a:p>
          <a:p>
            <a:pPr lvl="1">
              <a:defRPr sz="1800"/>
            </a:pPr>
            <a:r>
              <a:rPr lang="en-US" sz="3150" smtClean="0"/>
              <a:t>Second level</a:t>
            </a:r>
          </a:p>
          <a:p>
            <a:pPr lvl="2">
              <a:defRPr sz="1800"/>
            </a:pPr>
            <a:r>
              <a:rPr lang="en-US" sz="3150" smtClean="0"/>
              <a:t>Third level</a:t>
            </a:r>
          </a:p>
          <a:p>
            <a:pPr lvl="3">
              <a:defRPr sz="1800"/>
            </a:pPr>
            <a:r>
              <a:rPr lang="en-US" sz="3150" smtClean="0"/>
              <a:t>Fourth level</a:t>
            </a:r>
          </a:p>
          <a:p>
            <a:pPr lvl="4">
              <a:defRPr sz="1800"/>
            </a:pPr>
            <a:r>
              <a:rPr lang="en-US" sz="3150" smtClean="0"/>
              <a:t>Fifth level</a:t>
            </a:r>
            <a:endParaRPr sz="3150"/>
          </a:p>
        </p:txBody>
      </p:sp>
    </p:spTree>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160" y="2982599"/>
            <a:ext cx="12001500" cy="205803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91160" y="5440680"/>
            <a:ext cx="12001500" cy="2453640"/>
          </a:xfrm>
          <a:prstGeom prst="rect">
            <a:avLst/>
          </a:prstGeom>
        </p:spPr>
        <p:txBody>
          <a:bodyPr/>
          <a:lstStyle>
            <a:lvl1pPr marL="0" indent="0" algn="ctr">
              <a:buNone/>
              <a:defRPr>
                <a:solidFill>
                  <a:schemeClr val="tx1">
                    <a:tint val="75000"/>
                  </a:schemeClr>
                </a:solidFill>
                <a:latin typeface="News Gothic MT"/>
                <a:cs typeface="News Gothic MT"/>
              </a:defRPr>
            </a:lvl1pPr>
            <a:lvl2pPr marL="640065" indent="0" algn="ctr">
              <a:buNone/>
              <a:defRPr>
                <a:solidFill>
                  <a:schemeClr val="tx1">
                    <a:tint val="75000"/>
                  </a:schemeClr>
                </a:solidFill>
              </a:defRPr>
            </a:lvl2pPr>
            <a:lvl3pPr marL="1280129" indent="0" algn="ctr">
              <a:buNone/>
              <a:defRPr>
                <a:solidFill>
                  <a:schemeClr val="tx1">
                    <a:tint val="75000"/>
                  </a:schemeClr>
                </a:solidFill>
              </a:defRPr>
            </a:lvl3pPr>
            <a:lvl4pPr marL="1920192" indent="0" algn="ctr">
              <a:buNone/>
              <a:defRPr>
                <a:solidFill>
                  <a:schemeClr val="tx1">
                    <a:tint val="75000"/>
                  </a:schemeClr>
                </a:solidFill>
              </a:defRPr>
            </a:lvl4pPr>
            <a:lvl5pPr marL="2560256" indent="0" algn="ctr">
              <a:buNone/>
              <a:defRPr>
                <a:solidFill>
                  <a:schemeClr val="tx1">
                    <a:tint val="75000"/>
                  </a:schemeClr>
                </a:solidFill>
              </a:defRPr>
            </a:lvl5pPr>
            <a:lvl6pPr marL="3200320" indent="0" algn="ctr">
              <a:buNone/>
              <a:defRPr>
                <a:solidFill>
                  <a:schemeClr val="tx1">
                    <a:tint val="75000"/>
                  </a:schemeClr>
                </a:solidFill>
              </a:defRPr>
            </a:lvl6pPr>
            <a:lvl7pPr marL="3840385" indent="0" algn="ctr">
              <a:buNone/>
              <a:defRPr>
                <a:solidFill>
                  <a:schemeClr val="tx1">
                    <a:tint val="75000"/>
                  </a:schemeClr>
                </a:solidFill>
              </a:defRPr>
            </a:lvl7pPr>
            <a:lvl8pPr marL="4480448" indent="0" algn="ctr">
              <a:buNone/>
              <a:defRPr>
                <a:solidFill>
                  <a:schemeClr val="tx1">
                    <a:tint val="75000"/>
                  </a:schemeClr>
                </a:solidFill>
              </a:defRPr>
            </a:lvl8pPr>
            <a:lvl9pPr marL="5120513"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33" y="511176"/>
            <a:ext cx="11041380" cy="1855788"/>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82334" y="2353628"/>
            <a:ext cx="5416232" cy="1153477"/>
          </a:xfrm>
          <a:prstGeom prst="rect">
            <a:avLst/>
          </a:prstGeo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2334" y="3507105"/>
            <a:ext cx="5416232" cy="515842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480810" y="2353628"/>
            <a:ext cx="5442903" cy="1153477"/>
          </a:xfrm>
          <a:prstGeom prst="rect">
            <a:avLst/>
          </a:prstGeo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0" y="3507105"/>
            <a:ext cx="5442903" cy="515842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8" name="Footer Placeholder 7"/>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9" name="Slide Number Placeholder 8"/>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80110" y="8898895"/>
            <a:ext cx="2880360" cy="511175"/>
          </a:xfrm>
          <a:prstGeom prst="rect">
            <a:avLst/>
          </a:prstGeom>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a:xfrm>
            <a:off x="4240530" y="889889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41130" y="889889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84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p:spPr>
        <p:txBody>
          <a:bodyPr anchor="b"/>
          <a:lstStyle>
            <a:lvl1pPr>
              <a:defRPr sz="8400"/>
            </a:lvl1pPr>
          </a:lstStyle>
          <a:p>
            <a:r>
              <a:rPr lang="en-US" smtClean="0"/>
              <a:t>Click to edit Master title style</a:t>
            </a:r>
            <a:endParaRPr lang="en-GB"/>
          </a:p>
        </p:txBody>
      </p:sp>
      <p:sp>
        <p:nvSpPr>
          <p:cNvPr id="3" name="Text Placeholder 2"/>
          <p:cNvSpPr>
            <a:spLocks noGrp="1"/>
          </p:cNvSpPr>
          <p:nvPr>
            <p:ph type="body" idx="1"/>
          </p:nvPr>
        </p:nvSpPr>
        <p:spPr>
          <a:xfrm>
            <a:off x="873443" y="6425249"/>
            <a:ext cx="11041380" cy="2100262"/>
          </a:xfr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8011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0748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33" y="511176"/>
            <a:ext cx="11041380" cy="1855788"/>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82334" y="2353628"/>
            <a:ext cx="5416232"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2334" y="3507105"/>
            <a:ext cx="5416232"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480810" y="2353628"/>
            <a:ext cx="5442903"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0" y="3507105"/>
            <a:ext cx="5442903"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Content Placeholder 2"/>
          <p:cNvSpPr>
            <a:spLocks noGrp="1"/>
          </p:cNvSpPr>
          <p:nvPr>
            <p:ph idx="1"/>
          </p:nvPr>
        </p:nvSpPr>
        <p:spPr>
          <a:xfrm>
            <a:off x="5442903" y="1382396"/>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Picture Placeholder 2"/>
          <p:cNvSpPr>
            <a:spLocks noGrp="1"/>
          </p:cNvSpPr>
          <p:nvPr>
            <p:ph type="pic" idx="1"/>
          </p:nvPr>
        </p:nvSpPr>
        <p:spPr>
          <a:xfrm>
            <a:off x="5442903" y="1382396"/>
            <a:ext cx="6480810" cy="6823075"/>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smtClean="0"/>
              <a:t>Drag picture to placeholder or click icon to add</a:t>
            </a:r>
            <a:endParaRPr lang="en-GB" dirty="0"/>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06767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smtClean="0"/>
              <a:t>Click to edit Master title style</a:t>
            </a:r>
            <a:endParaRPr lang="en-GB"/>
          </a:p>
        </p:txBody>
      </p:sp>
      <p:sp>
        <p:nvSpPr>
          <p:cNvPr id="3" name="Picture Placeholder 2"/>
          <p:cNvSpPr>
            <a:spLocks noGrp="1"/>
          </p:cNvSpPr>
          <p:nvPr>
            <p:ph type="pic" idx="1"/>
          </p:nvPr>
        </p:nvSpPr>
        <p:spPr>
          <a:xfrm>
            <a:off x="5442347" y="1382397"/>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dirty="0" smtClean="0"/>
              <a:t>Drag picture to placeholder or click icon to add</a:t>
            </a:r>
            <a:endParaRPr lang="en-GB"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8898896"/>
            <a:ext cx="2987040" cy="511175"/>
          </a:xfrm>
          <a:prstGeom prst="rect">
            <a:avLst/>
          </a:prstGeom>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a:xfrm>
            <a:off x="4373880" y="8898896"/>
            <a:ext cx="40538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174480" y="8898896"/>
            <a:ext cx="298704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640080" y="128911"/>
            <a:ext cx="11521440" cy="2111375"/>
          </a:xfrm>
          <a:prstGeom prst="rect">
            <a:avLst/>
          </a:prstGeom>
        </p:spPr>
        <p:txBody>
          <a:bodyPr lIns="0" tIns="0" rIns="0" bIns="0">
            <a:noAutofit/>
          </a:bodyPr>
          <a:lstStyle>
            <a:lvl1pPr>
              <a:defRPr sz="6195">
                <a:latin typeface="Gill Sans"/>
                <a:ea typeface="Gill Sans"/>
                <a:cs typeface="Gill Sans"/>
                <a:sym typeface="Gill Sans"/>
              </a:defRPr>
            </a:lvl1pPr>
          </a:lstStyle>
          <a:p>
            <a:pPr lvl="0">
              <a:defRPr sz="1800"/>
            </a:pPr>
            <a:r>
              <a:rPr lang="en-US" sz="6195" smtClean="0"/>
              <a:t>Click to edit Master title style</a:t>
            </a:r>
            <a:endParaRPr sz="6195"/>
          </a:p>
        </p:txBody>
      </p:sp>
      <p:sp>
        <p:nvSpPr>
          <p:cNvPr id="7" name="Shape 7"/>
          <p:cNvSpPr>
            <a:spLocks noGrp="1"/>
          </p:cNvSpPr>
          <p:nvPr>
            <p:ph type="body" idx="1"/>
          </p:nvPr>
        </p:nvSpPr>
        <p:spPr>
          <a:xfrm>
            <a:off x="640080" y="2240280"/>
            <a:ext cx="11521440" cy="7360920"/>
          </a:xfrm>
          <a:prstGeom prst="rect">
            <a:avLst/>
          </a:prstGeom>
        </p:spPr>
        <p:txBody>
          <a:bodyPr>
            <a:noAutofit/>
          </a:bodyPr>
          <a:lstStyle>
            <a:lvl1pPr marL="0" indent="0" algn="ctr">
              <a:spcBef>
                <a:spcPts val="3465"/>
              </a:spcBef>
              <a:buSzTx/>
              <a:buFontTx/>
              <a:buNone/>
              <a:defRPr>
                <a:latin typeface="Gill Sans"/>
                <a:ea typeface="Gill Sans"/>
                <a:cs typeface="Gill Sans"/>
                <a:sym typeface="Gill Sans"/>
              </a:defRPr>
            </a:lvl1pPr>
            <a:lvl2pPr marL="0" indent="336708" algn="ctr">
              <a:spcBef>
                <a:spcPts val="3465"/>
              </a:spcBef>
              <a:buSzTx/>
              <a:buFontTx/>
              <a:buNone/>
              <a:defRPr>
                <a:latin typeface="Gill Sans"/>
                <a:ea typeface="Gill Sans"/>
                <a:cs typeface="Gill Sans"/>
                <a:sym typeface="Gill Sans"/>
              </a:defRPr>
            </a:lvl2pPr>
            <a:lvl3pPr marL="0" indent="673418" algn="ctr">
              <a:spcBef>
                <a:spcPts val="3465"/>
              </a:spcBef>
              <a:buSzTx/>
              <a:buFontTx/>
              <a:buNone/>
              <a:defRPr>
                <a:latin typeface="Gill Sans"/>
                <a:ea typeface="Gill Sans"/>
                <a:cs typeface="Gill Sans"/>
                <a:sym typeface="Gill Sans"/>
              </a:defRPr>
            </a:lvl3pPr>
            <a:lvl4pPr marL="0" indent="1011793" algn="ctr">
              <a:spcBef>
                <a:spcPts val="3465"/>
              </a:spcBef>
              <a:buSzTx/>
              <a:buFontTx/>
              <a:buNone/>
              <a:defRPr>
                <a:latin typeface="Gill Sans"/>
                <a:ea typeface="Gill Sans"/>
                <a:cs typeface="Gill Sans"/>
                <a:sym typeface="Gill Sans"/>
              </a:defRPr>
            </a:lvl4pPr>
            <a:lvl5pPr marL="0" indent="1348501" algn="ctr">
              <a:spcBef>
                <a:spcPts val="3465"/>
              </a:spcBef>
              <a:buSzTx/>
              <a:buFontTx/>
              <a:buNone/>
              <a:defRPr>
                <a:latin typeface="Gill Sans"/>
                <a:ea typeface="Gill Sans"/>
                <a:cs typeface="Gill Sans"/>
                <a:sym typeface="Gill Sans"/>
              </a:defRPr>
            </a:lvl5pPr>
          </a:lstStyle>
          <a:p>
            <a:pPr lvl="0">
              <a:defRPr sz="1800"/>
            </a:pPr>
            <a:r>
              <a:rPr lang="en-US" sz="3150" smtClean="0"/>
              <a:t>Click to edit Master text styles</a:t>
            </a:r>
          </a:p>
          <a:p>
            <a:pPr lvl="1">
              <a:defRPr sz="1800"/>
            </a:pPr>
            <a:r>
              <a:rPr lang="en-US" sz="3150" smtClean="0"/>
              <a:t>Second level</a:t>
            </a:r>
          </a:p>
          <a:p>
            <a:pPr lvl="2">
              <a:defRPr sz="1800"/>
            </a:pPr>
            <a:r>
              <a:rPr lang="en-US" sz="3150" smtClean="0"/>
              <a:t>Third level</a:t>
            </a:r>
          </a:p>
          <a:p>
            <a:pPr lvl="3">
              <a:defRPr sz="1800"/>
            </a:pPr>
            <a:r>
              <a:rPr lang="en-US" sz="3150" smtClean="0"/>
              <a:t>Fourth level</a:t>
            </a:r>
          </a:p>
          <a:p>
            <a:pPr lvl="4">
              <a:defRPr sz="1800"/>
            </a:pPr>
            <a:r>
              <a:rPr lang="en-US" sz="3150" smtClean="0"/>
              <a:t>Fifth level</a:t>
            </a:r>
            <a:endParaRPr sz="3150"/>
          </a:p>
        </p:txBody>
      </p:sp>
    </p:spTree>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160" y="2982599"/>
            <a:ext cx="12001500" cy="205803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91160" y="5440680"/>
            <a:ext cx="12001500" cy="2453640"/>
          </a:xfrm>
          <a:prstGeom prst="rect">
            <a:avLst/>
          </a:prstGeom>
        </p:spPr>
        <p:txBody>
          <a:bodyPr/>
          <a:lstStyle>
            <a:lvl1pPr marL="0" indent="0" algn="ctr">
              <a:buNone/>
              <a:defRPr>
                <a:solidFill>
                  <a:schemeClr val="tx1">
                    <a:tint val="75000"/>
                  </a:schemeClr>
                </a:solidFill>
                <a:latin typeface="News Gothic MT"/>
                <a:cs typeface="News Gothic MT"/>
              </a:defRPr>
            </a:lvl1pPr>
            <a:lvl2pPr marL="640065" indent="0" algn="ctr">
              <a:buNone/>
              <a:defRPr>
                <a:solidFill>
                  <a:schemeClr val="tx1">
                    <a:tint val="75000"/>
                  </a:schemeClr>
                </a:solidFill>
              </a:defRPr>
            </a:lvl2pPr>
            <a:lvl3pPr marL="1280129" indent="0" algn="ctr">
              <a:buNone/>
              <a:defRPr>
                <a:solidFill>
                  <a:schemeClr val="tx1">
                    <a:tint val="75000"/>
                  </a:schemeClr>
                </a:solidFill>
              </a:defRPr>
            </a:lvl3pPr>
            <a:lvl4pPr marL="1920192" indent="0" algn="ctr">
              <a:buNone/>
              <a:defRPr>
                <a:solidFill>
                  <a:schemeClr val="tx1">
                    <a:tint val="75000"/>
                  </a:schemeClr>
                </a:solidFill>
              </a:defRPr>
            </a:lvl4pPr>
            <a:lvl5pPr marL="2560256" indent="0" algn="ctr">
              <a:buNone/>
              <a:defRPr>
                <a:solidFill>
                  <a:schemeClr val="tx1">
                    <a:tint val="75000"/>
                  </a:schemeClr>
                </a:solidFill>
              </a:defRPr>
            </a:lvl5pPr>
            <a:lvl6pPr marL="3200320" indent="0" algn="ctr">
              <a:buNone/>
              <a:defRPr>
                <a:solidFill>
                  <a:schemeClr val="tx1">
                    <a:tint val="75000"/>
                  </a:schemeClr>
                </a:solidFill>
              </a:defRPr>
            </a:lvl6pPr>
            <a:lvl7pPr marL="3840385" indent="0" algn="ctr">
              <a:buNone/>
              <a:defRPr>
                <a:solidFill>
                  <a:schemeClr val="tx1">
                    <a:tint val="75000"/>
                  </a:schemeClr>
                </a:solidFill>
              </a:defRPr>
            </a:lvl7pPr>
            <a:lvl8pPr marL="4480448" indent="0" algn="ctr">
              <a:buNone/>
              <a:defRPr>
                <a:solidFill>
                  <a:schemeClr val="tx1">
                    <a:tint val="75000"/>
                  </a:schemeClr>
                </a:solidFill>
              </a:defRPr>
            </a:lvl8pPr>
            <a:lvl9pPr marL="5120513"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a:prstGeom prst="rect">
            <a:avLst/>
          </a:prstGeom>
        </p:spPr>
        <p:txBody>
          <a:bodyPr anchor="b"/>
          <a:lstStyle>
            <a:lvl1pPr>
              <a:defRPr sz="4480"/>
            </a:lvl1pPr>
          </a:lstStyle>
          <a:p>
            <a:r>
              <a:rPr lang="en-US" smtClean="0"/>
              <a:t>Click to edit Master title style</a:t>
            </a:r>
            <a:endParaRPr lang="en-GB"/>
          </a:p>
        </p:txBody>
      </p:sp>
      <p:sp>
        <p:nvSpPr>
          <p:cNvPr id="3" name="Content Placeholder 2"/>
          <p:cNvSpPr>
            <a:spLocks noGrp="1"/>
          </p:cNvSpPr>
          <p:nvPr>
            <p:ph idx="1"/>
          </p:nvPr>
        </p:nvSpPr>
        <p:spPr>
          <a:xfrm>
            <a:off x="5442903" y="1382396"/>
            <a:ext cx="6480810" cy="6823075"/>
          </a:xfrm>
          <a:prstGeom prst="rect">
            <a:avLst/>
          </a:prstGeo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82334" y="2880360"/>
            <a:ext cx="4129405" cy="5336223"/>
          </a:xfrm>
          <a:prstGeom prst="rect">
            <a:avLst/>
          </a:prstGeo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7" name="Slide Number Placeholder 6"/>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80110" y="8898895"/>
            <a:ext cx="2880360" cy="511175"/>
          </a:xfrm>
          <a:prstGeom prst="rect">
            <a:avLst/>
          </a:prstGeom>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a:xfrm>
            <a:off x="4240530" y="889889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41130" y="889889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84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p:spPr>
        <p:txBody>
          <a:bodyPr anchor="b"/>
          <a:lstStyle>
            <a:lvl1pPr>
              <a:defRPr sz="8400"/>
            </a:lvl1pPr>
          </a:lstStyle>
          <a:p>
            <a:r>
              <a:rPr lang="en-US" smtClean="0"/>
              <a:t>Click to edit Master title style</a:t>
            </a:r>
            <a:endParaRPr lang="en-GB"/>
          </a:p>
        </p:txBody>
      </p:sp>
      <p:sp>
        <p:nvSpPr>
          <p:cNvPr id="3" name="Text Placeholder 2"/>
          <p:cNvSpPr>
            <a:spLocks noGrp="1"/>
          </p:cNvSpPr>
          <p:nvPr>
            <p:ph type="body" idx="1"/>
          </p:nvPr>
        </p:nvSpPr>
        <p:spPr>
          <a:xfrm>
            <a:off x="873443" y="6425249"/>
            <a:ext cx="11041380" cy="2100262"/>
          </a:xfr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8011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0748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33" y="511176"/>
            <a:ext cx="11041380" cy="1855788"/>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82334" y="2353628"/>
            <a:ext cx="5416232"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2334" y="3507105"/>
            <a:ext cx="5416232"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480810" y="2353628"/>
            <a:ext cx="5442903"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0" y="3507105"/>
            <a:ext cx="5442903"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Content Placeholder 2"/>
          <p:cNvSpPr>
            <a:spLocks noGrp="1"/>
          </p:cNvSpPr>
          <p:nvPr>
            <p:ph idx="1"/>
          </p:nvPr>
        </p:nvSpPr>
        <p:spPr>
          <a:xfrm>
            <a:off x="5442903" y="1382396"/>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a:prstGeom prst="rect">
            <a:avLst/>
          </a:prstGeom>
        </p:spPr>
        <p:txBody>
          <a:bodyPr anchor="b"/>
          <a:lstStyle>
            <a:lvl1pPr>
              <a:defRPr sz="4480"/>
            </a:lvl1pPr>
          </a:lstStyle>
          <a:p>
            <a:r>
              <a:rPr lang="en-US" smtClean="0"/>
              <a:t>Click to edit Master title style</a:t>
            </a:r>
            <a:endParaRPr lang="en-GB"/>
          </a:p>
        </p:txBody>
      </p:sp>
      <p:sp>
        <p:nvSpPr>
          <p:cNvPr id="3" name="Picture Placeholder 2"/>
          <p:cNvSpPr>
            <a:spLocks noGrp="1"/>
          </p:cNvSpPr>
          <p:nvPr>
            <p:ph type="pic" idx="1"/>
          </p:nvPr>
        </p:nvSpPr>
        <p:spPr>
          <a:xfrm>
            <a:off x="5442903" y="1382396"/>
            <a:ext cx="6480810" cy="6823075"/>
          </a:xfrm>
          <a:prstGeom prst="rect">
            <a:avLst/>
          </a:prstGeo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smtClean="0"/>
              <a:t>Click icon to add picture</a:t>
            </a:r>
            <a:endParaRPr lang="en-GB" dirty="0"/>
          </a:p>
        </p:txBody>
      </p:sp>
      <p:sp>
        <p:nvSpPr>
          <p:cNvPr id="4" name="Text Placeholder 3"/>
          <p:cNvSpPr>
            <a:spLocks noGrp="1"/>
          </p:cNvSpPr>
          <p:nvPr>
            <p:ph type="body" sz="half" idx="2"/>
          </p:nvPr>
        </p:nvSpPr>
        <p:spPr>
          <a:xfrm>
            <a:off x="882334" y="2880360"/>
            <a:ext cx="4129405" cy="5336223"/>
          </a:xfrm>
          <a:prstGeom prst="rect">
            <a:avLst/>
          </a:prstGeo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7" name="Slide Number Placeholder 6"/>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Picture Placeholder 2"/>
          <p:cNvSpPr>
            <a:spLocks noGrp="1"/>
          </p:cNvSpPr>
          <p:nvPr>
            <p:ph type="pic" idx="1"/>
          </p:nvPr>
        </p:nvSpPr>
        <p:spPr>
          <a:xfrm>
            <a:off x="5442903" y="1382396"/>
            <a:ext cx="6480810" cy="6823075"/>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smtClean="0"/>
              <a:t>Drag picture to placeholder or click icon to add</a:t>
            </a:r>
            <a:endParaRPr lang="en-GB" dirty="0"/>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06767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smtClean="0"/>
              <a:t>Click to edit Master title style</a:t>
            </a:r>
            <a:endParaRPr lang="en-GB"/>
          </a:p>
        </p:txBody>
      </p:sp>
      <p:sp>
        <p:nvSpPr>
          <p:cNvPr id="3" name="Picture Placeholder 2"/>
          <p:cNvSpPr>
            <a:spLocks noGrp="1"/>
          </p:cNvSpPr>
          <p:nvPr>
            <p:ph type="pic" idx="1"/>
          </p:nvPr>
        </p:nvSpPr>
        <p:spPr>
          <a:xfrm>
            <a:off x="5442347" y="1382397"/>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dirty="0" smtClean="0"/>
              <a:t>Drag picture to placeholder or click icon to add</a:t>
            </a:r>
            <a:endParaRPr lang="en-GB"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8898896"/>
            <a:ext cx="2987040" cy="511175"/>
          </a:xfrm>
          <a:prstGeom prst="rect">
            <a:avLst/>
          </a:prstGeom>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a:xfrm>
            <a:off x="4373880" y="8898896"/>
            <a:ext cx="40538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174480" y="8898896"/>
            <a:ext cx="298704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640080" y="128911"/>
            <a:ext cx="11521440" cy="2111375"/>
          </a:xfrm>
          <a:prstGeom prst="rect">
            <a:avLst/>
          </a:prstGeom>
        </p:spPr>
        <p:txBody>
          <a:bodyPr lIns="0" tIns="0" rIns="0" bIns="0">
            <a:noAutofit/>
          </a:bodyPr>
          <a:lstStyle>
            <a:lvl1pPr>
              <a:defRPr sz="6195">
                <a:latin typeface="Gill Sans"/>
                <a:ea typeface="Gill Sans"/>
                <a:cs typeface="Gill Sans"/>
                <a:sym typeface="Gill Sans"/>
              </a:defRPr>
            </a:lvl1pPr>
          </a:lstStyle>
          <a:p>
            <a:pPr lvl="0">
              <a:defRPr sz="1800"/>
            </a:pPr>
            <a:r>
              <a:rPr lang="en-US" sz="6195" smtClean="0"/>
              <a:t>Click to edit Master title style</a:t>
            </a:r>
            <a:endParaRPr sz="6195"/>
          </a:p>
        </p:txBody>
      </p:sp>
      <p:sp>
        <p:nvSpPr>
          <p:cNvPr id="7" name="Shape 7"/>
          <p:cNvSpPr>
            <a:spLocks noGrp="1"/>
          </p:cNvSpPr>
          <p:nvPr>
            <p:ph type="body" idx="1"/>
          </p:nvPr>
        </p:nvSpPr>
        <p:spPr>
          <a:xfrm>
            <a:off x="640080" y="2240280"/>
            <a:ext cx="11521440" cy="7360920"/>
          </a:xfrm>
          <a:prstGeom prst="rect">
            <a:avLst/>
          </a:prstGeom>
        </p:spPr>
        <p:txBody>
          <a:bodyPr>
            <a:noAutofit/>
          </a:bodyPr>
          <a:lstStyle>
            <a:lvl1pPr marL="0" indent="0" algn="ctr">
              <a:spcBef>
                <a:spcPts val="3465"/>
              </a:spcBef>
              <a:buSzTx/>
              <a:buFontTx/>
              <a:buNone/>
              <a:defRPr>
                <a:latin typeface="Gill Sans"/>
                <a:ea typeface="Gill Sans"/>
                <a:cs typeface="Gill Sans"/>
                <a:sym typeface="Gill Sans"/>
              </a:defRPr>
            </a:lvl1pPr>
            <a:lvl2pPr marL="0" indent="336708" algn="ctr">
              <a:spcBef>
                <a:spcPts val="3465"/>
              </a:spcBef>
              <a:buSzTx/>
              <a:buFontTx/>
              <a:buNone/>
              <a:defRPr>
                <a:latin typeface="Gill Sans"/>
                <a:ea typeface="Gill Sans"/>
                <a:cs typeface="Gill Sans"/>
                <a:sym typeface="Gill Sans"/>
              </a:defRPr>
            </a:lvl2pPr>
            <a:lvl3pPr marL="0" indent="673418" algn="ctr">
              <a:spcBef>
                <a:spcPts val="3465"/>
              </a:spcBef>
              <a:buSzTx/>
              <a:buFontTx/>
              <a:buNone/>
              <a:defRPr>
                <a:latin typeface="Gill Sans"/>
                <a:ea typeface="Gill Sans"/>
                <a:cs typeface="Gill Sans"/>
                <a:sym typeface="Gill Sans"/>
              </a:defRPr>
            </a:lvl3pPr>
            <a:lvl4pPr marL="0" indent="1011793" algn="ctr">
              <a:spcBef>
                <a:spcPts val="3465"/>
              </a:spcBef>
              <a:buSzTx/>
              <a:buFontTx/>
              <a:buNone/>
              <a:defRPr>
                <a:latin typeface="Gill Sans"/>
                <a:ea typeface="Gill Sans"/>
                <a:cs typeface="Gill Sans"/>
                <a:sym typeface="Gill Sans"/>
              </a:defRPr>
            </a:lvl4pPr>
            <a:lvl5pPr marL="0" indent="1348501" algn="ctr">
              <a:spcBef>
                <a:spcPts val="3465"/>
              </a:spcBef>
              <a:buSzTx/>
              <a:buFontTx/>
              <a:buNone/>
              <a:defRPr>
                <a:latin typeface="Gill Sans"/>
                <a:ea typeface="Gill Sans"/>
                <a:cs typeface="Gill Sans"/>
                <a:sym typeface="Gill Sans"/>
              </a:defRPr>
            </a:lvl5pPr>
          </a:lstStyle>
          <a:p>
            <a:pPr lvl="0">
              <a:defRPr sz="1800"/>
            </a:pPr>
            <a:r>
              <a:rPr lang="en-US" sz="3150" smtClean="0"/>
              <a:t>Click to edit Master text styles</a:t>
            </a:r>
          </a:p>
          <a:p>
            <a:pPr lvl="1">
              <a:defRPr sz="1800"/>
            </a:pPr>
            <a:r>
              <a:rPr lang="en-US" sz="3150" smtClean="0"/>
              <a:t>Second level</a:t>
            </a:r>
          </a:p>
          <a:p>
            <a:pPr lvl="2">
              <a:defRPr sz="1800"/>
            </a:pPr>
            <a:r>
              <a:rPr lang="en-US" sz="3150" smtClean="0"/>
              <a:t>Third level</a:t>
            </a:r>
          </a:p>
          <a:p>
            <a:pPr lvl="3">
              <a:defRPr sz="1800"/>
            </a:pPr>
            <a:r>
              <a:rPr lang="en-US" sz="3150" smtClean="0"/>
              <a:t>Fourth level</a:t>
            </a:r>
          </a:p>
          <a:p>
            <a:pPr lvl="4">
              <a:defRPr sz="1800"/>
            </a:pPr>
            <a:r>
              <a:rPr lang="en-US" sz="3150" smtClean="0"/>
              <a:t>Fifth level</a:t>
            </a:r>
            <a:endParaRPr sz="3150"/>
          </a:p>
        </p:txBody>
      </p:sp>
    </p:spTree>
    <p:extLst/>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tif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0.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slideLayout" Target="../slideLayouts/slideLayout133.xml"/><Relationship Id="rId13" Type="http://schemas.openxmlformats.org/officeDocument/2006/relationships/slideLayout" Target="../slideLayouts/slideLayout134.xml"/><Relationship Id="rId14" Type="http://schemas.openxmlformats.org/officeDocument/2006/relationships/slideLayout" Target="../slideLayouts/slideLayout135.xml"/><Relationship Id="rId15" Type="http://schemas.openxmlformats.org/officeDocument/2006/relationships/slideLayout" Target="../slideLayouts/slideLayout136.xml"/><Relationship Id="rId16" Type="http://schemas.openxmlformats.org/officeDocument/2006/relationships/slideLayout" Target="../slideLayouts/slideLayout137.xml"/><Relationship Id="rId17" Type="http://schemas.openxmlformats.org/officeDocument/2006/relationships/theme" Target="../theme/theme11.xml"/><Relationship Id="rId18" Type="http://schemas.openxmlformats.org/officeDocument/2006/relationships/image" Target="../media/image3.jpg"/><Relationship Id="rId19" Type="http://schemas.openxmlformats.org/officeDocument/2006/relationships/image" Target="../media/image4.JP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4" Type="http://schemas.openxmlformats.org/officeDocument/2006/relationships/image" Target="../media/image5.jpeg"/><Relationship Id="rId1" Type="http://schemas.openxmlformats.org/officeDocument/2006/relationships/slideLayout" Target="../slideLayouts/slideLayout138.xml"/><Relationship Id="rId2"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50.xml"/><Relationship Id="rId12" Type="http://schemas.openxmlformats.org/officeDocument/2006/relationships/theme" Target="../theme/theme13.xml"/><Relationship Id="rId1" Type="http://schemas.openxmlformats.org/officeDocument/2006/relationships/slideLayout" Target="../slideLayouts/slideLayout140.xml"/><Relationship Id="rId2" Type="http://schemas.openxmlformats.org/officeDocument/2006/relationships/slideLayout" Target="../slideLayouts/slideLayout141.xml"/><Relationship Id="rId3" Type="http://schemas.openxmlformats.org/officeDocument/2006/relationships/slideLayout" Target="../slideLayouts/slideLayout142.xml"/><Relationship Id="rId4" Type="http://schemas.openxmlformats.org/officeDocument/2006/relationships/slideLayout" Target="../slideLayouts/slideLayout143.xml"/><Relationship Id="rId5" Type="http://schemas.openxmlformats.org/officeDocument/2006/relationships/slideLayout" Target="../slideLayouts/slideLayout144.xml"/><Relationship Id="rId6" Type="http://schemas.openxmlformats.org/officeDocument/2006/relationships/slideLayout" Target="../slideLayouts/slideLayout145.xml"/><Relationship Id="rId7" Type="http://schemas.openxmlformats.org/officeDocument/2006/relationships/slideLayout" Target="../slideLayouts/slideLayout146.xml"/><Relationship Id="rId8" Type="http://schemas.openxmlformats.org/officeDocument/2006/relationships/slideLayout" Target="../slideLayouts/slideLayout147.xml"/><Relationship Id="rId9" Type="http://schemas.openxmlformats.org/officeDocument/2006/relationships/slideLayout" Target="../slideLayouts/slideLayout148.xml"/><Relationship Id="rId10" Type="http://schemas.openxmlformats.org/officeDocument/2006/relationships/slideLayout" Target="../slideLayouts/slideLayout149.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61.xml"/><Relationship Id="rId12" Type="http://schemas.openxmlformats.org/officeDocument/2006/relationships/slideLayout" Target="../slideLayouts/slideLayout162.xml"/><Relationship Id="rId13" Type="http://schemas.openxmlformats.org/officeDocument/2006/relationships/slideLayout" Target="../slideLayouts/slideLayout163.xml"/><Relationship Id="rId14" Type="http://schemas.openxmlformats.org/officeDocument/2006/relationships/slideLayout" Target="../slideLayouts/slideLayout164.xml"/><Relationship Id="rId15" Type="http://schemas.openxmlformats.org/officeDocument/2006/relationships/slideLayout" Target="../slideLayouts/slideLayout165.xml"/><Relationship Id="rId16" Type="http://schemas.openxmlformats.org/officeDocument/2006/relationships/slideLayout" Target="../slideLayouts/slideLayout166.xml"/><Relationship Id="rId17" Type="http://schemas.openxmlformats.org/officeDocument/2006/relationships/theme" Target="../theme/theme14.xml"/><Relationship Id="rId18" Type="http://schemas.openxmlformats.org/officeDocument/2006/relationships/image" Target="../media/image3.jpg"/><Relationship Id="rId19" Type="http://schemas.openxmlformats.org/officeDocument/2006/relationships/image" Target="../media/image4.JPG"/><Relationship Id="rId1" Type="http://schemas.openxmlformats.org/officeDocument/2006/relationships/slideLayout" Target="../slideLayouts/slideLayout151.xml"/><Relationship Id="rId2" Type="http://schemas.openxmlformats.org/officeDocument/2006/relationships/slideLayout" Target="../slideLayouts/slideLayout152.xml"/><Relationship Id="rId3" Type="http://schemas.openxmlformats.org/officeDocument/2006/relationships/slideLayout" Target="../slideLayouts/slideLayout153.xml"/><Relationship Id="rId4" Type="http://schemas.openxmlformats.org/officeDocument/2006/relationships/slideLayout" Target="../slideLayouts/slideLayout154.xml"/><Relationship Id="rId5" Type="http://schemas.openxmlformats.org/officeDocument/2006/relationships/slideLayout" Target="../slideLayouts/slideLayout155.xml"/><Relationship Id="rId6" Type="http://schemas.openxmlformats.org/officeDocument/2006/relationships/slideLayout" Target="../slideLayouts/slideLayout156.xml"/><Relationship Id="rId7" Type="http://schemas.openxmlformats.org/officeDocument/2006/relationships/slideLayout" Target="../slideLayouts/slideLayout157.xml"/><Relationship Id="rId8" Type="http://schemas.openxmlformats.org/officeDocument/2006/relationships/slideLayout" Target="../slideLayouts/slideLayout158.xml"/><Relationship Id="rId9" Type="http://schemas.openxmlformats.org/officeDocument/2006/relationships/slideLayout" Target="../slideLayouts/slideLayout159.xml"/><Relationship Id="rId10" Type="http://schemas.openxmlformats.org/officeDocument/2006/relationships/slideLayout" Target="../slideLayouts/slideLayout160.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5.xml"/><Relationship Id="rId13" Type="http://schemas.openxmlformats.org/officeDocument/2006/relationships/image" Target="../media/image1.png"/><Relationship Id="rId14" Type="http://schemas.openxmlformats.org/officeDocument/2006/relationships/image" Target="../media/image2.tiff"/><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slideLayout" Target="../slideLayouts/slideLayout189.xml"/><Relationship Id="rId13" Type="http://schemas.openxmlformats.org/officeDocument/2006/relationships/slideLayout" Target="../slideLayouts/slideLayout190.xml"/><Relationship Id="rId14" Type="http://schemas.openxmlformats.org/officeDocument/2006/relationships/slideLayout" Target="../slideLayouts/slideLayout191.xml"/><Relationship Id="rId15" Type="http://schemas.openxmlformats.org/officeDocument/2006/relationships/slideLayout" Target="../slideLayouts/slideLayout192.xml"/><Relationship Id="rId16" Type="http://schemas.openxmlformats.org/officeDocument/2006/relationships/slideLayout" Target="../slideLayouts/slideLayout193.xml"/><Relationship Id="rId17" Type="http://schemas.openxmlformats.org/officeDocument/2006/relationships/theme" Target="../theme/theme16.xml"/><Relationship Id="rId18" Type="http://schemas.openxmlformats.org/officeDocument/2006/relationships/image" Target="../media/image3.jpg"/><Relationship Id="rId19" Type="http://schemas.openxmlformats.org/officeDocument/2006/relationships/image" Target="../media/image4.JP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204.xml"/><Relationship Id="rId12" Type="http://schemas.openxmlformats.org/officeDocument/2006/relationships/theme" Target="../theme/theme17.xml"/><Relationship Id="rId1" Type="http://schemas.openxmlformats.org/officeDocument/2006/relationships/slideLayout" Target="../slideLayouts/slideLayout194.xml"/><Relationship Id="rId2" Type="http://schemas.openxmlformats.org/officeDocument/2006/relationships/slideLayout" Target="../slideLayouts/slideLayout195.xml"/><Relationship Id="rId3" Type="http://schemas.openxmlformats.org/officeDocument/2006/relationships/slideLayout" Target="../slideLayouts/slideLayout196.xml"/><Relationship Id="rId4" Type="http://schemas.openxmlformats.org/officeDocument/2006/relationships/slideLayout" Target="../slideLayouts/slideLayout197.xml"/><Relationship Id="rId5" Type="http://schemas.openxmlformats.org/officeDocument/2006/relationships/slideLayout" Target="../slideLayouts/slideLayout198.xml"/><Relationship Id="rId6" Type="http://schemas.openxmlformats.org/officeDocument/2006/relationships/slideLayout" Target="../slideLayouts/slideLayout199.xml"/><Relationship Id="rId7" Type="http://schemas.openxmlformats.org/officeDocument/2006/relationships/slideLayout" Target="../slideLayouts/slideLayout200.xml"/><Relationship Id="rId8" Type="http://schemas.openxmlformats.org/officeDocument/2006/relationships/slideLayout" Target="../slideLayouts/slideLayout201.xml"/><Relationship Id="rId9" Type="http://schemas.openxmlformats.org/officeDocument/2006/relationships/slideLayout" Target="../slideLayouts/slideLayout202.xml"/><Relationship Id="rId10" Type="http://schemas.openxmlformats.org/officeDocument/2006/relationships/slideLayout" Target="../slideLayouts/slideLayout203.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215.xml"/><Relationship Id="rId12" Type="http://schemas.openxmlformats.org/officeDocument/2006/relationships/slideLayout" Target="../slideLayouts/slideLayout216.xml"/><Relationship Id="rId13" Type="http://schemas.openxmlformats.org/officeDocument/2006/relationships/slideLayout" Target="../slideLayouts/slideLayout217.xml"/><Relationship Id="rId14" Type="http://schemas.openxmlformats.org/officeDocument/2006/relationships/slideLayout" Target="../slideLayouts/slideLayout218.xml"/><Relationship Id="rId15" Type="http://schemas.openxmlformats.org/officeDocument/2006/relationships/slideLayout" Target="../slideLayouts/slideLayout219.xml"/><Relationship Id="rId16" Type="http://schemas.openxmlformats.org/officeDocument/2006/relationships/slideLayout" Target="../slideLayouts/slideLayout220.xml"/><Relationship Id="rId17" Type="http://schemas.openxmlformats.org/officeDocument/2006/relationships/theme" Target="../theme/theme18.xml"/><Relationship Id="rId18" Type="http://schemas.openxmlformats.org/officeDocument/2006/relationships/image" Target="../media/image3.jpg"/><Relationship Id="rId19" Type="http://schemas.openxmlformats.org/officeDocument/2006/relationships/image" Target="../media/image4.JPG"/><Relationship Id="rId1" Type="http://schemas.openxmlformats.org/officeDocument/2006/relationships/slideLayout" Target="../slideLayouts/slideLayout205.xml"/><Relationship Id="rId2" Type="http://schemas.openxmlformats.org/officeDocument/2006/relationships/slideLayout" Target="../slideLayouts/slideLayout206.xml"/><Relationship Id="rId3" Type="http://schemas.openxmlformats.org/officeDocument/2006/relationships/slideLayout" Target="../slideLayouts/slideLayout207.xml"/><Relationship Id="rId4" Type="http://schemas.openxmlformats.org/officeDocument/2006/relationships/slideLayout" Target="../slideLayouts/slideLayout208.xml"/><Relationship Id="rId5" Type="http://schemas.openxmlformats.org/officeDocument/2006/relationships/slideLayout" Target="../slideLayouts/slideLayout209.xml"/><Relationship Id="rId6" Type="http://schemas.openxmlformats.org/officeDocument/2006/relationships/slideLayout" Target="../slideLayouts/slideLayout210.xml"/><Relationship Id="rId7" Type="http://schemas.openxmlformats.org/officeDocument/2006/relationships/slideLayout" Target="../slideLayouts/slideLayout211.xml"/><Relationship Id="rId8" Type="http://schemas.openxmlformats.org/officeDocument/2006/relationships/slideLayout" Target="../slideLayouts/slideLayout212.xml"/><Relationship Id="rId9" Type="http://schemas.openxmlformats.org/officeDocument/2006/relationships/slideLayout" Target="../slideLayouts/slideLayout213.xml"/><Relationship Id="rId10" Type="http://schemas.openxmlformats.org/officeDocument/2006/relationships/slideLayout" Target="../slideLayouts/slideLayout214.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19.xml"/><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theme" Target="../theme/theme2.xml"/><Relationship Id="rId18" Type="http://schemas.openxmlformats.org/officeDocument/2006/relationships/image" Target="../media/image3.jpg"/><Relationship Id="rId19" Type="http://schemas.openxmlformats.org/officeDocument/2006/relationships/image" Target="../media/image4.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slideLayout" Target="../slideLayouts/slideLayout243.xml"/><Relationship Id="rId13" Type="http://schemas.openxmlformats.org/officeDocument/2006/relationships/slideLayout" Target="../slideLayouts/slideLayout244.xml"/><Relationship Id="rId14" Type="http://schemas.openxmlformats.org/officeDocument/2006/relationships/slideLayout" Target="../slideLayouts/slideLayout245.xml"/><Relationship Id="rId15" Type="http://schemas.openxmlformats.org/officeDocument/2006/relationships/slideLayout" Target="../slideLayouts/slideLayout246.xml"/><Relationship Id="rId16" Type="http://schemas.openxmlformats.org/officeDocument/2006/relationships/slideLayout" Target="../slideLayouts/slideLayout247.xml"/><Relationship Id="rId17" Type="http://schemas.openxmlformats.org/officeDocument/2006/relationships/theme" Target="../theme/theme20.xml"/><Relationship Id="rId18" Type="http://schemas.openxmlformats.org/officeDocument/2006/relationships/image" Target="../media/image3.jpg"/><Relationship Id="rId19" Type="http://schemas.openxmlformats.org/officeDocument/2006/relationships/image" Target="../media/image4.JP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58.xml"/><Relationship Id="rId12" Type="http://schemas.openxmlformats.org/officeDocument/2006/relationships/theme" Target="../theme/theme21.xml"/><Relationship Id="rId1" Type="http://schemas.openxmlformats.org/officeDocument/2006/relationships/slideLayout" Target="../slideLayouts/slideLayout248.xml"/><Relationship Id="rId2" Type="http://schemas.openxmlformats.org/officeDocument/2006/relationships/slideLayout" Target="../slideLayouts/slideLayout249.xml"/><Relationship Id="rId3" Type="http://schemas.openxmlformats.org/officeDocument/2006/relationships/slideLayout" Target="../slideLayouts/slideLayout250.xml"/><Relationship Id="rId4" Type="http://schemas.openxmlformats.org/officeDocument/2006/relationships/slideLayout" Target="../slideLayouts/slideLayout251.xml"/><Relationship Id="rId5" Type="http://schemas.openxmlformats.org/officeDocument/2006/relationships/slideLayout" Target="../slideLayouts/slideLayout252.xml"/><Relationship Id="rId6" Type="http://schemas.openxmlformats.org/officeDocument/2006/relationships/slideLayout" Target="../slideLayouts/slideLayout253.xml"/><Relationship Id="rId7" Type="http://schemas.openxmlformats.org/officeDocument/2006/relationships/slideLayout" Target="../slideLayouts/slideLayout254.xml"/><Relationship Id="rId8" Type="http://schemas.openxmlformats.org/officeDocument/2006/relationships/slideLayout" Target="../slideLayouts/slideLayout255.xml"/><Relationship Id="rId9" Type="http://schemas.openxmlformats.org/officeDocument/2006/relationships/slideLayout" Target="../slideLayouts/slideLayout256.xml"/><Relationship Id="rId10" Type="http://schemas.openxmlformats.org/officeDocument/2006/relationships/slideLayout" Target="../slideLayouts/slideLayout257.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69.xml"/><Relationship Id="rId12" Type="http://schemas.openxmlformats.org/officeDocument/2006/relationships/slideLayout" Target="../slideLayouts/slideLayout270.xml"/><Relationship Id="rId13" Type="http://schemas.openxmlformats.org/officeDocument/2006/relationships/slideLayout" Target="../slideLayouts/slideLayout271.xml"/><Relationship Id="rId14" Type="http://schemas.openxmlformats.org/officeDocument/2006/relationships/slideLayout" Target="../slideLayouts/slideLayout272.xml"/><Relationship Id="rId15" Type="http://schemas.openxmlformats.org/officeDocument/2006/relationships/slideLayout" Target="../slideLayouts/slideLayout273.xml"/><Relationship Id="rId16" Type="http://schemas.openxmlformats.org/officeDocument/2006/relationships/slideLayout" Target="../slideLayouts/slideLayout274.xml"/><Relationship Id="rId17" Type="http://schemas.openxmlformats.org/officeDocument/2006/relationships/theme" Target="../theme/theme22.xml"/><Relationship Id="rId18" Type="http://schemas.openxmlformats.org/officeDocument/2006/relationships/image" Target="../media/image3.jpg"/><Relationship Id="rId19" Type="http://schemas.openxmlformats.org/officeDocument/2006/relationships/image" Target="../media/image4.JPG"/><Relationship Id="rId1" Type="http://schemas.openxmlformats.org/officeDocument/2006/relationships/slideLayout" Target="../slideLayouts/slideLayout259.xml"/><Relationship Id="rId2" Type="http://schemas.openxmlformats.org/officeDocument/2006/relationships/slideLayout" Target="../slideLayouts/slideLayout260.xml"/><Relationship Id="rId3" Type="http://schemas.openxmlformats.org/officeDocument/2006/relationships/slideLayout" Target="../slideLayouts/slideLayout261.xml"/><Relationship Id="rId4" Type="http://schemas.openxmlformats.org/officeDocument/2006/relationships/slideLayout" Target="../slideLayouts/slideLayout262.xml"/><Relationship Id="rId5" Type="http://schemas.openxmlformats.org/officeDocument/2006/relationships/slideLayout" Target="../slideLayouts/slideLayout263.xml"/><Relationship Id="rId6" Type="http://schemas.openxmlformats.org/officeDocument/2006/relationships/slideLayout" Target="../slideLayouts/slideLayout264.xml"/><Relationship Id="rId7" Type="http://schemas.openxmlformats.org/officeDocument/2006/relationships/slideLayout" Target="../slideLayouts/slideLayout265.xml"/><Relationship Id="rId8" Type="http://schemas.openxmlformats.org/officeDocument/2006/relationships/slideLayout" Target="../slideLayouts/slideLayout266.xml"/><Relationship Id="rId9" Type="http://schemas.openxmlformats.org/officeDocument/2006/relationships/slideLayout" Target="../slideLayouts/slideLayout267.xml"/><Relationship Id="rId10" Type="http://schemas.openxmlformats.org/officeDocument/2006/relationships/slideLayout" Target="../slideLayouts/slideLayout268.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85.xml"/><Relationship Id="rId12" Type="http://schemas.openxmlformats.org/officeDocument/2006/relationships/theme" Target="../theme/theme23.xml"/><Relationship Id="rId13" Type="http://schemas.openxmlformats.org/officeDocument/2006/relationships/image" Target="../media/image1.png"/><Relationship Id="rId14" Type="http://schemas.openxmlformats.org/officeDocument/2006/relationships/image" Target="../media/image2.tiff"/><Relationship Id="rId1" Type="http://schemas.openxmlformats.org/officeDocument/2006/relationships/slideLayout" Target="../slideLayouts/slideLayout275.xml"/><Relationship Id="rId2" Type="http://schemas.openxmlformats.org/officeDocument/2006/relationships/slideLayout" Target="../slideLayouts/slideLayout276.xml"/><Relationship Id="rId3" Type="http://schemas.openxmlformats.org/officeDocument/2006/relationships/slideLayout" Target="../slideLayouts/slideLayout277.xml"/><Relationship Id="rId4" Type="http://schemas.openxmlformats.org/officeDocument/2006/relationships/slideLayout" Target="../slideLayouts/slideLayout278.xml"/><Relationship Id="rId5" Type="http://schemas.openxmlformats.org/officeDocument/2006/relationships/slideLayout" Target="../slideLayouts/slideLayout279.xml"/><Relationship Id="rId6" Type="http://schemas.openxmlformats.org/officeDocument/2006/relationships/slideLayout" Target="../slideLayouts/slideLayout280.xml"/><Relationship Id="rId7" Type="http://schemas.openxmlformats.org/officeDocument/2006/relationships/slideLayout" Target="../slideLayouts/slideLayout281.xml"/><Relationship Id="rId8" Type="http://schemas.openxmlformats.org/officeDocument/2006/relationships/slideLayout" Target="../slideLayouts/slideLayout282.xml"/><Relationship Id="rId9" Type="http://schemas.openxmlformats.org/officeDocument/2006/relationships/slideLayout" Target="../slideLayouts/slideLayout283.xml"/><Relationship Id="rId10" Type="http://schemas.openxmlformats.org/officeDocument/2006/relationships/slideLayout" Target="../slideLayouts/slideLayout28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slideLayout" Target="../slideLayouts/slideLayout50.xml"/><Relationship Id="rId13" Type="http://schemas.openxmlformats.org/officeDocument/2006/relationships/slideLayout" Target="../slideLayouts/slideLayout51.xml"/><Relationship Id="rId14" Type="http://schemas.openxmlformats.org/officeDocument/2006/relationships/slideLayout" Target="../slideLayouts/slideLayout52.xml"/><Relationship Id="rId15" Type="http://schemas.openxmlformats.org/officeDocument/2006/relationships/slideLayout" Target="../slideLayouts/slideLayout53.xml"/><Relationship Id="rId16" Type="http://schemas.openxmlformats.org/officeDocument/2006/relationships/slideLayout" Target="../slideLayouts/slideLayout54.xml"/><Relationship Id="rId17" Type="http://schemas.openxmlformats.org/officeDocument/2006/relationships/theme" Target="../theme/theme4.xml"/><Relationship Id="rId18" Type="http://schemas.openxmlformats.org/officeDocument/2006/relationships/image" Target="../media/image3.jpg"/><Relationship Id="rId19" Type="http://schemas.openxmlformats.org/officeDocument/2006/relationships/image" Target="../media/image4.JPG"/><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5.xml"/><Relationship Id="rId12" Type="http://schemas.openxmlformats.org/officeDocument/2006/relationships/theme" Target="../theme/theme5.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6.xml"/><Relationship Id="rId12" Type="http://schemas.openxmlformats.org/officeDocument/2006/relationships/slideLayout" Target="../slideLayouts/slideLayout77.xml"/><Relationship Id="rId13" Type="http://schemas.openxmlformats.org/officeDocument/2006/relationships/slideLayout" Target="../slideLayouts/slideLayout78.xml"/><Relationship Id="rId14" Type="http://schemas.openxmlformats.org/officeDocument/2006/relationships/slideLayout" Target="../slideLayouts/slideLayout79.xml"/><Relationship Id="rId15" Type="http://schemas.openxmlformats.org/officeDocument/2006/relationships/slideLayout" Target="../slideLayouts/slideLayout80.xml"/><Relationship Id="rId16" Type="http://schemas.openxmlformats.org/officeDocument/2006/relationships/slideLayout" Target="../slideLayouts/slideLayout81.xml"/><Relationship Id="rId17" Type="http://schemas.openxmlformats.org/officeDocument/2006/relationships/theme" Target="../theme/theme6.xml"/><Relationship Id="rId18" Type="http://schemas.openxmlformats.org/officeDocument/2006/relationships/image" Target="../media/image3.jpg"/><Relationship Id="rId19" Type="http://schemas.openxmlformats.org/officeDocument/2006/relationships/image" Target="../media/image4.JPG"/><Relationship Id="rId1" Type="http://schemas.openxmlformats.org/officeDocument/2006/relationships/slideLayout" Target="../slideLayouts/slideLayout66.xml"/><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5" Type="http://schemas.openxmlformats.org/officeDocument/2006/relationships/slideLayout" Target="../slideLayouts/slideLayout70.xml"/><Relationship Id="rId6" Type="http://schemas.openxmlformats.org/officeDocument/2006/relationships/slideLayout" Target="../slideLayouts/slideLayout71.xml"/><Relationship Id="rId7" Type="http://schemas.openxmlformats.org/officeDocument/2006/relationships/slideLayout" Target="../slideLayouts/slideLayout72.xml"/><Relationship Id="rId8" Type="http://schemas.openxmlformats.org/officeDocument/2006/relationships/slideLayout" Target="../slideLayouts/slideLayout73.xml"/><Relationship Id="rId9" Type="http://schemas.openxmlformats.org/officeDocument/2006/relationships/slideLayout" Target="../slideLayouts/slideLayout74.xml"/><Relationship Id="rId10"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2.xml"/><Relationship Id="rId12" Type="http://schemas.openxmlformats.org/officeDocument/2006/relationships/theme" Target="../theme/theme7.xml"/><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3.xml"/><Relationship Id="rId12" Type="http://schemas.openxmlformats.org/officeDocument/2006/relationships/slideLayout" Target="../slideLayouts/slideLayout104.xml"/><Relationship Id="rId13" Type="http://schemas.openxmlformats.org/officeDocument/2006/relationships/slideLayout" Target="../slideLayouts/slideLayout105.xml"/><Relationship Id="rId14" Type="http://schemas.openxmlformats.org/officeDocument/2006/relationships/slideLayout" Target="../slideLayouts/slideLayout106.xml"/><Relationship Id="rId15" Type="http://schemas.openxmlformats.org/officeDocument/2006/relationships/slideLayout" Target="../slideLayouts/slideLayout107.xml"/><Relationship Id="rId16" Type="http://schemas.openxmlformats.org/officeDocument/2006/relationships/slideLayout" Target="../slideLayouts/slideLayout108.xml"/><Relationship Id="rId17" Type="http://schemas.openxmlformats.org/officeDocument/2006/relationships/theme" Target="../theme/theme8.xml"/><Relationship Id="rId18" Type="http://schemas.openxmlformats.org/officeDocument/2006/relationships/image" Target="../media/image3.jpg"/><Relationship Id="rId19" Type="http://schemas.openxmlformats.org/officeDocument/2006/relationships/image" Target="../media/image4.JPG"/><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9" Type="http://schemas.openxmlformats.org/officeDocument/2006/relationships/slideLayout" Target="../slideLayouts/slideLayout101.xml"/><Relationship Id="rId10"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4" Type="http://schemas.openxmlformats.org/officeDocument/2006/relationships/image" Target="../media/image5.jpeg"/><Relationship Id="rId5" Type="http://schemas.openxmlformats.org/officeDocument/2006/relationships/image" Target="../media/image1.png"/><Relationship Id="rId6" Type="http://schemas.openxmlformats.org/officeDocument/2006/relationships/image" Target="../media/image2.tiff"/><Relationship Id="rId1" Type="http://schemas.openxmlformats.org/officeDocument/2006/relationships/slideLayout" Target="../slideLayouts/slideLayout109.xml"/><Relationship Id="rId2"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880110" cy="529558"/>
          </a:xfrm>
          <a:prstGeom prst="rect">
            <a:avLst/>
          </a:prstGeom>
        </p:spPr>
      </p:pic>
      <p:pic>
        <p:nvPicPr>
          <p:cNvPr id="9" name="Picture 8"/>
          <p:cNvPicPr>
            <a:picLocks noChangeAspect="1"/>
          </p:cNvPicPr>
          <p:nvPr userDrawn="1"/>
        </p:nvPicPr>
        <p:blipFill>
          <a:blip r:embed="rId14"/>
          <a:stretch>
            <a:fillRect/>
          </a:stretch>
        </p:blipFill>
        <p:spPr>
          <a:xfrm>
            <a:off x="12090400" y="1"/>
            <a:ext cx="711200" cy="523335"/>
          </a:xfrm>
          <a:prstGeom prst="rect">
            <a:avLst/>
          </a:prstGeom>
        </p:spPr>
      </p:pic>
      <p:sp>
        <p:nvSpPr>
          <p:cNvPr id="10" name="Rectangle 9"/>
          <p:cNvSpPr/>
          <p:nvPr userDrawn="1"/>
        </p:nvSpPr>
        <p:spPr>
          <a:xfrm>
            <a:off x="0" y="9316722"/>
            <a:ext cx="12801600" cy="1540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20" dirty="0" smtClean="0">
                <a:latin typeface="Arial" charset="0"/>
                <a:ea typeface="Arial" charset="0"/>
                <a:cs typeface="Arial" charset="0"/>
              </a:rPr>
              <a:t>better hope – brighter future</a:t>
            </a:r>
            <a:endParaRPr lang="en-GB" sz="1120" dirty="0">
              <a:latin typeface="Arial" charset="0"/>
              <a:ea typeface="Arial" charset="0"/>
              <a:cs typeface="Arial" charset="0"/>
            </a:endParaRPr>
          </a:p>
        </p:txBody>
      </p:sp>
    </p:spTree>
    <p:extLst>
      <p:ext uri="{BB962C8B-B14F-4D97-AF65-F5344CB8AC3E}">
        <p14:creationId xmlns:p14="http://schemas.microsoft.com/office/powerpoint/2010/main" val="51499971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B595F713-2110-964B-A68E-481EBA276186}" type="datetimeFigureOut">
              <a:rPr lang="en-GB" smtClean="0"/>
              <a:t>03/01/2018</a:t>
            </a:fld>
            <a:endParaRPr lang="en-GB"/>
          </a:p>
        </p:txBody>
      </p:sp>
      <p:sp>
        <p:nvSpPr>
          <p:cNvPr id="5" name="Footer Placeholder 4"/>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02CBB9E-F5D3-6E40-A939-4B2058AA44B4}" type="slidenum">
              <a:rPr lang="en-GB" smtClean="0"/>
              <a:t>‹#›</a:t>
            </a:fld>
            <a:endParaRPr lang="en-GB"/>
          </a:p>
        </p:txBody>
      </p:sp>
    </p:spTree>
    <p:extLst>
      <p:ext uri="{BB962C8B-B14F-4D97-AF65-F5344CB8AC3E}">
        <p14:creationId xmlns:p14="http://schemas.microsoft.com/office/powerpoint/2010/main" val="78333403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B595F713-2110-964B-A68E-481EBA276186}" type="datetimeFigureOut">
              <a:rPr lang="en-GB" smtClean="0"/>
              <a:t>03/01/2018</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02CBB9E-F5D3-6E40-A939-4B2058AA44B4}" type="slidenum">
              <a:rPr lang="en-GB" smtClean="0"/>
              <a:t>‹#›</a:t>
            </a:fld>
            <a:endParaRPr lang="en-GB"/>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27559" y="23621"/>
            <a:ext cx="1441665" cy="1428907"/>
          </a:xfrm>
          <a:prstGeom prst="rect">
            <a:avLst/>
          </a:prstGeom>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377" y="23621"/>
            <a:ext cx="3542158" cy="1164156"/>
          </a:xfrm>
          <a:prstGeom prst="rect">
            <a:avLst/>
          </a:prstGeom>
        </p:spPr>
      </p:pic>
      <p:sp>
        <p:nvSpPr>
          <p:cNvPr id="9" name="Rectangle 8"/>
          <p:cNvSpPr/>
          <p:nvPr/>
        </p:nvSpPr>
        <p:spPr>
          <a:xfrm>
            <a:off x="0" y="9185482"/>
            <a:ext cx="12801600" cy="3169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260" dirty="0">
                <a:latin typeface="Arial" panose="020B0604020202020204" pitchFamily="34" charset="0"/>
                <a:cs typeface="Arial" panose="020B0604020202020204" pitchFamily="34" charset="0"/>
              </a:rPr>
              <a:t>better hope – brighter</a:t>
            </a:r>
            <a:r>
              <a:rPr lang="en-GB" sz="1260" baseline="0" dirty="0">
                <a:latin typeface="Arial" panose="020B0604020202020204" pitchFamily="34" charset="0"/>
                <a:cs typeface="Arial" panose="020B0604020202020204" pitchFamily="34" charset="0"/>
              </a:rPr>
              <a:t> future</a:t>
            </a:r>
            <a:endParaRPr lang="en-GB"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043736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99FF99"/>
        </a:solidFill>
        <a:effectLst/>
      </p:bgPr>
    </p:bg>
    <p:spTree>
      <p:nvGrpSpPr>
        <p:cNvPr id="1" name=""/>
        <p:cNvGrpSpPr/>
        <p:nvPr/>
      </p:nvGrpSpPr>
      <p:grpSpPr>
        <a:xfrm>
          <a:off x="0" y="0"/>
          <a:ext cx="0" cy="0"/>
          <a:chOff x="0" y="0"/>
          <a:chExt cx="0" cy="0"/>
        </a:xfrm>
      </p:grpSpPr>
      <p:pic>
        <p:nvPicPr>
          <p:cNvPr id="11" name="Picture 10" descr="pixl ppt back generic 201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801600" cy="9601200"/>
          </a:xfrm>
          <a:prstGeom prst="rect">
            <a:avLst/>
          </a:prstGeom>
        </p:spPr>
      </p:pic>
      <p:sp>
        <p:nvSpPr>
          <p:cNvPr id="2" name="Title Placeholder 1"/>
          <p:cNvSpPr>
            <a:spLocks noGrp="1"/>
          </p:cNvSpPr>
          <p:nvPr>
            <p:ph type="title"/>
          </p:nvPr>
        </p:nvSpPr>
        <p:spPr>
          <a:xfrm>
            <a:off x="39114" y="1084581"/>
            <a:ext cx="12762485" cy="291592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4401" y="4195733"/>
            <a:ext cx="12777198" cy="4838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a:t>
            </a:r>
            <a:r>
              <a:rPr lang="en-US" dirty="0" err="1"/>
              <a:t>hkhkjh</a:t>
            </a:r>
            <a:endParaRPr lang="en-US" dirty="0"/>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2539889"/>
      </p:ext>
    </p:extLst>
  </p:cSld>
  <p:clrMap bg1="lt1" tx1="dk1" bg2="lt2" tx2="dk2" accent1="accent1" accent2="accent2" accent3="accent3" accent4="accent4" accent5="accent5" accent6="accent6" hlink="hlink" folHlink="folHlink"/>
  <p:sldLayoutIdLst>
    <p:sldLayoutId id="2147483836" r:id="rId1"/>
    <p:sldLayoutId id="2147483837" r:id="rId2"/>
  </p:sldLayoutIdLst>
  <p:txStyles>
    <p:titleStyle>
      <a:lvl1pPr algn="l" defTabSz="480060" rtl="0" eaLnBrk="1" latinLnBrk="0" hangingPunct="1">
        <a:spcBef>
          <a:spcPct val="0"/>
        </a:spcBef>
        <a:buNone/>
        <a:defRPr sz="4620" kern="1200">
          <a:solidFill>
            <a:schemeClr val="tx1"/>
          </a:solidFill>
          <a:latin typeface="+mj-lt"/>
          <a:ea typeface="+mj-ea"/>
          <a:cs typeface="Lato Medium"/>
        </a:defRPr>
      </a:lvl1pPr>
    </p:titleStyle>
    <p:bodyStyle>
      <a:lvl1pPr marL="360045" indent="-360045" algn="l" defTabSz="480060" rtl="0" eaLnBrk="1" latinLnBrk="0" hangingPunct="1">
        <a:spcBef>
          <a:spcPct val="20000"/>
        </a:spcBef>
        <a:buFont typeface="Arial"/>
        <a:buChar char="•"/>
        <a:defRPr sz="3360" kern="1200">
          <a:solidFill>
            <a:schemeClr val="tx1"/>
          </a:solidFill>
          <a:latin typeface="+mn-lt"/>
          <a:ea typeface="+mn-ea"/>
          <a:cs typeface="News Gothic MT"/>
        </a:defRPr>
      </a:lvl1pPr>
      <a:lvl2pPr marL="780098" indent="-300038" algn="l" defTabSz="480060" rtl="0" eaLnBrk="1" latinLnBrk="0" hangingPunct="1">
        <a:spcBef>
          <a:spcPct val="20000"/>
        </a:spcBef>
        <a:buFont typeface="Arial"/>
        <a:buChar char="–"/>
        <a:defRPr sz="2940" kern="1200">
          <a:solidFill>
            <a:schemeClr val="tx1"/>
          </a:solidFill>
          <a:latin typeface="+mn-lt"/>
          <a:ea typeface="+mn-ea"/>
          <a:cs typeface="News Gothic MT"/>
        </a:defRPr>
      </a:lvl2pPr>
      <a:lvl3pPr marL="1200150" indent="-240030" algn="l" defTabSz="480060" rtl="0" eaLnBrk="1" latinLnBrk="0" hangingPunct="1">
        <a:spcBef>
          <a:spcPct val="20000"/>
        </a:spcBef>
        <a:buFont typeface="Arial"/>
        <a:buChar char="•"/>
        <a:defRPr sz="2520" kern="1200">
          <a:solidFill>
            <a:schemeClr val="tx1"/>
          </a:solidFill>
          <a:latin typeface="+mn-lt"/>
          <a:ea typeface="+mn-ea"/>
          <a:cs typeface="News Gothic MT"/>
        </a:defRPr>
      </a:lvl3pPr>
      <a:lvl4pPr marL="1680210" indent="-240030" algn="l" defTabSz="480060" rtl="0" eaLnBrk="1" latinLnBrk="0" hangingPunct="1">
        <a:spcBef>
          <a:spcPct val="20000"/>
        </a:spcBef>
        <a:buFont typeface="Arial"/>
        <a:buChar char="–"/>
        <a:defRPr sz="2100" kern="1200">
          <a:solidFill>
            <a:schemeClr val="tx1"/>
          </a:solidFill>
          <a:latin typeface="+mn-lt"/>
          <a:ea typeface="+mn-ea"/>
          <a:cs typeface="News Gothic MT"/>
        </a:defRPr>
      </a:lvl4pPr>
      <a:lvl5pPr marL="2160270" indent="-240030" algn="l" defTabSz="480060" rtl="0" eaLnBrk="1" latinLnBrk="0" hangingPunct="1">
        <a:spcBef>
          <a:spcPct val="20000"/>
        </a:spcBef>
        <a:buFont typeface="Arial"/>
        <a:buChar char="»"/>
        <a:defRPr sz="2100" kern="1200">
          <a:solidFill>
            <a:schemeClr val="tx1"/>
          </a:solidFill>
          <a:latin typeface="+mn-lt"/>
          <a:ea typeface="+mn-ea"/>
          <a:cs typeface="News Gothic MT"/>
        </a:defRPr>
      </a:lvl5pPr>
      <a:lvl6pPr marL="2640330" indent="-240030" algn="l" defTabSz="480060" rtl="0" eaLnBrk="1" latinLnBrk="0" hangingPunct="1">
        <a:spcBef>
          <a:spcPct val="20000"/>
        </a:spcBef>
        <a:buFont typeface="Arial"/>
        <a:buChar char="•"/>
        <a:defRPr sz="2100" kern="1200">
          <a:solidFill>
            <a:schemeClr val="tx1"/>
          </a:solidFill>
          <a:latin typeface="+mn-lt"/>
          <a:ea typeface="+mn-ea"/>
          <a:cs typeface="+mn-cs"/>
        </a:defRPr>
      </a:lvl6pPr>
      <a:lvl7pPr marL="3120390" indent="-240030" algn="l" defTabSz="480060" rtl="0" eaLnBrk="1" latinLnBrk="0" hangingPunct="1">
        <a:spcBef>
          <a:spcPct val="20000"/>
        </a:spcBef>
        <a:buFont typeface="Arial"/>
        <a:buChar char="•"/>
        <a:defRPr sz="2100" kern="1200">
          <a:solidFill>
            <a:schemeClr val="tx1"/>
          </a:solidFill>
          <a:latin typeface="+mn-lt"/>
          <a:ea typeface="+mn-ea"/>
          <a:cs typeface="+mn-cs"/>
        </a:defRPr>
      </a:lvl7pPr>
      <a:lvl8pPr marL="3600450" indent="-240030" algn="l" defTabSz="480060" rtl="0" eaLnBrk="1" latinLnBrk="0" hangingPunct="1">
        <a:spcBef>
          <a:spcPct val="20000"/>
        </a:spcBef>
        <a:buFont typeface="Arial"/>
        <a:buChar char="•"/>
        <a:defRPr sz="2100" kern="1200">
          <a:solidFill>
            <a:schemeClr val="tx1"/>
          </a:solidFill>
          <a:latin typeface="+mn-lt"/>
          <a:ea typeface="+mn-ea"/>
          <a:cs typeface="+mn-cs"/>
        </a:defRPr>
      </a:lvl8pPr>
      <a:lvl9pPr marL="4080510" indent="-240030" algn="l" defTabSz="48006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80060" rtl="0" eaLnBrk="1" latinLnBrk="0" hangingPunct="1">
        <a:defRPr sz="1890" kern="1200">
          <a:solidFill>
            <a:schemeClr val="tx1"/>
          </a:solidFill>
          <a:latin typeface="+mn-lt"/>
          <a:ea typeface="+mn-ea"/>
          <a:cs typeface="+mn-cs"/>
        </a:defRPr>
      </a:lvl1pPr>
      <a:lvl2pPr marL="480060" algn="l" defTabSz="480060" rtl="0" eaLnBrk="1" latinLnBrk="0" hangingPunct="1">
        <a:defRPr sz="1890" kern="1200">
          <a:solidFill>
            <a:schemeClr val="tx1"/>
          </a:solidFill>
          <a:latin typeface="+mn-lt"/>
          <a:ea typeface="+mn-ea"/>
          <a:cs typeface="+mn-cs"/>
        </a:defRPr>
      </a:lvl2pPr>
      <a:lvl3pPr marL="960120" algn="l" defTabSz="480060" rtl="0" eaLnBrk="1" latinLnBrk="0" hangingPunct="1">
        <a:defRPr sz="1890" kern="1200">
          <a:solidFill>
            <a:schemeClr val="tx1"/>
          </a:solidFill>
          <a:latin typeface="+mn-lt"/>
          <a:ea typeface="+mn-ea"/>
          <a:cs typeface="+mn-cs"/>
        </a:defRPr>
      </a:lvl3pPr>
      <a:lvl4pPr marL="1440180" algn="l" defTabSz="480060" rtl="0" eaLnBrk="1" latinLnBrk="0" hangingPunct="1">
        <a:defRPr sz="1890" kern="1200">
          <a:solidFill>
            <a:schemeClr val="tx1"/>
          </a:solidFill>
          <a:latin typeface="+mn-lt"/>
          <a:ea typeface="+mn-ea"/>
          <a:cs typeface="+mn-cs"/>
        </a:defRPr>
      </a:lvl4pPr>
      <a:lvl5pPr marL="1920240" algn="l" defTabSz="480060" rtl="0" eaLnBrk="1" latinLnBrk="0" hangingPunct="1">
        <a:defRPr sz="1890" kern="1200">
          <a:solidFill>
            <a:schemeClr val="tx1"/>
          </a:solidFill>
          <a:latin typeface="+mn-lt"/>
          <a:ea typeface="+mn-ea"/>
          <a:cs typeface="+mn-cs"/>
        </a:defRPr>
      </a:lvl5pPr>
      <a:lvl6pPr marL="2400300" algn="l" defTabSz="480060" rtl="0" eaLnBrk="1" latinLnBrk="0" hangingPunct="1">
        <a:defRPr sz="1890" kern="1200">
          <a:solidFill>
            <a:schemeClr val="tx1"/>
          </a:solidFill>
          <a:latin typeface="+mn-lt"/>
          <a:ea typeface="+mn-ea"/>
          <a:cs typeface="+mn-cs"/>
        </a:defRPr>
      </a:lvl6pPr>
      <a:lvl7pPr marL="2880360" algn="l" defTabSz="480060" rtl="0" eaLnBrk="1" latinLnBrk="0" hangingPunct="1">
        <a:defRPr sz="1890" kern="1200">
          <a:solidFill>
            <a:schemeClr val="tx1"/>
          </a:solidFill>
          <a:latin typeface="+mn-lt"/>
          <a:ea typeface="+mn-ea"/>
          <a:cs typeface="+mn-cs"/>
        </a:defRPr>
      </a:lvl7pPr>
      <a:lvl8pPr marL="3360420" algn="l" defTabSz="480060" rtl="0" eaLnBrk="1" latinLnBrk="0" hangingPunct="1">
        <a:defRPr sz="1890" kern="1200">
          <a:solidFill>
            <a:schemeClr val="tx1"/>
          </a:solidFill>
          <a:latin typeface="+mn-lt"/>
          <a:ea typeface="+mn-ea"/>
          <a:cs typeface="+mn-cs"/>
        </a:defRPr>
      </a:lvl8pPr>
      <a:lvl9pPr marL="3840480" algn="l" defTabSz="480060" rtl="0" eaLnBrk="1" latinLnBrk="0" hangingPunct="1">
        <a:defRPr sz="189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B595F713-2110-964B-A68E-481EBA276186}" type="datetimeFigureOut">
              <a:rPr lang="en-GB" smtClean="0"/>
              <a:t>03/01/2018</a:t>
            </a:fld>
            <a:endParaRPr lang="en-GB"/>
          </a:p>
        </p:txBody>
      </p:sp>
      <p:sp>
        <p:nvSpPr>
          <p:cNvPr id="5" name="Footer Placeholder 4"/>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02CBB9E-F5D3-6E40-A939-4B2058AA44B4}" type="slidenum">
              <a:rPr lang="en-GB" smtClean="0"/>
              <a:t>‹#›</a:t>
            </a:fld>
            <a:endParaRPr lang="en-GB"/>
          </a:p>
        </p:txBody>
      </p:sp>
    </p:spTree>
    <p:extLst>
      <p:ext uri="{BB962C8B-B14F-4D97-AF65-F5344CB8AC3E}">
        <p14:creationId xmlns:p14="http://schemas.microsoft.com/office/powerpoint/2010/main" val="1986275751"/>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B595F713-2110-964B-A68E-481EBA276186}" type="datetimeFigureOut">
              <a:rPr lang="en-GB" smtClean="0"/>
              <a:t>03/01/2018</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02CBB9E-F5D3-6E40-A939-4B2058AA44B4}" type="slidenum">
              <a:rPr lang="en-GB" smtClean="0"/>
              <a:t>‹#›</a:t>
            </a:fld>
            <a:endParaRPr lang="en-GB"/>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27559" y="23621"/>
            <a:ext cx="1441665" cy="1428907"/>
          </a:xfrm>
          <a:prstGeom prst="rect">
            <a:avLst/>
          </a:prstGeom>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377" y="23621"/>
            <a:ext cx="3542158" cy="1164156"/>
          </a:xfrm>
          <a:prstGeom prst="rect">
            <a:avLst/>
          </a:prstGeom>
        </p:spPr>
      </p:pic>
      <p:sp>
        <p:nvSpPr>
          <p:cNvPr id="9" name="Rectangle 8"/>
          <p:cNvSpPr/>
          <p:nvPr/>
        </p:nvSpPr>
        <p:spPr>
          <a:xfrm>
            <a:off x="0" y="9185482"/>
            <a:ext cx="12801600" cy="3169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260" dirty="0">
                <a:latin typeface="Arial" panose="020B0604020202020204" pitchFamily="34" charset="0"/>
                <a:cs typeface="Arial" panose="020B0604020202020204" pitchFamily="34" charset="0"/>
              </a:rPr>
              <a:t>better hope – brighter</a:t>
            </a:r>
            <a:r>
              <a:rPr lang="en-GB" sz="1260" baseline="0" dirty="0">
                <a:latin typeface="Arial" panose="020B0604020202020204" pitchFamily="34" charset="0"/>
                <a:cs typeface="Arial" panose="020B0604020202020204" pitchFamily="34" charset="0"/>
              </a:rPr>
              <a:t> future</a:t>
            </a:r>
            <a:endParaRPr lang="en-GB"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3254442"/>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880110" cy="529558"/>
          </a:xfrm>
          <a:prstGeom prst="rect">
            <a:avLst/>
          </a:prstGeom>
        </p:spPr>
      </p:pic>
      <p:pic>
        <p:nvPicPr>
          <p:cNvPr id="9" name="Picture 8"/>
          <p:cNvPicPr>
            <a:picLocks noChangeAspect="1"/>
          </p:cNvPicPr>
          <p:nvPr/>
        </p:nvPicPr>
        <p:blipFill>
          <a:blip r:embed="rId14"/>
          <a:stretch>
            <a:fillRect/>
          </a:stretch>
        </p:blipFill>
        <p:spPr>
          <a:xfrm>
            <a:off x="12090400" y="1"/>
            <a:ext cx="711200" cy="523335"/>
          </a:xfrm>
          <a:prstGeom prst="rect">
            <a:avLst/>
          </a:prstGeom>
        </p:spPr>
      </p:pic>
      <p:sp>
        <p:nvSpPr>
          <p:cNvPr id="10" name="Rectangle 9"/>
          <p:cNvSpPr/>
          <p:nvPr/>
        </p:nvSpPr>
        <p:spPr>
          <a:xfrm>
            <a:off x="0" y="9316722"/>
            <a:ext cx="12801600" cy="1540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20" dirty="0" smtClean="0">
                <a:latin typeface="Arial" charset="0"/>
                <a:ea typeface="Arial" charset="0"/>
                <a:cs typeface="Arial" charset="0"/>
              </a:rPr>
              <a:t>better hope – brighter future</a:t>
            </a:r>
            <a:endParaRPr lang="en-GB" sz="1120" dirty="0">
              <a:latin typeface="Arial" charset="0"/>
              <a:ea typeface="Arial" charset="0"/>
              <a:cs typeface="Arial" charset="0"/>
            </a:endParaRPr>
          </a:p>
        </p:txBody>
      </p:sp>
    </p:spTree>
    <p:extLst>
      <p:ext uri="{BB962C8B-B14F-4D97-AF65-F5344CB8AC3E}">
        <p14:creationId xmlns:p14="http://schemas.microsoft.com/office/powerpoint/2010/main" val="1994897253"/>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B595F713-2110-964B-A68E-481EBA276186}" type="datetimeFigureOut">
              <a:rPr lang="en-GB" smtClean="0"/>
              <a:t>03/01/2018</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02CBB9E-F5D3-6E40-A939-4B2058AA44B4}" type="slidenum">
              <a:rPr lang="en-GB" smtClean="0"/>
              <a:t>‹#›</a:t>
            </a:fld>
            <a:endParaRPr lang="en-GB" dirty="0"/>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27559" y="23621"/>
            <a:ext cx="1441665" cy="1428907"/>
          </a:xfrm>
          <a:prstGeom prst="rect">
            <a:avLst/>
          </a:prstGeom>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377" y="23621"/>
            <a:ext cx="3542158" cy="1164156"/>
          </a:xfrm>
          <a:prstGeom prst="rect">
            <a:avLst/>
          </a:prstGeom>
        </p:spPr>
      </p:pic>
      <p:sp>
        <p:nvSpPr>
          <p:cNvPr id="9" name="Rectangle 8"/>
          <p:cNvSpPr/>
          <p:nvPr/>
        </p:nvSpPr>
        <p:spPr>
          <a:xfrm>
            <a:off x="0" y="9185482"/>
            <a:ext cx="12801600" cy="3169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260" dirty="0">
                <a:latin typeface="Arial" panose="020B0604020202020204" pitchFamily="34" charset="0"/>
                <a:cs typeface="Arial" panose="020B0604020202020204" pitchFamily="34" charset="0"/>
              </a:rPr>
              <a:t>better hope – brighter</a:t>
            </a:r>
            <a:r>
              <a:rPr lang="en-GB" sz="1260" baseline="0" dirty="0">
                <a:latin typeface="Arial" panose="020B0604020202020204" pitchFamily="34" charset="0"/>
                <a:cs typeface="Arial" panose="020B0604020202020204" pitchFamily="34" charset="0"/>
              </a:rPr>
              <a:t> future</a:t>
            </a:r>
            <a:endParaRPr lang="en-GB"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434207"/>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B595F713-2110-964B-A68E-481EBA276186}" type="datetimeFigureOut">
              <a:rPr lang="en-GB" smtClean="0"/>
              <a:t>03/01/2018</a:t>
            </a:fld>
            <a:endParaRPr lang="en-GB" dirty="0"/>
          </a:p>
        </p:txBody>
      </p:sp>
      <p:sp>
        <p:nvSpPr>
          <p:cNvPr id="5" name="Footer Placeholder 4"/>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02CBB9E-F5D3-6E40-A939-4B2058AA44B4}" type="slidenum">
              <a:rPr lang="en-GB" smtClean="0"/>
              <a:t>‹#›</a:t>
            </a:fld>
            <a:endParaRPr lang="en-GB" dirty="0"/>
          </a:p>
        </p:txBody>
      </p:sp>
    </p:spTree>
    <p:extLst>
      <p:ext uri="{BB962C8B-B14F-4D97-AF65-F5344CB8AC3E}">
        <p14:creationId xmlns:p14="http://schemas.microsoft.com/office/powerpoint/2010/main" val="499286313"/>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B595F713-2110-964B-A68E-481EBA276186}" type="datetimeFigureOut">
              <a:rPr lang="en-GB" smtClean="0"/>
              <a:t>03/01/2018</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02CBB9E-F5D3-6E40-A939-4B2058AA44B4}" type="slidenum">
              <a:rPr lang="en-GB" smtClean="0"/>
              <a:t>‹#›</a:t>
            </a:fld>
            <a:endParaRPr lang="en-GB" dirty="0"/>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27559" y="23621"/>
            <a:ext cx="1441665" cy="1428907"/>
          </a:xfrm>
          <a:prstGeom prst="rect">
            <a:avLst/>
          </a:prstGeom>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377" y="23621"/>
            <a:ext cx="3542158" cy="1164156"/>
          </a:xfrm>
          <a:prstGeom prst="rect">
            <a:avLst/>
          </a:prstGeom>
        </p:spPr>
      </p:pic>
      <p:sp>
        <p:nvSpPr>
          <p:cNvPr id="9" name="Rectangle 8"/>
          <p:cNvSpPr/>
          <p:nvPr/>
        </p:nvSpPr>
        <p:spPr>
          <a:xfrm>
            <a:off x="0" y="9185482"/>
            <a:ext cx="12801600" cy="3169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260" dirty="0">
                <a:latin typeface="Arial" panose="020B0604020202020204" pitchFamily="34" charset="0"/>
                <a:cs typeface="Arial" panose="020B0604020202020204" pitchFamily="34" charset="0"/>
              </a:rPr>
              <a:t>better hope – brighter</a:t>
            </a:r>
            <a:r>
              <a:rPr lang="en-GB" sz="1260" baseline="0" dirty="0">
                <a:latin typeface="Arial" panose="020B0604020202020204" pitchFamily="34" charset="0"/>
                <a:cs typeface="Arial" panose="020B0604020202020204" pitchFamily="34" charset="0"/>
              </a:rPr>
              <a:t> future</a:t>
            </a:r>
            <a:endParaRPr lang="en-GB"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6453762"/>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B595F713-2110-964B-A68E-481EBA276186}" type="datetimeFigureOut">
              <a:rPr lang="en-GB" smtClean="0"/>
              <a:t>03/01/2018</a:t>
            </a:fld>
            <a:endParaRPr lang="en-GB" dirty="0"/>
          </a:p>
        </p:txBody>
      </p:sp>
      <p:sp>
        <p:nvSpPr>
          <p:cNvPr id="5" name="Footer Placeholder 4"/>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02CBB9E-F5D3-6E40-A939-4B2058AA44B4}" type="slidenum">
              <a:rPr lang="en-GB" smtClean="0"/>
              <a:t>‹#›</a:t>
            </a:fld>
            <a:endParaRPr lang="en-GB" dirty="0"/>
          </a:p>
        </p:txBody>
      </p:sp>
    </p:spTree>
    <p:extLst>
      <p:ext uri="{BB962C8B-B14F-4D97-AF65-F5344CB8AC3E}">
        <p14:creationId xmlns:p14="http://schemas.microsoft.com/office/powerpoint/2010/main" val="563019938"/>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B595F713-2110-964B-A68E-481EBA276186}" type="datetimeFigureOut">
              <a:rPr lang="en-GB" smtClean="0"/>
              <a:t>03/01/2018</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02CBB9E-F5D3-6E40-A939-4B2058AA44B4}" type="slidenum">
              <a:rPr lang="en-GB" smtClean="0"/>
              <a:t>‹#›</a:t>
            </a:fld>
            <a:endParaRPr lang="en-GB" dirty="0"/>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27559" y="23621"/>
            <a:ext cx="1441665" cy="1428907"/>
          </a:xfrm>
          <a:prstGeom prst="rect">
            <a:avLst/>
          </a:prstGeom>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377" y="23621"/>
            <a:ext cx="3542158" cy="1164156"/>
          </a:xfrm>
          <a:prstGeom prst="rect">
            <a:avLst/>
          </a:prstGeom>
        </p:spPr>
      </p:pic>
      <p:sp>
        <p:nvSpPr>
          <p:cNvPr id="9" name="Rectangle 8"/>
          <p:cNvSpPr/>
          <p:nvPr/>
        </p:nvSpPr>
        <p:spPr>
          <a:xfrm>
            <a:off x="0" y="9185482"/>
            <a:ext cx="12801600" cy="3169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260" dirty="0">
                <a:latin typeface="Arial" panose="020B0604020202020204" pitchFamily="34" charset="0"/>
                <a:cs typeface="Arial" panose="020B0604020202020204" pitchFamily="34" charset="0"/>
              </a:rPr>
              <a:t>better hope – brighter</a:t>
            </a:r>
            <a:r>
              <a:rPr lang="en-GB" sz="1260" baseline="0" dirty="0">
                <a:latin typeface="Arial" panose="020B0604020202020204" pitchFamily="34" charset="0"/>
                <a:cs typeface="Arial" panose="020B0604020202020204" pitchFamily="34" charset="0"/>
              </a:rPr>
              <a:t> future</a:t>
            </a:r>
            <a:endParaRPr lang="en-GB"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10957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B595F713-2110-964B-A68E-481EBA276186}" type="datetimeFigureOut">
              <a:rPr lang="en-GB" smtClean="0"/>
              <a:t>03/01/2018</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02CBB9E-F5D3-6E40-A939-4B2058AA44B4}" type="slidenum">
              <a:rPr lang="en-GB" smtClean="0"/>
              <a:t>‹#›</a:t>
            </a:fld>
            <a:endParaRPr lang="en-GB" dirty="0"/>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27559" y="23621"/>
            <a:ext cx="1441665" cy="1428907"/>
          </a:xfrm>
          <a:prstGeom prst="rect">
            <a:avLst/>
          </a:prstGeom>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377" y="23621"/>
            <a:ext cx="3542158" cy="1164156"/>
          </a:xfrm>
          <a:prstGeom prst="rect">
            <a:avLst/>
          </a:prstGeom>
        </p:spPr>
      </p:pic>
      <p:sp>
        <p:nvSpPr>
          <p:cNvPr id="9" name="Rectangle 8"/>
          <p:cNvSpPr/>
          <p:nvPr/>
        </p:nvSpPr>
        <p:spPr>
          <a:xfrm>
            <a:off x="0" y="9185482"/>
            <a:ext cx="12801600" cy="3169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260" dirty="0">
                <a:latin typeface="Arial" panose="020B0604020202020204" pitchFamily="34" charset="0"/>
                <a:cs typeface="Arial" panose="020B0604020202020204" pitchFamily="34" charset="0"/>
              </a:rPr>
              <a:t>better hope – brighter</a:t>
            </a:r>
            <a:r>
              <a:rPr lang="en-GB" sz="1260" baseline="0" dirty="0">
                <a:latin typeface="Arial" panose="020B0604020202020204" pitchFamily="34" charset="0"/>
                <a:cs typeface="Arial" panose="020B0604020202020204" pitchFamily="34" charset="0"/>
              </a:rPr>
              <a:t> future</a:t>
            </a:r>
            <a:endParaRPr lang="en-GB"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149284"/>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B595F713-2110-964B-A68E-481EBA276186}" type="datetimeFigureOut">
              <a:rPr lang="en-GB" smtClean="0"/>
              <a:t>03/01/2018</a:t>
            </a:fld>
            <a:endParaRPr lang="en-GB" dirty="0"/>
          </a:p>
        </p:txBody>
      </p:sp>
      <p:sp>
        <p:nvSpPr>
          <p:cNvPr id="5" name="Footer Placeholder 4"/>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02CBB9E-F5D3-6E40-A939-4B2058AA44B4}" type="slidenum">
              <a:rPr lang="en-GB" smtClean="0"/>
              <a:t>‹#›</a:t>
            </a:fld>
            <a:endParaRPr lang="en-GB" dirty="0"/>
          </a:p>
        </p:txBody>
      </p:sp>
    </p:spTree>
    <p:extLst>
      <p:ext uri="{BB962C8B-B14F-4D97-AF65-F5344CB8AC3E}">
        <p14:creationId xmlns:p14="http://schemas.microsoft.com/office/powerpoint/2010/main" val="697980703"/>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B595F713-2110-964B-A68E-481EBA276186}" type="datetimeFigureOut">
              <a:rPr lang="en-GB" smtClean="0"/>
              <a:t>03/01/2018</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02CBB9E-F5D3-6E40-A939-4B2058AA44B4}" type="slidenum">
              <a:rPr lang="en-GB" smtClean="0"/>
              <a:t>‹#›</a:t>
            </a:fld>
            <a:endParaRPr lang="en-GB" dirty="0"/>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27559" y="23621"/>
            <a:ext cx="1441665" cy="1428907"/>
          </a:xfrm>
          <a:prstGeom prst="rect">
            <a:avLst/>
          </a:prstGeom>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377" y="23621"/>
            <a:ext cx="3542158" cy="1164156"/>
          </a:xfrm>
          <a:prstGeom prst="rect">
            <a:avLst/>
          </a:prstGeom>
        </p:spPr>
      </p:pic>
      <p:sp>
        <p:nvSpPr>
          <p:cNvPr id="9" name="Rectangle 8"/>
          <p:cNvSpPr/>
          <p:nvPr/>
        </p:nvSpPr>
        <p:spPr>
          <a:xfrm>
            <a:off x="0" y="9185482"/>
            <a:ext cx="12801600" cy="3169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260" dirty="0">
                <a:latin typeface="Arial" panose="020B0604020202020204" pitchFamily="34" charset="0"/>
                <a:cs typeface="Arial" panose="020B0604020202020204" pitchFamily="34" charset="0"/>
              </a:rPr>
              <a:t>better hope – brighter</a:t>
            </a:r>
            <a:r>
              <a:rPr lang="en-GB" sz="1260" baseline="0" dirty="0">
                <a:latin typeface="Arial" panose="020B0604020202020204" pitchFamily="34" charset="0"/>
                <a:cs typeface="Arial" panose="020B0604020202020204" pitchFamily="34" charset="0"/>
              </a:rPr>
              <a:t> future</a:t>
            </a:r>
            <a:endParaRPr lang="en-GB"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995407"/>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C764DE79-268F-4C1A-8933-263129D2AF90}" type="datetimeFigureOut">
              <a:rPr lang="en-US"/>
              <a:t>1/3/18</a:t>
            </a:fld>
            <a:endParaRPr lang="en-US"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8F63A3B-78C7-47BE-AE5E-E10140E04643}" type="slidenum">
              <a:rPr lang="en-US"/>
              <a:t>‹#›</a:t>
            </a:fld>
            <a:endParaRPr lang="en-US" dirty="0"/>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880110" cy="529558"/>
          </a:xfrm>
          <a:prstGeom prst="rect">
            <a:avLst/>
          </a:prstGeom>
        </p:spPr>
      </p:pic>
      <p:pic>
        <p:nvPicPr>
          <p:cNvPr id="8" name="Picture 7"/>
          <p:cNvPicPr>
            <a:picLocks noChangeAspect="1"/>
          </p:cNvPicPr>
          <p:nvPr/>
        </p:nvPicPr>
        <p:blipFill>
          <a:blip r:embed="rId14"/>
          <a:stretch>
            <a:fillRect/>
          </a:stretch>
        </p:blipFill>
        <p:spPr>
          <a:xfrm>
            <a:off x="12090400" y="1"/>
            <a:ext cx="711200" cy="523335"/>
          </a:xfrm>
          <a:prstGeom prst="rect">
            <a:avLst/>
          </a:prstGeom>
        </p:spPr>
      </p:pic>
      <p:sp>
        <p:nvSpPr>
          <p:cNvPr id="9" name="Rectangle 8"/>
          <p:cNvSpPr/>
          <p:nvPr/>
        </p:nvSpPr>
        <p:spPr>
          <a:xfrm>
            <a:off x="0" y="9316722"/>
            <a:ext cx="12801600" cy="1540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20" dirty="0" smtClean="0">
                <a:latin typeface="Arial" charset="0"/>
                <a:ea typeface="Arial" charset="0"/>
                <a:cs typeface="Arial" charset="0"/>
              </a:rPr>
              <a:t>better hope – brighter future</a:t>
            </a:r>
            <a:endParaRPr lang="en-GB" sz="1120" dirty="0">
              <a:latin typeface="Arial" charset="0"/>
              <a:ea typeface="Arial" charset="0"/>
              <a:cs typeface="Arial" charset="0"/>
            </a:endParaRPr>
          </a:p>
        </p:txBody>
      </p:sp>
    </p:spTree>
    <p:extLst>
      <p:ext uri="{BB962C8B-B14F-4D97-AF65-F5344CB8AC3E}">
        <p14:creationId xmlns:p14="http://schemas.microsoft.com/office/powerpoint/2010/main" val="1802237508"/>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B595F713-2110-964B-A68E-481EBA276186}" type="datetimeFigureOut">
              <a:rPr lang="en-GB" smtClean="0"/>
              <a:t>03/01/2018</a:t>
            </a:fld>
            <a:endParaRPr lang="en-GB" dirty="0"/>
          </a:p>
        </p:txBody>
      </p:sp>
      <p:sp>
        <p:nvSpPr>
          <p:cNvPr id="5" name="Footer Placeholder 4"/>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02CBB9E-F5D3-6E40-A939-4B2058AA44B4}" type="slidenum">
              <a:rPr lang="en-GB" smtClean="0"/>
              <a:t>‹#›</a:t>
            </a:fld>
            <a:endParaRPr lang="en-GB" dirty="0"/>
          </a:p>
        </p:txBody>
      </p:sp>
    </p:spTree>
    <p:extLst>
      <p:ext uri="{BB962C8B-B14F-4D97-AF65-F5344CB8AC3E}">
        <p14:creationId xmlns:p14="http://schemas.microsoft.com/office/powerpoint/2010/main" val="58824560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B595F713-2110-964B-A68E-481EBA276186}" type="datetimeFigureOut">
              <a:rPr lang="en-GB" smtClean="0"/>
              <a:t>03/01/2018</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02CBB9E-F5D3-6E40-A939-4B2058AA44B4}" type="slidenum">
              <a:rPr lang="en-GB" smtClean="0"/>
              <a:t>‹#›</a:t>
            </a:fld>
            <a:endParaRPr lang="en-GB" dirty="0"/>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27559" y="23621"/>
            <a:ext cx="1441665" cy="1428907"/>
          </a:xfrm>
          <a:prstGeom prst="rect">
            <a:avLst/>
          </a:prstGeom>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377" y="23621"/>
            <a:ext cx="3542158" cy="1164156"/>
          </a:xfrm>
          <a:prstGeom prst="rect">
            <a:avLst/>
          </a:prstGeom>
        </p:spPr>
      </p:pic>
      <p:sp>
        <p:nvSpPr>
          <p:cNvPr id="9" name="Rectangle 8"/>
          <p:cNvSpPr/>
          <p:nvPr/>
        </p:nvSpPr>
        <p:spPr>
          <a:xfrm>
            <a:off x="0" y="9185482"/>
            <a:ext cx="12801600" cy="3169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260" dirty="0">
                <a:latin typeface="Arial" panose="020B0604020202020204" pitchFamily="34" charset="0"/>
                <a:cs typeface="Arial" panose="020B0604020202020204" pitchFamily="34" charset="0"/>
              </a:rPr>
              <a:t>better hope – brighter</a:t>
            </a:r>
            <a:r>
              <a:rPr lang="en-GB" sz="1260" baseline="0" dirty="0">
                <a:latin typeface="Arial" panose="020B0604020202020204" pitchFamily="34" charset="0"/>
                <a:cs typeface="Arial" panose="020B0604020202020204" pitchFamily="34" charset="0"/>
              </a:rPr>
              <a:t> future</a:t>
            </a:r>
            <a:endParaRPr lang="en-GB"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65609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B595F713-2110-964B-A68E-481EBA276186}" type="datetimeFigureOut">
              <a:rPr lang="en-GB" smtClean="0"/>
              <a:t>03/01/2018</a:t>
            </a:fld>
            <a:endParaRPr lang="en-GB" dirty="0"/>
          </a:p>
        </p:txBody>
      </p:sp>
      <p:sp>
        <p:nvSpPr>
          <p:cNvPr id="5" name="Footer Placeholder 4"/>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02CBB9E-F5D3-6E40-A939-4B2058AA44B4}" type="slidenum">
              <a:rPr lang="en-GB" smtClean="0"/>
              <a:t>‹#›</a:t>
            </a:fld>
            <a:endParaRPr lang="en-GB" dirty="0"/>
          </a:p>
        </p:txBody>
      </p:sp>
    </p:spTree>
    <p:extLst>
      <p:ext uri="{BB962C8B-B14F-4D97-AF65-F5344CB8AC3E}">
        <p14:creationId xmlns:p14="http://schemas.microsoft.com/office/powerpoint/2010/main" val="164634397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B595F713-2110-964B-A68E-481EBA276186}" type="datetimeFigureOut">
              <a:rPr lang="en-GB" smtClean="0"/>
              <a:t>03/01/2018</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02CBB9E-F5D3-6E40-A939-4B2058AA44B4}" type="slidenum">
              <a:rPr lang="en-GB" smtClean="0"/>
              <a:t>‹#›</a:t>
            </a:fld>
            <a:endParaRPr lang="en-GB" dirty="0"/>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27559" y="23621"/>
            <a:ext cx="1441665" cy="1428907"/>
          </a:xfrm>
          <a:prstGeom prst="rect">
            <a:avLst/>
          </a:prstGeom>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377" y="23621"/>
            <a:ext cx="3542158" cy="1164156"/>
          </a:xfrm>
          <a:prstGeom prst="rect">
            <a:avLst/>
          </a:prstGeom>
        </p:spPr>
      </p:pic>
      <p:sp>
        <p:nvSpPr>
          <p:cNvPr id="9" name="Rectangle 8"/>
          <p:cNvSpPr/>
          <p:nvPr/>
        </p:nvSpPr>
        <p:spPr>
          <a:xfrm>
            <a:off x="0" y="9185482"/>
            <a:ext cx="12801600" cy="3169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260" dirty="0">
                <a:latin typeface="Arial" panose="020B0604020202020204" pitchFamily="34" charset="0"/>
                <a:cs typeface="Arial" panose="020B0604020202020204" pitchFamily="34" charset="0"/>
              </a:rPr>
              <a:t>better hope – brighter</a:t>
            </a:r>
            <a:r>
              <a:rPr lang="en-GB" sz="1260" baseline="0" dirty="0">
                <a:latin typeface="Arial" panose="020B0604020202020204" pitchFamily="34" charset="0"/>
                <a:cs typeface="Arial" panose="020B0604020202020204" pitchFamily="34" charset="0"/>
              </a:rPr>
              <a:t> future</a:t>
            </a:r>
            <a:endParaRPr lang="en-GB"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379584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B595F713-2110-964B-A68E-481EBA276186}" type="datetimeFigureOut">
              <a:rPr lang="en-GB" smtClean="0"/>
              <a:t>03/01/2018</a:t>
            </a:fld>
            <a:endParaRPr lang="en-GB" dirty="0"/>
          </a:p>
        </p:txBody>
      </p:sp>
      <p:sp>
        <p:nvSpPr>
          <p:cNvPr id="5" name="Footer Placeholder 4"/>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02CBB9E-F5D3-6E40-A939-4B2058AA44B4}" type="slidenum">
              <a:rPr lang="en-GB" smtClean="0"/>
              <a:t>‹#›</a:t>
            </a:fld>
            <a:endParaRPr lang="en-GB" dirty="0"/>
          </a:p>
        </p:txBody>
      </p:sp>
    </p:spTree>
    <p:extLst>
      <p:ext uri="{BB962C8B-B14F-4D97-AF65-F5344CB8AC3E}">
        <p14:creationId xmlns:p14="http://schemas.microsoft.com/office/powerpoint/2010/main" val="72292726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B595F713-2110-964B-A68E-481EBA276186}" type="datetimeFigureOut">
              <a:rPr lang="en-GB" smtClean="0"/>
              <a:t>03/01/2018</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02CBB9E-F5D3-6E40-A939-4B2058AA44B4}" type="slidenum">
              <a:rPr lang="en-GB" smtClean="0"/>
              <a:t>‹#›</a:t>
            </a:fld>
            <a:endParaRPr lang="en-GB" dirty="0"/>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27559" y="23621"/>
            <a:ext cx="1441665" cy="1428907"/>
          </a:xfrm>
          <a:prstGeom prst="rect">
            <a:avLst/>
          </a:prstGeom>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377" y="23621"/>
            <a:ext cx="3542158" cy="1164156"/>
          </a:xfrm>
          <a:prstGeom prst="rect">
            <a:avLst/>
          </a:prstGeom>
        </p:spPr>
      </p:pic>
      <p:sp>
        <p:nvSpPr>
          <p:cNvPr id="9" name="Rectangle 8"/>
          <p:cNvSpPr/>
          <p:nvPr/>
        </p:nvSpPr>
        <p:spPr>
          <a:xfrm>
            <a:off x="0" y="9185482"/>
            <a:ext cx="12801600" cy="3169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260" dirty="0">
                <a:latin typeface="Arial" panose="020B0604020202020204" pitchFamily="34" charset="0"/>
                <a:cs typeface="Arial" panose="020B0604020202020204" pitchFamily="34" charset="0"/>
              </a:rPr>
              <a:t>better hope – brighter</a:t>
            </a:r>
            <a:r>
              <a:rPr lang="en-GB" sz="1260" baseline="0" dirty="0">
                <a:latin typeface="Arial" panose="020B0604020202020204" pitchFamily="34" charset="0"/>
                <a:cs typeface="Arial" panose="020B0604020202020204" pitchFamily="34" charset="0"/>
              </a:rPr>
              <a:t> future</a:t>
            </a:r>
            <a:endParaRPr lang="en-GB"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350135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99FF99"/>
        </a:solidFill>
        <a:effectLst/>
      </p:bgPr>
    </p:bg>
    <p:spTree>
      <p:nvGrpSpPr>
        <p:cNvPr id="1" name=""/>
        <p:cNvGrpSpPr/>
        <p:nvPr/>
      </p:nvGrpSpPr>
      <p:grpSpPr>
        <a:xfrm>
          <a:off x="0" y="0"/>
          <a:ext cx="0" cy="0"/>
          <a:chOff x="0" y="0"/>
          <a:chExt cx="0" cy="0"/>
        </a:xfrm>
      </p:grpSpPr>
      <p:pic>
        <p:nvPicPr>
          <p:cNvPr id="11" name="Picture 10" descr="pixl ppt back generic 201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801600" cy="9601200"/>
          </a:xfrm>
          <a:prstGeom prst="rect">
            <a:avLst/>
          </a:prstGeom>
        </p:spPr>
      </p:pic>
      <p:sp>
        <p:nvSpPr>
          <p:cNvPr id="2" name="Title Placeholder 1"/>
          <p:cNvSpPr>
            <a:spLocks noGrp="1"/>
          </p:cNvSpPr>
          <p:nvPr>
            <p:ph type="title"/>
          </p:nvPr>
        </p:nvSpPr>
        <p:spPr>
          <a:xfrm>
            <a:off x="39114" y="1084581"/>
            <a:ext cx="12762485" cy="291592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4401" y="4195733"/>
            <a:ext cx="12777198" cy="4838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a:t>
            </a:r>
            <a:r>
              <a:rPr lang="en-US" dirty="0" err="1"/>
              <a:t>hkhkjh</a:t>
            </a:r>
            <a:endParaRPr lang="en-US" dirty="0"/>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880110" cy="529558"/>
          </a:xfrm>
          <a:prstGeom prst="rect">
            <a:avLst/>
          </a:prstGeom>
        </p:spPr>
      </p:pic>
      <p:pic>
        <p:nvPicPr>
          <p:cNvPr id="6" name="Picture 5"/>
          <p:cNvPicPr>
            <a:picLocks noChangeAspect="1"/>
          </p:cNvPicPr>
          <p:nvPr userDrawn="1"/>
        </p:nvPicPr>
        <p:blipFill>
          <a:blip r:embed="rId6"/>
          <a:stretch>
            <a:fillRect/>
          </a:stretch>
        </p:blipFill>
        <p:spPr>
          <a:xfrm>
            <a:off x="12090400" y="1"/>
            <a:ext cx="711200" cy="523335"/>
          </a:xfrm>
          <a:prstGeom prst="rect">
            <a:avLst/>
          </a:prstGeom>
        </p:spPr>
      </p:pic>
      <p:sp>
        <p:nvSpPr>
          <p:cNvPr id="7" name="Rectangle 6"/>
          <p:cNvSpPr/>
          <p:nvPr userDrawn="1"/>
        </p:nvSpPr>
        <p:spPr>
          <a:xfrm>
            <a:off x="0" y="9316722"/>
            <a:ext cx="12801600" cy="1540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20" dirty="0" smtClean="0">
                <a:latin typeface="Arial" charset="0"/>
                <a:ea typeface="Arial" charset="0"/>
                <a:cs typeface="Arial" charset="0"/>
              </a:rPr>
              <a:t>better hope – brighter future</a:t>
            </a:r>
            <a:endParaRPr lang="en-GB" sz="1120" dirty="0">
              <a:latin typeface="Arial" charset="0"/>
              <a:ea typeface="Arial" charset="0"/>
              <a:cs typeface="Arial" charset="0"/>
            </a:endParaRPr>
          </a:p>
        </p:txBody>
      </p:sp>
    </p:spTree>
    <p:extLst>
      <p:ext uri="{BB962C8B-B14F-4D97-AF65-F5344CB8AC3E}">
        <p14:creationId xmlns:p14="http://schemas.microsoft.com/office/powerpoint/2010/main" val="1185398294"/>
      </p:ext>
    </p:extLst>
  </p:cSld>
  <p:clrMap bg1="lt1" tx1="dk1" bg2="lt2" tx2="dk2" accent1="accent1" accent2="accent2" accent3="accent3" accent4="accent4" accent5="accent5" accent6="accent6" hlink="hlink" folHlink="folHlink"/>
  <p:sldLayoutIdLst>
    <p:sldLayoutId id="2147483804" r:id="rId1"/>
    <p:sldLayoutId id="2147483805" r:id="rId2"/>
  </p:sldLayoutIdLst>
  <p:txStyles>
    <p:titleStyle>
      <a:lvl1pPr algn="l" defTabSz="480060" rtl="0" eaLnBrk="1" latinLnBrk="0" hangingPunct="1">
        <a:spcBef>
          <a:spcPct val="0"/>
        </a:spcBef>
        <a:buNone/>
        <a:defRPr sz="4620" kern="1200">
          <a:solidFill>
            <a:schemeClr val="tx1"/>
          </a:solidFill>
          <a:latin typeface="+mj-lt"/>
          <a:ea typeface="+mj-ea"/>
          <a:cs typeface="Lato Medium"/>
        </a:defRPr>
      </a:lvl1pPr>
    </p:titleStyle>
    <p:bodyStyle>
      <a:lvl1pPr marL="360045" indent="-360045" algn="l" defTabSz="480060" rtl="0" eaLnBrk="1" latinLnBrk="0" hangingPunct="1">
        <a:spcBef>
          <a:spcPct val="20000"/>
        </a:spcBef>
        <a:buFont typeface="Arial"/>
        <a:buChar char="•"/>
        <a:defRPr sz="3360" kern="1200">
          <a:solidFill>
            <a:schemeClr val="tx1"/>
          </a:solidFill>
          <a:latin typeface="+mn-lt"/>
          <a:ea typeface="+mn-ea"/>
          <a:cs typeface="News Gothic MT"/>
        </a:defRPr>
      </a:lvl1pPr>
      <a:lvl2pPr marL="780098" indent="-300038" algn="l" defTabSz="480060" rtl="0" eaLnBrk="1" latinLnBrk="0" hangingPunct="1">
        <a:spcBef>
          <a:spcPct val="20000"/>
        </a:spcBef>
        <a:buFont typeface="Arial"/>
        <a:buChar char="–"/>
        <a:defRPr sz="2940" kern="1200">
          <a:solidFill>
            <a:schemeClr val="tx1"/>
          </a:solidFill>
          <a:latin typeface="+mn-lt"/>
          <a:ea typeface="+mn-ea"/>
          <a:cs typeface="News Gothic MT"/>
        </a:defRPr>
      </a:lvl2pPr>
      <a:lvl3pPr marL="1200150" indent="-240030" algn="l" defTabSz="480060" rtl="0" eaLnBrk="1" latinLnBrk="0" hangingPunct="1">
        <a:spcBef>
          <a:spcPct val="20000"/>
        </a:spcBef>
        <a:buFont typeface="Arial"/>
        <a:buChar char="•"/>
        <a:defRPr sz="2520" kern="1200">
          <a:solidFill>
            <a:schemeClr val="tx1"/>
          </a:solidFill>
          <a:latin typeface="+mn-lt"/>
          <a:ea typeface="+mn-ea"/>
          <a:cs typeface="News Gothic MT"/>
        </a:defRPr>
      </a:lvl3pPr>
      <a:lvl4pPr marL="1680210" indent="-240030" algn="l" defTabSz="480060" rtl="0" eaLnBrk="1" latinLnBrk="0" hangingPunct="1">
        <a:spcBef>
          <a:spcPct val="20000"/>
        </a:spcBef>
        <a:buFont typeface="Arial"/>
        <a:buChar char="–"/>
        <a:defRPr sz="2100" kern="1200">
          <a:solidFill>
            <a:schemeClr val="tx1"/>
          </a:solidFill>
          <a:latin typeface="+mn-lt"/>
          <a:ea typeface="+mn-ea"/>
          <a:cs typeface="News Gothic MT"/>
        </a:defRPr>
      </a:lvl4pPr>
      <a:lvl5pPr marL="2160270" indent="-240030" algn="l" defTabSz="480060" rtl="0" eaLnBrk="1" latinLnBrk="0" hangingPunct="1">
        <a:spcBef>
          <a:spcPct val="20000"/>
        </a:spcBef>
        <a:buFont typeface="Arial"/>
        <a:buChar char="»"/>
        <a:defRPr sz="2100" kern="1200">
          <a:solidFill>
            <a:schemeClr val="tx1"/>
          </a:solidFill>
          <a:latin typeface="+mn-lt"/>
          <a:ea typeface="+mn-ea"/>
          <a:cs typeface="News Gothic MT"/>
        </a:defRPr>
      </a:lvl5pPr>
      <a:lvl6pPr marL="2640330" indent="-240030" algn="l" defTabSz="480060" rtl="0" eaLnBrk="1" latinLnBrk="0" hangingPunct="1">
        <a:spcBef>
          <a:spcPct val="20000"/>
        </a:spcBef>
        <a:buFont typeface="Arial"/>
        <a:buChar char="•"/>
        <a:defRPr sz="2100" kern="1200">
          <a:solidFill>
            <a:schemeClr val="tx1"/>
          </a:solidFill>
          <a:latin typeface="+mn-lt"/>
          <a:ea typeface="+mn-ea"/>
          <a:cs typeface="+mn-cs"/>
        </a:defRPr>
      </a:lvl6pPr>
      <a:lvl7pPr marL="3120390" indent="-240030" algn="l" defTabSz="480060" rtl="0" eaLnBrk="1" latinLnBrk="0" hangingPunct="1">
        <a:spcBef>
          <a:spcPct val="20000"/>
        </a:spcBef>
        <a:buFont typeface="Arial"/>
        <a:buChar char="•"/>
        <a:defRPr sz="2100" kern="1200">
          <a:solidFill>
            <a:schemeClr val="tx1"/>
          </a:solidFill>
          <a:latin typeface="+mn-lt"/>
          <a:ea typeface="+mn-ea"/>
          <a:cs typeface="+mn-cs"/>
        </a:defRPr>
      </a:lvl7pPr>
      <a:lvl8pPr marL="3600450" indent="-240030" algn="l" defTabSz="480060" rtl="0" eaLnBrk="1" latinLnBrk="0" hangingPunct="1">
        <a:spcBef>
          <a:spcPct val="20000"/>
        </a:spcBef>
        <a:buFont typeface="Arial"/>
        <a:buChar char="•"/>
        <a:defRPr sz="2100" kern="1200">
          <a:solidFill>
            <a:schemeClr val="tx1"/>
          </a:solidFill>
          <a:latin typeface="+mn-lt"/>
          <a:ea typeface="+mn-ea"/>
          <a:cs typeface="+mn-cs"/>
        </a:defRPr>
      </a:lvl8pPr>
      <a:lvl9pPr marL="4080510" indent="-240030" algn="l" defTabSz="48006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80060" rtl="0" eaLnBrk="1" latinLnBrk="0" hangingPunct="1">
        <a:defRPr sz="1890" kern="1200">
          <a:solidFill>
            <a:schemeClr val="tx1"/>
          </a:solidFill>
          <a:latin typeface="+mn-lt"/>
          <a:ea typeface="+mn-ea"/>
          <a:cs typeface="+mn-cs"/>
        </a:defRPr>
      </a:lvl1pPr>
      <a:lvl2pPr marL="480060" algn="l" defTabSz="480060" rtl="0" eaLnBrk="1" latinLnBrk="0" hangingPunct="1">
        <a:defRPr sz="1890" kern="1200">
          <a:solidFill>
            <a:schemeClr val="tx1"/>
          </a:solidFill>
          <a:latin typeface="+mn-lt"/>
          <a:ea typeface="+mn-ea"/>
          <a:cs typeface="+mn-cs"/>
        </a:defRPr>
      </a:lvl2pPr>
      <a:lvl3pPr marL="960120" algn="l" defTabSz="480060" rtl="0" eaLnBrk="1" latinLnBrk="0" hangingPunct="1">
        <a:defRPr sz="1890" kern="1200">
          <a:solidFill>
            <a:schemeClr val="tx1"/>
          </a:solidFill>
          <a:latin typeface="+mn-lt"/>
          <a:ea typeface="+mn-ea"/>
          <a:cs typeface="+mn-cs"/>
        </a:defRPr>
      </a:lvl3pPr>
      <a:lvl4pPr marL="1440180" algn="l" defTabSz="480060" rtl="0" eaLnBrk="1" latinLnBrk="0" hangingPunct="1">
        <a:defRPr sz="1890" kern="1200">
          <a:solidFill>
            <a:schemeClr val="tx1"/>
          </a:solidFill>
          <a:latin typeface="+mn-lt"/>
          <a:ea typeface="+mn-ea"/>
          <a:cs typeface="+mn-cs"/>
        </a:defRPr>
      </a:lvl4pPr>
      <a:lvl5pPr marL="1920240" algn="l" defTabSz="480060" rtl="0" eaLnBrk="1" latinLnBrk="0" hangingPunct="1">
        <a:defRPr sz="1890" kern="1200">
          <a:solidFill>
            <a:schemeClr val="tx1"/>
          </a:solidFill>
          <a:latin typeface="+mn-lt"/>
          <a:ea typeface="+mn-ea"/>
          <a:cs typeface="+mn-cs"/>
        </a:defRPr>
      </a:lvl5pPr>
      <a:lvl6pPr marL="2400300" algn="l" defTabSz="480060" rtl="0" eaLnBrk="1" latinLnBrk="0" hangingPunct="1">
        <a:defRPr sz="1890" kern="1200">
          <a:solidFill>
            <a:schemeClr val="tx1"/>
          </a:solidFill>
          <a:latin typeface="+mn-lt"/>
          <a:ea typeface="+mn-ea"/>
          <a:cs typeface="+mn-cs"/>
        </a:defRPr>
      </a:lvl6pPr>
      <a:lvl7pPr marL="2880360" algn="l" defTabSz="480060" rtl="0" eaLnBrk="1" latinLnBrk="0" hangingPunct="1">
        <a:defRPr sz="1890" kern="1200">
          <a:solidFill>
            <a:schemeClr val="tx1"/>
          </a:solidFill>
          <a:latin typeface="+mn-lt"/>
          <a:ea typeface="+mn-ea"/>
          <a:cs typeface="+mn-cs"/>
        </a:defRPr>
      </a:lvl7pPr>
      <a:lvl8pPr marL="3360420" algn="l" defTabSz="480060" rtl="0" eaLnBrk="1" latinLnBrk="0" hangingPunct="1">
        <a:defRPr sz="1890" kern="1200">
          <a:solidFill>
            <a:schemeClr val="tx1"/>
          </a:solidFill>
          <a:latin typeface="+mn-lt"/>
          <a:ea typeface="+mn-ea"/>
          <a:cs typeface="+mn-cs"/>
        </a:defRPr>
      </a:lvl8pPr>
      <a:lvl9pPr marL="3840480" algn="l" defTabSz="48006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emf"/><Relationship Id="rId1" Type="http://schemas.openxmlformats.org/officeDocument/2006/relationships/slideLayout" Target="../slideLayouts/slideLayout167.xml"/><Relationship Id="rId2" Type="http://schemas.openxmlformats.org/officeDocument/2006/relationships/image" Target="../media/image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167.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1" Type="http://schemas.openxmlformats.org/officeDocument/2006/relationships/hyperlink" Target="http://www.google.co.uk/url?sa=i&amp;rct=j&amp;q=annonia&amp;source=images&amp;cd=&amp;cad=rja&amp;uact=8&amp;docid=moiDl4E4ouE7xM&amp;tbnid=IfDIgXl-pr43sM:&amp;ved=0CAUQjRw&amp;url=http://commons.wikimedia.org/wiki/File:Ammonia-2D-dot-cross.png&amp;ei=2-SzU5OHCNOP0wW8goCoCA&amp;psig=AFQjCNHV5zpqGGvx7FiCn7B0GbLUaEg-jQ&amp;ust=1404384856969841" TargetMode="External"/><Relationship Id="rId12" Type="http://schemas.openxmlformats.org/officeDocument/2006/relationships/image" Target="../media/image26.png"/><Relationship Id="rId13" Type="http://schemas.openxmlformats.org/officeDocument/2006/relationships/image" Target="../media/image27.png"/><Relationship Id="rId1" Type="http://schemas.openxmlformats.org/officeDocument/2006/relationships/slideLayout" Target="../slideLayouts/slideLayout167.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gif"/><Relationship Id="rId6" Type="http://schemas.openxmlformats.org/officeDocument/2006/relationships/hyperlink" Target="http://www.google.co.uk/url?sa=i&amp;rct=j&amp;q=graphite+sturcture&amp;source=images&amp;cd=&amp;cad=rja&amp;uact=8&amp;docid=SEoYbm6i_5bAEM&amp;tbnid=_oy7eMnzXc_QyM:&amp;ved=0CAUQjRw&amp;url=http://lpmmc.grenoble.cnrs.fr/spip.php?article407&amp;ei=SeazU8ybELSc0wXj1IEo&amp;psig=AFQjCNEisg7BoU4Ug9jzxrSdvnhxUSP9EA&amp;ust=1404385215395506" TargetMode="External"/><Relationship Id="rId7" Type="http://schemas.openxmlformats.org/officeDocument/2006/relationships/image" Target="../media/image22.jpeg"/><Relationship Id="rId8" Type="http://schemas.openxmlformats.org/officeDocument/2006/relationships/image" Target="../media/image23.png"/><Relationship Id="rId9" Type="http://schemas.openxmlformats.org/officeDocument/2006/relationships/image" Target="../media/image24.jpeg"/><Relationship Id="rId10"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image" Target="NUL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1.xml"/><Relationship Id="rId3"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emf"/><Relationship Id="rId1" Type="http://schemas.openxmlformats.org/officeDocument/2006/relationships/slideLayout" Target="../slideLayouts/slideLayout167.xml"/><Relationship Id="rId2"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3" name="Table 242"/>
          <p:cNvGraphicFramePr>
            <a:graphicFrameLocks noGrp="1"/>
          </p:cNvGraphicFramePr>
          <p:nvPr>
            <p:extLst/>
          </p:nvPr>
        </p:nvGraphicFramePr>
        <p:xfrm>
          <a:off x="7280124" y="4077604"/>
          <a:ext cx="5331987" cy="1765718"/>
        </p:xfrm>
        <a:graphic>
          <a:graphicData uri="http://schemas.openxmlformats.org/drawingml/2006/table">
            <a:tbl>
              <a:tblPr firstRow="1" bandRow="1">
                <a:tableStyleId>{5940675A-B579-460E-94D1-54222C63F5DA}</a:tableStyleId>
              </a:tblPr>
              <a:tblGrid>
                <a:gridCol w="639020"/>
                <a:gridCol w="2532204"/>
                <a:gridCol w="2160763"/>
              </a:tblGrid>
              <a:tr h="1765718">
                <a:tc>
                  <a:txBody>
                    <a:bodyPr/>
                    <a:lstStyle/>
                    <a:p>
                      <a:pPr algn="ctr"/>
                      <a:r>
                        <a:rPr lang="en-GB" sz="1200" b="1" dirty="0" smtClean="0">
                          <a:solidFill>
                            <a:schemeClr val="tx1"/>
                          </a:solidFill>
                        </a:rPr>
                        <a:t>Rutherford's scattering experiment </a:t>
                      </a:r>
                      <a:endParaRPr lang="en-GB" sz="1200" b="1" dirty="0">
                        <a:solidFill>
                          <a:schemeClr val="tx1"/>
                        </a:solidFill>
                      </a:endParaRPr>
                    </a:p>
                  </a:txBody>
                  <a:tcPr vert="vert270">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A beam of alpha particles are directed at a very thin gold foil</a:t>
                      </a:r>
                    </a:p>
                  </a:txBody>
                  <a:tcPr/>
                </a:tc>
                <a:tc>
                  <a:txBody>
                    <a:bodyPr/>
                    <a:lstStyle/>
                    <a:p>
                      <a:pPr algn="ctr"/>
                      <a:endParaRPr lang="en-GB" sz="1200" b="0" i="0" dirty="0" smtClean="0">
                        <a:solidFill>
                          <a:schemeClr val="tx1"/>
                        </a:solidFill>
                      </a:endParaRPr>
                    </a:p>
                    <a:p>
                      <a:pPr algn="ctr"/>
                      <a:r>
                        <a:rPr lang="en-GB" sz="1200" b="0" i="0" dirty="0" smtClean="0">
                          <a:solidFill>
                            <a:schemeClr val="tx1"/>
                          </a:solidFill>
                        </a:rPr>
                        <a:t>Most of the alpha</a:t>
                      </a:r>
                      <a:r>
                        <a:rPr lang="en-GB" sz="1200" b="0" i="0" baseline="0" dirty="0" smtClean="0">
                          <a:solidFill>
                            <a:schemeClr val="tx1"/>
                          </a:solidFill>
                        </a:rPr>
                        <a:t> particles passed right through.</a:t>
                      </a:r>
                    </a:p>
                    <a:p>
                      <a:pPr algn="ctr"/>
                      <a:r>
                        <a:rPr lang="en-GB" sz="1200" b="0" i="0" baseline="0" dirty="0" smtClean="0">
                          <a:solidFill>
                            <a:schemeClr val="tx1"/>
                          </a:solidFill>
                        </a:rPr>
                        <a:t>A few (+) alpha particles were deflected by the positive nucleus.</a:t>
                      </a:r>
                    </a:p>
                    <a:p>
                      <a:pPr algn="ctr"/>
                      <a:r>
                        <a:rPr lang="en-GB" sz="1200" b="0" i="0" baseline="0" dirty="0" smtClean="0">
                          <a:solidFill>
                            <a:schemeClr val="tx1"/>
                          </a:solidFill>
                        </a:rPr>
                        <a:t>A tiny number of particles reflected back from the nucleus.</a:t>
                      </a:r>
                      <a:endParaRPr lang="en-GB" sz="1200" b="0" i="0" dirty="0" smtClean="0">
                        <a:solidFill>
                          <a:schemeClr val="tx1"/>
                        </a:solidFill>
                      </a:endParaRPr>
                    </a:p>
                  </a:txBody>
                  <a:tcPr/>
                </a:tc>
              </a:tr>
            </a:tbl>
          </a:graphicData>
        </a:graphic>
      </p:graphicFrame>
      <p:sp>
        <p:nvSpPr>
          <p:cNvPr id="4" name="Rectangle 3"/>
          <p:cNvSpPr/>
          <p:nvPr/>
        </p:nvSpPr>
        <p:spPr>
          <a:xfrm>
            <a:off x="5143225" y="4208843"/>
            <a:ext cx="1801059" cy="120032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AQA GCSE</a:t>
            </a:r>
          </a:p>
          <a:p>
            <a:pPr algn="ctr"/>
            <a:r>
              <a:rPr lang="en-GB" sz="1800" b="1" dirty="0" smtClean="0">
                <a:ea typeface="Verdana" panose="020B0604030504040204" pitchFamily="34" charset="0"/>
                <a:cs typeface="Verdana" panose="020B0604030504040204" pitchFamily="34" charset="0"/>
              </a:rPr>
              <a:t>Atomic structure and periodic table part 1</a:t>
            </a:r>
            <a:endParaRPr lang="en-GB" sz="1800" dirty="0">
              <a:ea typeface="Verdana" panose="020B0604030504040204" pitchFamily="34" charset="0"/>
              <a:cs typeface="Verdana" panose="020B0604030504040204" pitchFamily="34" charset="0"/>
            </a:endParaRPr>
          </a:p>
        </p:txBody>
      </p:sp>
      <p:sp>
        <p:nvSpPr>
          <p:cNvPr id="148" name="Rectangle 147"/>
          <p:cNvSpPr/>
          <p:nvPr/>
        </p:nvSpPr>
        <p:spPr>
          <a:xfrm rot="16200000">
            <a:off x="-194263" y="843575"/>
            <a:ext cx="1265418" cy="62003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b="1" dirty="0" smtClean="0">
                <a:solidFill>
                  <a:schemeClr val="accent2">
                    <a:lumMod val="50000"/>
                  </a:schemeClr>
                </a:solidFill>
              </a:rPr>
              <a:t>Atoms, elements and compounds</a:t>
            </a:r>
            <a:endParaRPr lang="en-GB" sz="1400" b="1" dirty="0">
              <a:solidFill>
                <a:schemeClr val="accent2">
                  <a:lumMod val="50000"/>
                </a:schemeClr>
              </a:solidFill>
            </a:endParaRPr>
          </a:p>
        </p:txBody>
      </p:sp>
      <p:graphicFrame>
        <p:nvGraphicFramePr>
          <p:cNvPr id="372" name="Table 371"/>
          <p:cNvGraphicFramePr>
            <a:graphicFrameLocks noGrp="1"/>
          </p:cNvGraphicFramePr>
          <p:nvPr>
            <p:extLst/>
          </p:nvPr>
        </p:nvGraphicFramePr>
        <p:xfrm>
          <a:off x="912278" y="63921"/>
          <a:ext cx="5440137" cy="1761492"/>
        </p:xfrm>
        <a:graphic>
          <a:graphicData uri="http://schemas.openxmlformats.org/drawingml/2006/table">
            <a:tbl>
              <a:tblPr firstRow="1" bandRow="1">
                <a:tableStyleId>{5940675A-B579-460E-94D1-54222C63F5DA}</a:tableStyleId>
              </a:tblPr>
              <a:tblGrid>
                <a:gridCol w="1093471"/>
                <a:gridCol w="1792858"/>
                <a:gridCol w="2553808"/>
              </a:tblGrid>
              <a:tr h="560706">
                <a:tc>
                  <a:txBody>
                    <a:bodyPr/>
                    <a:lstStyle/>
                    <a:p>
                      <a:pPr algn="ctr"/>
                      <a:r>
                        <a:rPr lang="en-GB" sz="1200" b="1" dirty="0" smtClean="0"/>
                        <a:t>Atom</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The smallest part of an element that can exist</a:t>
                      </a:r>
                      <a:endParaRPr lang="en-GB" sz="1200" b="1" i="1" dirty="0">
                        <a:solidFill>
                          <a:schemeClr val="accent2">
                            <a:lumMod val="75000"/>
                          </a:schemeClr>
                        </a:solidFill>
                      </a:endParaRPr>
                    </a:p>
                  </a:txBody>
                  <a:tcPr anchor="ctr"/>
                </a:tc>
                <a:tc>
                  <a:txBody>
                    <a:bodyPr/>
                    <a:lstStyle/>
                    <a:p>
                      <a:pPr algn="ctr"/>
                      <a:r>
                        <a:rPr lang="en-GB" sz="1200" b="0" i="0" dirty="0" smtClean="0">
                          <a:solidFill>
                            <a:schemeClr val="tx1"/>
                          </a:solidFill>
                        </a:rPr>
                        <a:t>Have a radius of around 0.1 nanometres and have no charge (0).</a:t>
                      </a:r>
                      <a:endParaRPr lang="en-GB" sz="1200" b="0" i="0" dirty="0">
                        <a:solidFill>
                          <a:schemeClr val="tx1"/>
                        </a:solidFill>
                      </a:endParaRPr>
                    </a:p>
                  </a:txBody>
                  <a:tcPr anchor="ctr"/>
                </a:tc>
              </a:tr>
              <a:tr h="560706">
                <a:tc>
                  <a:txBody>
                    <a:bodyPr/>
                    <a:lstStyle/>
                    <a:p>
                      <a:pPr algn="ctr"/>
                      <a:r>
                        <a:rPr lang="en-GB" sz="1200" b="1" dirty="0" smtClean="0"/>
                        <a:t>Element</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Contains only one type of atom</a:t>
                      </a:r>
                      <a:endParaRPr lang="en-GB" sz="1200" b="1" i="1" dirty="0">
                        <a:solidFill>
                          <a:schemeClr val="accent2">
                            <a:lumMod val="75000"/>
                          </a:schemeClr>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rPr>
                        <a:t>Around 100 different elements each one is represented by a symbol e.g. O,</a:t>
                      </a:r>
                      <a:r>
                        <a:rPr lang="en-GB" sz="1200" b="0" i="0" baseline="0" dirty="0" smtClean="0">
                          <a:solidFill>
                            <a:schemeClr val="tx1"/>
                          </a:solidFill>
                        </a:rPr>
                        <a:t> Na, Br.</a:t>
                      </a:r>
                      <a:endParaRPr lang="en-GB" sz="1200" b="0" i="0" dirty="0" smtClean="0">
                        <a:solidFill>
                          <a:schemeClr val="tx1"/>
                        </a:solidFill>
                      </a:endParaRPr>
                    </a:p>
                  </a:txBody>
                  <a:tcPr anchor="ctr"/>
                </a:tc>
              </a:tr>
              <a:tr h="560706">
                <a:tc>
                  <a:txBody>
                    <a:bodyPr/>
                    <a:lstStyle/>
                    <a:p>
                      <a:pPr algn="ctr"/>
                      <a:r>
                        <a:rPr lang="en-GB" sz="1200" b="1" dirty="0" smtClean="0"/>
                        <a:t>Compound</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Two or more elements chemically combined</a:t>
                      </a:r>
                      <a:endParaRPr lang="en-GB" sz="1200" b="1" i="1" dirty="0">
                        <a:solidFill>
                          <a:schemeClr val="accent2">
                            <a:lumMod val="75000"/>
                          </a:schemeClr>
                        </a:solidFill>
                      </a:endParaRPr>
                    </a:p>
                  </a:txBody>
                  <a:tcPr anchor="ctr"/>
                </a:tc>
                <a:tc>
                  <a:txBody>
                    <a:bodyPr/>
                    <a:lstStyle/>
                    <a:p>
                      <a:pPr algn="ctr"/>
                      <a:r>
                        <a:rPr lang="en-GB" sz="1200" b="0" i="0" dirty="0" smtClean="0">
                          <a:solidFill>
                            <a:schemeClr val="tx1"/>
                          </a:solidFill>
                        </a:rPr>
                        <a:t>Compounds can only be separated into elements by chemical reactions.</a:t>
                      </a:r>
                      <a:endParaRPr lang="en-GB" sz="1200" b="0" i="0" dirty="0">
                        <a:solidFill>
                          <a:schemeClr val="tx1"/>
                        </a:solidFill>
                      </a:endParaRPr>
                    </a:p>
                  </a:txBody>
                  <a:tcPr anchor="ctr"/>
                </a:tc>
              </a:tr>
            </a:tbl>
          </a:graphicData>
        </a:graphic>
      </p:graphicFrame>
      <p:cxnSp>
        <p:nvCxnSpPr>
          <p:cNvPr id="287" name="Straight Connector 286"/>
          <p:cNvCxnSpPr>
            <a:stCxn id="4" idx="0"/>
          </p:cNvCxnSpPr>
          <p:nvPr/>
        </p:nvCxnSpPr>
        <p:spPr>
          <a:xfrm flipH="1" flipV="1">
            <a:off x="5786670" y="1825413"/>
            <a:ext cx="257085" cy="23834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77" idx="3"/>
            <a:endCxn id="266" idx="1"/>
          </p:cNvCxnSpPr>
          <p:nvPr/>
        </p:nvCxnSpPr>
        <p:spPr>
          <a:xfrm flipV="1">
            <a:off x="8008661" y="3738438"/>
            <a:ext cx="101231" cy="114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82" idx="3"/>
            <a:endCxn id="4" idx="2"/>
          </p:cNvCxnSpPr>
          <p:nvPr/>
        </p:nvCxnSpPr>
        <p:spPr>
          <a:xfrm flipV="1">
            <a:off x="5711925" y="5409172"/>
            <a:ext cx="331830" cy="805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280" idx="2"/>
            <a:endCxn id="350" idx="0"/>
          </p:cNvCxnSpPr>
          <p:nvPr/>
        </p:nvCxnSpPr>
        <p:spPr>
          <a:xfrm flipH="1">
            <a:off x="9567164" y="6600407"/>
            <a:ext cx="8449" cy="117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a:stCxn id="280" idx="1"/>
            <a:endCxn id="4" idx="2"/>
          </p:cNvCxnSpPr>
          <p:nvPr/>
        </p:nvCxnSpPr>
        <p:spPr>
          <a:xfrm flipH="1" flipV="1">
            <a:off x="6043755" y="5409172"/>
            <a:ext cx="457629" cy="871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177" idx="2"/>
            <a:endCxn id="243" idx="1"/>
          </p:cNvCxnSpPr>
          <p:nvPr/>
        </p:nvCxnSpPr>
        <p:spPr>
          <a:xfrm>
            <a:off x="7063240" y="4011546"/>
            <a:ext cx="216884" cy="948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7" name="Table 156"/>
          <p:cNvGraphicFramePr>
            <a:graphicFrameLocks noGrp="1"/>
          </p:cNvGraphicFramePr>
          <p:nvPr>
            <p:extLst/>
          </p:nvPr>
        </p:nvGraphicFramePr>
        <p:xfrm>
          <a:off x="58757" y="6600407"/>
          <a:ext cx="5984997" cy="2635139"/>
        </p:xfrm>
        <a:graphic>
          <a:graphicData uri="http://schemas.openxmlformats.org/drawingml/2006/table">
            <a:tbl>
              <a:tblPr firstRow="1" bandRow="1">
                <a:tableStyleId>{5940675A-B579-460E-94D1-54222C63F5DA}</a:tableStyleId>
              </a:tblPr>
              <a:tblGrid>
                <a:gridCol w="1509740"/>
                <a:gridCol w="2184106"/>
                <a:gridCol w="2291151"/>
              </a:tblGrid>
              <a:tr h="213155">
                <a:tc>
                  <a:txBody>
                    <a:bodyPr/>
                    <a:lstStyle/>
                    <a:p>
                      <a:pPr algn="ctr"/>
                      <a:r>
                        <a:rPr lang="en-GB" sz="1200" b="1" dirty="0" smtClean="0">
                          <a:solidFill>
                            <a:schemeClr val="tx1"/>
                          </a:solidFill>
                          <a:latin typeface="+mn-lt"/>
                        </a:rPr>
                        <a:t>Method</a:t>
                      </a:r>
                      <a:endParaRPr lang="en-GB" sz="1200" b="1" dirty="0">
                        <a:solidFill>
                          <a:schemeClr val="tx1"/>
                        </a:solidFill>
                        <a:latin typeface="+mn-lt"/>
                      </a:endParaRPr>
                    </a:p>
                  </a:txBody>
                  <a:tcPr anchor="ctr">
                    <a:noFill/>
                  </a:tcPr>
                </a:tc>
                <a:tc>
                  <a:txBody>
                    <a:bodyPr/>
                    <a:lstStyle/>
                    <a:p>
                      <a:pPr algn="ctr"/>
                      <a:r>
                        <a:rPr lang="en-GB" sz="1200" b="1" i="0" dirty="0" smtClean="0">
                          <a:solidFill>
                            <a:schemeClr val="tx1"/>
                          </a:solidFill>
                          <a:latin typeface="+mn-lt"/>
                        </a:rPr>
                        <a:t>Description</a:t>
                      </a:r>
                      <a:endParaRPr lang="en-GB" sz="1200" b="1" i="0" dirty="0">
                        <a:solidFill>
                          <a:schemeClr val="tx1"/>
                        </a:solidFill>
                        <a:latin typeface="+mn-lt"/>
                      </a:endParaRPr>
                    </a:p>
                  </a:txBody>
                  <a:tcPr anchor="ctr"/>
                </a:tc>
                <a:tc>
                  <a:txBody>
                    <a:bodyPr/>
                    <a:lstStyle/>
                    <a:p>
                      <a:pPr algn="ctr"/>
                      <a:r>
                        <a:rPr lang="en-GB" sz="1200" b="1" i="0" dirty="0" smtClean="0">
                          <a:solidFill>
                            <a:schemeClr val="tx1"/>
                          </a:solidFill>
                          <a:latin typeface="+mn-lt"/>
                        </a:rPr>
                        <a:t>Example</a:t>
                      </a:r>
                      <a:endParaRPr lang="en-GB" sz="1200" b="1" i="0" dirty="0">
                        <a:solidFill>
                          <a:schemeClr val="tx1"/>
                        </a:solidFill>
                        <a:latin typeface="+mn-lt"/>
                      </a:endParaRPr>
                    </a:p>
                  </a:txBody>
                  <a:tcPr anchor="ctr"/>
                </a:tc>
              </a:tr>
              <a:tr h="432959">
                <a:tc>
                  <a:txBody>
                    <a:bodyPr/>
                    <a:lstStyle/>
                    <a:p>
                      <a:pPr algn="ctr"/>
                      <a:r>
                        <a:rPr lang="en-GB" sz="1200" b="1" dirty="0" smtClean="0">
                          <a:latin typeface="+mn-lt"/>
                        </a:rPr>
                        <a:t>Filtration</a:t>
                      </a:r>
                      <a:endParaRPr lang="en-GB" sz="1200" b="1" dirty="0">
                        <a:latin typeface="+mn-lt"/>
                      </a:endParaRPr>
                    </a:p>
                  </a:txBody>
                  <a:tcPr anchor="ctr">
                    <a:solidFill>
                      <a:schemeClr val="accent2">
                        <a:lumMod val="20000"/>
                        <a:lumOff val="80000"/>
                      </a:schemeClr>
                    </a:solidFill>
                  </a:tcPr>
                </a:tc>
                <a:tc>
                  <a:txBody>
                    <a:bodyPr/>
                    <a:lstStyle/>
                    <a:p>
                      <a:pPr algn="ctr" fontAlgn="ctr"/>
                      <a:r>
                        <a:rPr lang="en-US" sz="1200" b="1" i="1" u="none" strike="noStrike" dirty="0" smtClean="0">
                          <a:solidFill>
                            <a:schemeClr val="accent2">
                              <a:lumMod val="75000"/>
                            </a:schemeClr>
                          </a:solidFill>
                          <a:effectLst/>
                          <a:latin typeface="+mn-lt"/>
                        </a:rPr>
                        <a:t>Separating an insoluble solid from a liquid</a:t>
                      </a:r>
                      <a:endParaRPr lang="en-US" sz="1200" b="1" i="1" u="none" strike="noStrike" dirty="0">
                        <a:solidFill>
                          <a:schemeClr val="accent2">
                            <a:lumMod val="75000"/>
                          </a:schemeClr>
                        </a:solidFill>
                        <a:effectLst/>
                        <a:latin typeface="+mn-lt"/>
                      </a:endParaRPr>
                    </a:p>
                  </a:txBody>
                  <a:tcPr marL="7620" marR="7620" marT="7620" marB="0" anchor="ctr"/>
                </a:tc>
                <a:tc>
                  <a:txBody>
                    <a:bodyPr/>
                    <a:lstStyle/>
                    <a:p>
                      <a:pPr algn="ctr"/>
                      <a:r>
                        <a:rPr lang="en-GB" sz="1200" b="0" i="0" dirty="0" smtClean="0">
                          <a:solidFill>
                            <a:schemeClr val="tx1"/>
                          </a:solidFill>
                          <a:latin typeface="+mn-lt"/>
                        </a:rPr>
                        <a:t>To get sand from a mixture of sand, salt and water.</a:t>
                      </a:r>
                      <a:endParaRPr lang="en-GB" sz="1200" b="0" i="0" dirty="0">
                        <a:solidFill>
                          <a:schemeClr val="tx1"/>
                        </a:solidFill>
                        <a:latin typeface="+mn-lt"/>
                      </a:endParaRPr>
                    </a:p>
                  </a:txBody>
                  <a:tcPr anchor="ctr"/>
                </a:tc>
              </a:tr>
              <a:tr h="432959">
                <a:tc>
                  <a:txBody>
                    <a:bodyPr/>
                    <a:lstStyle/>
                    <a:p>
                      <a:pPr algn="ctr"/>
                      <a:r>
                        <a:rPr lang="en-GB" sz="1200" b="1" dirty="0" smtClean="0">
                          <a:latin typeface="+mn-lt"/>
                        </a:rPr>
                        <a:t>Crystallisation</a:t>
                      </a:r>
                      <a:endParaRPr lang="en-GB" sz="1200" b="1" dirty="0">
                        <a:latin typeface="+mn-lt"/>
                      </a:endParaRPr>
                    </a:p>
                  </a:txBody>
                  <a:tcPr anchor="ctr">
                    <a:solidFill>
                      <a:schemeClr val="accent2">
                        <a:lumMod val="20000"/>
                        <a:lumOff val="80000"/>
                      </a:schemeClr>
                    </a:solidFill>
                  </a:tcPr>
                </a:tc>
                <a:tc>
                  <a:txBody>
                    <a:bodyPr/>
                    <a:lstStyle/>
                    <a:p>
                      <a:pPr algn="ctr" fontAlgn="ctr"/>
                      <a:r>
                        <a:rPr lang="en-US" sz="1200" b="1" i="1" u="none" strike="noStrike" dirty="0" smtClean="0">
                          <a:solidFill>
                            <a:schemeClr val="accent2">
                              <a:lumMod val="75000"/>
                            </a:schemeClr>
                          </a:solidFill>
                          <a:effectLst/>
                          <a:latin typeface="+mn-lt"/>
                        </a:rPr>
                        <a:t>To separate a solid from a solution</a:t>
                      </a:r>
                      <a:endParaRPr lang="en-US" sz="1200" b="1" i="1" u="none" strike="noStrike" dirty="0">
                        <a:solidFill>
                          <a:schemeClr val="accent2">
                            <a:lumMod val="75000"/>
                          </a:schemeClr>
                        </a:solidFill>
                        <a:effectLst/>
                        <a:latin typeface="+mn-lt"/>
                      </a:endParaRPr>
                    </a:p>
                  </a:txBody>
                  <a:tcPr marL="7620" marR="7620" marT="7620" marB="0" anchor="ctr"/>
                </a:tc>
                <a:tc>
                  <a:txBody>
                    <a:bodyPr/>
                    <a:lstStyle/>
                    <a:p>
                      <a:pPr algn="ctr"/>
                      <a:r>
                        <a:rPr lang="en-GB" sz="1200" b="0" i="0" dirty="0" smtClean="0">
                          <a:solidFill>
                            <a:schemeClr val="tx1"/>
                          </a:solidFill>
                          <a:latin typeface="+mn-lt"/>
                        </a:rPr>
                        <a:t>To obtain pure crystals of sodium</a:t>
                      </a:r>
                      <a:r>
                        <a:rPr lang="en-GB" sz="1200" b="0" i="0" baseline="0" dirty="0" smtClean="0">
                          <a:solidFill>
                            <a:schemeClr val="tx1"/>
                          </a:solidFill>
                          <a:latin typeface="+mn-lt"/>
                        </a:rPr>
                        <a:t> chloride from salt water.</a:t>
                      </a:r>
                      <a:endParaRPr lang="en-GB" sz="1200" b="0" i="0" dirty="0">
                        <a:solidFill>
                          <a:schemeClr val="tx1"/>
                        </a:solidFill>
                        <a:latin typeface="+mn-lt"/>
                      </a:endParaRPr>
                    </a:p>
                  </a:txBody>
                  <a:tcPr anchor="ctr"/>
                </a:tc>
              </a:tr>
              <a:tr h="432959">
                <a:tc>
                  <a:txBody>
                    <a:bodyPr/>
                    <a:lstStyle/>
                    <a:p>
                      <a:pPr algn="ctr"/>
                      <a:r>
                        <a:rPr lang="en-GB" sz="1200" b="1" dirty="0" smtClean="0">
                          <a:latin typeface="+mn-lt"/>
                        </a:rPr>
                        <a:t>Simple distillation</a:t>
                      </a:r>
                      <a:endParaRPr lang="en-GB" sz="1200" b="1" dirty="0">
                        <a:latin typeface="+mn-lt"/>
                      </a:endParaRPr>
                    </a:p>
                  </a:txBody>
                  <a:tcPr anchor="ctr">
                    <a:solidFill>
                      <a:schemeClr val="accent2">
                        <a:lumMod val="20000"/>
                        <a:lumOff val="80000"/>
                      </a:schemeClr>
                    </a:solidFill>
                  </a:tcPr>
                </a:tc>
                <a:tc>
                  <a:txBody>
                    <a:bodyPr/>
                    <a:lstStyle/>
                    <a:p>
                      <a:pPr algn="ctr" fontAlgn="ctr"/>
                      <a:r>
                        <a:rPr lang="en-US" sz="1200" b="1" i="1" u="none" strike="noStrike" dirty="0" smtClean="0">
                          <a:solidFill>
                            <a:schemeClr val="accent2">
                              <a:lumMod val="75000"/>
                            </a:schemeClr>
                          </a:solidFill>
                          <a:effectLst/>
                          <a:latin typeface="+mn-lt"/>
                        </a:rPr>
                        <a:t>To separate a solvent from a solution</a:t>
                      </a:r>
                      <a:endParaRPr lang="en-US" sz="1200" b="1" i="1" u="none" strike="noStrike" dirty="0">
                        <a:solidFill>
                          <a:schemeClr val="accent2">
                            <a:lumMod val="75000"/>
                          </a:schemeClr>
                        </a:solidFill>
                        <a:effectLst/>
                        <a:latin typeface="+mn-lt"/>
                      </a:endParaRPr>
                    </a:p>
                  </a:txBody>
                  <a:tcPr marL="7620" marR="7620" marT="7620" marB="0" anchor="ctr"/>
                </a:tc>
                <a:tc>
                  <a:txBody>
                    <a:bodyPr/>
                    <a:lstStyle/>
                    <a:p>
                      <a:pPr algn="ctr"/>
                      <a:r>
                        <a:rPr lang="en-GB" sz="1200" b="0" i="0" dirty="0" smtClean="0">
                          <a:solidFill>
                            <a:schemeClr val="tx1"/>
                          </a:solidFill>
                          <a:latin typeface="+mn-lt"/>
                        </a:rPr>
                        <a:t>To get pure water</a:t>
                      </a:r>
                      <a:r>
                        <a:rPr lang="en-GB" sz="1200" b="0" i="0" baseline="0" dirty="0" smtClean="0">
                          <a:solidFill>
                            <a:schemeClr val="tx1"/>
                          </a:solidFill>
                          <a:latin typeface="+mn-lt"/>
                        </a:rPr>
                        <a:t> from salt water.</a:t>
                      </a:r>
                      <a:endParaRPr lang="en-GB" sz="1200" b="0" i="0" dirty="0">
                        <a:solidFill>
                          <a:schemeClr val="tx1"/>
                        </a:solidFill>
                        <a:latin typeface="+mn-lt"/>
                      </a:endParaRPr>
                    </a:p>
                  </a:txBody>
                  <a:tcPr anchor="ctr"/>
                </a:tc>
              </a:tr>
              <a:tr h="432959">
                <a:tc>
                  <a:txBody>
                    <a:bodyPr/>
                    <a:lstStyle/>
                    <a:p>
                      <a:pPr algn="ctr"/>
                      <a:r>
                        <a:rPr lang="en-GB" sz="1200" b="1" dirty="0" smtClean="0">
                          <a:latin typeface="+mn-lt"/>
                        </a:rPr>
                        <a:t>Fractional distillation</a:t>
                      </a:r>
                      <a:endParaRPr lang="en-GB" sz="1200" b="1" dirty="0">
                        <a:latin typeface="+mn-lt"/>
                      </a:endParaRPr>
                    </a:p>
                  </a:txBody>
                  <a:tcPr anchor="ctr">
                    <a:solidFill>
                      <a:schemeClr val="accent2">
                        <a:lumMod val="20000"/>
                        <a:lumOff val="80000"/>
                      </a:schemeClr>
                    </a:solidFill>
                  </a:tcPr>
                </a:tc>
                <a:tc>
                  <a:txBody>
                    <a:bodyPr/>
                    <a:lstStyle/>
                    <a:p>
                      <a:pPr algn="ctr" fontAlgn="ctr"/>
                      <a:r>
                        <a:rPr lang="en-US" sz="1200" b="1" i="1" u="none" strike="noStrike" dirty="0" smtClean="0">
                          <a:solidFill>
                            <a:schemeClr val="accent2">
                              <a:lumMod val="75000"/>
                            </a:schemeClr>
                          </a:solidFill>
                          <a:effectLst/>
                          <a:latin typeface="+mn-lt"/>
                        </a:rPr>
                        <a:t>Separating a mixture of liquids each with different boiling points</a:t>
                      </a:r>
                      <a:endParaRPr lang="en-US" sz="1200" b="1" i="1" u="none" strike="noStrike" dirty="0">
                        <a:solidFill>
                          <a:schemeClr val="accent2">
                            <a:lumMod val="75000"/>
                          </a:schemeClr>
                        </a:solidFill>
                        <a:effectLst/>
                        <a:latin typeface="+mn-lt"/>
                      </a:endParaRPr>
                    </a:p>
                  </a:txBody>
                  <a:tcPr marL="7620" marR="7620" marT="7620" marB="0" anchor="ctr"/>
                </a:tc>
                <a:tc>
                  <a:txBody>
                    <a:bodyPr/>
                    <a:lstStyle/>
                    <a:p>
                      <a:pPr algn="ctr"/>
                      <a:r>
                        <a:rPr lang="en-GB" sz="1200" b="0" i="0" dirty="0" smtClean="0">
                          <a:solidFill>
                            <a:schemeClr val="tx1"/>
                          </a:solidFill>
                          <a:latin typeface="+mn-lt"/>
                        </a:rPr>
                        <a:t>To separate the different</a:t>
                      </a:r>
                      <a:r>
                        <a:rPr lang="en-GB" sz="1200" b="0" i="0" baseline="0" dirty="0" smtClean="0">
                          <a:solidFill>
                            <a:schemeClr val="tx1"/>
                          </a:solidFill>
                          <a:latin typeface="+mn-lt"/>
                        </a:rPr>
                        <a:t> compounds in crude oil.</a:t>
                      </a:r>
                      <a:endParaRPr lang="en-GB" sz="1200" b="0" i="0" dirty="0">
                        <a:solidFill>
                          <a:schemeClr val="tx1"/>
                        </a:solidFill>
                        <a:latin typeface="+mn-lt"/>
                      </a:endParaRPr>
                    </a:p>
                  </a:txBody>
                  <a:tcPr anchor="ctr"/>
                </a:tc>
              </a:tr>
              <a:tr h="432959">
                <a:tc>
                  <a:txBody>
                    <a:bodyPr/>
                    <a:lstStyle/>
                    <a:p>
                      <a:pPr algn="ctr"/>
                      <a:r>
                        <a:rPr lang="en-GB" sz="1200" b="1" dirty="0" smtClean="0">
                          <a:latin typeface="+mn-lt"/>
                        </a:rPr>
                        <a:t>Chromatography</a:t>
                      </a:r>
                      <a:endParaRPr lang="en-GB" sz="1200" b="1" dirty="0">
                        <a:latin typeface="+mn-lt"/>
                      </a:endParaRPr>
                    </a:p>
                  </a:txBody>
                  <a:tcPr anchor="ctr">
                    <a:solidFill>
                      <a:schemeClr val="accent2">
                        <a:lumMod val="20000"/>
                        <a:lumOff val="80000"/>
                      </a:schemeClr>
                    </a:solidFill>
                  </a:tcPr>
                </a:tc>
                <a:tc>
                  <a:txBody>
                    <a:bodyPr/>
                    <a:lstStyle/>
                    <a:p>
                      <a:pPr algn="ctr" fontAlgn="ctr"/>
                      <a:r>
                        <a:rPr lang="en-US" sz="1200" b="1" i="1" u="none" strike="noStrike" dirty="0" smtClean="0">
                          <a:solidFill>
                            <a:schemeClr val="accent2">
                              <a:lumMod val="75000"/>
                            </a:schemeClr>
                          </a:solidFill>
                          <a:effectLst/>
                          <a:latin typeface="+mn-lt"/>
                        </a:rPr>
                        <a:t>Separating substances that move at different rates through a medium</a:t>
                      </a:r>
                      <a:endParaRPr lang="en-US" sz="1200" b="1" i="1" u="none" strike="noStrike" dirty="0">
                        <a:solidFill>
                          <a:schemeClr val="accent2">
                            <a:lumMod val="75000"/>
                          </a:schemeClr>
                        </a:solidFill>
                        <a:effectLst/>
                        <a:latin typeface="+mn-lt"/>
                      </a:endParaRPr>
                    </a:p>
                  </a:txBody>
                  <a:tcPr marL="7620" marR="7620" marT="7620" marB="0" anchor="ctr"/>
                </a:tc>
                <a:tc>
                  <a:txBody>
                    <a:bodyPr/>
                    <a:lstStyle/>
                    <a:p>
                      <a:pPr algn="ctr"/>
                      <a:r>
                        <a:rPr lang="en-GB" sz="1200" b="0" i="0" dirty="0" smtClean="0">
                          <a:solidFill>
                            <a:schemeClr val="tx1"/>
                          </a:solidFill>
                          <a:latin typeface="+mn-lt"/>
                        </a:rPr>
                        <a:t>To separate out</a:t>
                      </a:r>
                      <a:r>
                        <a:rPr lang="en-GB" sz="1200" b="0" i="0" baseline="0" dirty="0" smtClean="0">
                          <a:solidFill>
                            <a:schemeClr val="tx1"/>
                          </a:solidFill>
                          <a:latin typeface="+mn-lt"/>
                        </a:rPr>
                        <a:t> the dyes in food colouring.</a:t>
                      </a:r>
                      <a:endParaRPr lang="en-GB" sz="1200" b="0" i="0" dirty="0">
                        <a:solidFill>
                          <a:schemeClr val="tx1"/>
                        </a:solidFill>
                        <a:latin typeface="+mn-lt"/>
                      </a:endParaRPr>
                    </a:p>
                  </a:txBody>
                  <a:tcPr anchor="ctr"/>
                </a:tc>
              </a:tr>
            </a:tbl>
          </a:graphicData>
        </a:graphic>
      </p:graphicFrame>
      <p:graphicFrame>
        <p:nvGraphicFramePr>
          <p:cNvPr id="182" name="Table 181"/>
          <p:cNvGraphicFramePr>
            <a:graphicFrameLocks noGrp="1"/>
          </p:cNvGraphicFramePr>
          <p:nvPr>
            <p:extLst/>
          </p:nvPr>
        </p:nvGraphicFramePr>
        <p:xfrm>
          <a:off x="234544" y="5930403"/>
          <a:ext cx="5477381" cy="568822"/>
        </p:xfrm>
        <a:graphic>
          <a:graphicData uri="http://schemas.openxmlformats.org/drawingml/2006/table">
            <a:tbl>
              <a:tblPr firstRow="1" bandRow="1">
                <a:tableStyleId>{5940675A-B579-460E-94D1-54222C63F5DA}</a:tableStyleId>
              </a:tblPr>
              <a:tblGrid>
                <a:gridCol w="906638"/>
                <a:gridCol w="2761946"/>
                <a:gridCol w="1808797"/>
              </a:tblGrid>
              <a:tr h="568822">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dirty="0" smtClean="0">
                          <a:solidFill>
                            <a:schemeClr val="accent2">
                              <a:lumMod val="50000"/>
                            </a:schemeClr>
                          </a:solidFill>
                        </a:rPr>
                        <a:t>Mixtures</a:t>
                      </a:r>
                    </a:p>
                  </a:txBody>
                  <a:tcPr anchor="ctr">
                    <a:no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Two or more elements or compounds not chemically combined together</a:t>
                      </a:r>
                    </a:p>
                  </a:txBody>
                  <a:tcPr anchor="ctr"/>
                </a:tc>
                <a:tc>
                  <a:txBody>
                    <a:bodyPr/>
                    <a:lstStyle/>
                    <a:p>
                      <a:pPr algn="ctr"/>
                      <a:r>
                        <a:rPr lang="en-GB" sz="1200" b="0" i="0" dirty="0" smtClean="0">
                          <a:solidFill>
                            <a:schemeClr val="tx1"/>
                          </a:solidFill>
                        </a:rPr>
                        <a:t>Can be separated by physical processes.</a:t>
                      </a:r>
                    </a:p>
                  </a:txBody>
                  <a:tcPr anchor="ctr"/>
                </a:tc>
              </a:tr>
            </a:tbl>
          </a:graphicData>
        </a:graphic>
      </p:graphicFrame>
      <p:sp>
        <p:nvSpPr>
          <p:cNvPr id="177" name="Rectangle 176"/>
          <p:cNvSpPr/>
          <p:nvPr/>
        </p:nvSpPr>
        <p:spPr>
          <a:xfrm>
            <a:off x="6117819" y="3488326"/>
            <a:ext cx="1890842"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1400" b="1" dirty="0">
                <a:solidFill>
                  <a:schemeClr val="accent2">
                    <a:lumMod val="50000"/>
                  </a:schemeClr>
                </a:solidFill>
              </a:rPr>
              <a:t>The development of the model of the atom</a:t>
            </a:r>
          </a:p>
        </p:txBody>
      </p:sp>
      <p:graphicFrame>
        <p:nvGraphicFramePr>
          <p:cNvPr id="196" name="Table 195"/>
          <p:cNvGraphicFramePr>
            <a:graphicFrameLocks noGrp="1"/>
          </p:cNvGraphicFramePr>
          <p:nvPr>
            <p:extLst/>
          </p:nvPr>
        </p:nvGraphicFramePr>
        <p:xfrm>
          <a:off x="6414685" y="80866"/>
          <a:ext cx="5758819" cy="3291840"/>
        </p:xfrm>
        <a:graphic>
          <a:graphicData uri="http://schemas.openxmlformats.org/drawingml/2006/table">
            <a:tbl>
              <a:tblPr firstRow="1" bandRow="1">
                <a:tableStyleId>{5940675A-B579-460E-94D1-54222C63F5DA}</a:tableStyleId>
              </a:tblPr>
              <a:tblGrid>
                <a:gridCol w="819492"/>
                <a:gridCol w="794408"/>
                <a:gridCol w="1804506"/>
                <a:gridCol w="2340413"/>
              </a:tblGrid>
              <a:tr h="822960">
                <a:tc>
                  <a:txBody>
                    <a:bodyPr/>
                    <a:lstStyle/>
                    <a:p>
                      <a:pPr algn="ctr"/>
                      <a:r>
                        <a:rPr lang="en-GB" sz="1200" b="1" dirty="0" smtClean="0"/>
                        <a:t>Pre 1900</a:t>
                      </a: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algn="ctr"/>
                      <a:r>
                        <a:rPr lang="en-GB" sz="1200" b="1" i="1" dirty="0" smtClean="0">
                          <a:solidFill>
                            <a:schemeClr val="accent2">
                              <a:lumMod val="75000"/>
                            </a:schemeClr>
                          </a:solidFill>
                        </a:rPr>
                        <a:t>Tiny</a:t>
                      </a:r>
                      <a:r>
                        <a:rPr lang="en-GB" sz="1200" b="1" i="1" baseline="0" dirty="0" smtClean="0">
                          <a:solidFill>
                            <a:schemeClr val="accent2">
                              <a:lumMod val="75000"/>
                            </a:schemeClr>
                          </a:solidFill>
                        </a:rPr>
                        <a:t> solid </a:t>
                      </a:r>
                      <a:r>
                        <a:rPr lang="en-GB" sz="1200" b="1" i="1" dirty="0" smtClean="0">
                          <a:solidFill>
                            <a:schemeClr val="accent2">
                              <a:lumMod val="75000"/>
                            </a:schemeClr>
                          </a:solidFill>
                        </a:rPr>
                        <a:t>spheres</a:t>
                      </a:r>
                      <a:r>
                        <a:rPr lang="en-GB" sz="1200" b="1" i="1" baseline="0" dirty="0" smtClean="0">
                          <a:solidFill>
                            <a:schemeClr val="accent2">
                              <a:lumMod val="75000"/>
                            </a:schemeClr>
                          </a:solidFill>
                        </a:rPr>
                        <a:t> that could not be divided</a:t>
                      </a:r>
                      <a:endParaRPr lang="en-GB" sz="1200" b="1" i="1" dirty="0">
                        <a:solidFill>
                          <a:schemeClr val="accent2">
                            <a:lumMod val="75000"/>
                          </a:schemeClr>
                        </a:solidFill>
                      </a:endParaRPr>
                    </a:p>
                  </a:txBody>
                  <a:tcPr anchor="ctr"/>
                </a:tc>
                <a:tc>
                  <a:txBody>
                    <a:bodyPr/>
                    <a:lstStyle/>
                    <a:p>
                      <a:pPr algn="ctr"/>
                      <a:r>
                        <a:rPr lang="en-GB" sz="1200" b="0" i="0" dirty="0" smtClean="0">
                          <a:solidFill>
                            <a:schemeClr val="tx1"/>
                          </a:solidFill>
                        </a:rPr>
                        <a:t>Before</a:t>
                      </a:r>
                      <a:r>
                        <a:rPr lang="en-GB" sz="1200" b="0" i="0" baseline="0" dirty="0" smtClean="0">
                          <a:solidFill>
                            <a:schemeClr val="tx1"/>
                          </a:solidFill>
                        </a:rPr>
                        <a:t> the discovery of the electron,</a:t>
                      </a:r>
                      <a:r>
                        <a:rPr lang="en-GB" sz="1200" b="0" i="0" dirty="0" smtClean="0">
                          <a:solidFill>
                            <a:schemeClr val="tx1"/>
                          </a:solidFill>
                        </a:rPr>
                        <a:t> John Dalton said the solid sphere made up the different elements.</a:t>
                      </a:r>
                      <a:endParaRPr lang="en-GB" sz="1200" b="0" i="0" dirty="0">
                        <a:solidFill>
                          <a:schemeClr val="tx1"/>
                        </a:solidFill>
                      </a:endParaRPr>
                    </a:p>
                  </a:txBody>
                  <a:tcPr anchor="ctr"/>
                </a:tc>
              </a:tr>
              <a:tr h="822960">
                <a:tc>
                  <a:txBody>
                    <a:bodyPr/>
                    <a:lstStyle/>
                    <a:p>
                      <a:pPr algn="ctr"/>
                      <a:r>
                        <a:rPr lang="en-GB" sz="1200" b="1" dirty="0" smtClean="0"/>
                        <a:t>1897 ‘plum</a:t>
                      </a:r>
                      <a:r>
                        <a:rPr lang="en-GB" sz="1200" b="1" baseline="0" dirty="0" smtClean="0"/>
                        <a:t> pudding’</a:t>
                      </a: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algn="ctr"/>
                      <a:r>
                        <a:rPr lang="en-GB" sz="1200" b="1" i="1" baseline="0" dirty="0" smtClean="0">
                          <a:solidFill>
                            <a:schemeClr val="accent2">
                              <a:lumMod val="75000"/>
                            </a:schemeClr>
                          </a:solidFill>
                        </a:rPr>
                        <a:t>A ball of positive charge with negative electrons embedded in it</a:t>
                      </a:r>
                      <a:endParaRPr lang="en-GB" sz="1200" b="1" i="1" dirty="0">
                        <a:solidFill>
                          <a:schemeClr val="accent2">
                            <a:lumMod val="75000"/>
                          </a:schemeClr>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baseline="0" dirty="0" smtClean="0">
                          <a:solidFill>
                            <a:schemeClr val="tx1"/>
                          </a:solidFill>
                        </a:rPr>
                        <a:t>JJ Thompson ‘s experiments showed that showed that an atom must contain small negative charges (discovery of electrons).</a:t>
                      </a:r>
                      <a:endParaRPr lang="en-GB" sz="1200" b="0" i="0" dirty="0" smtClean="0">
                        <a:solidFill>
                          <a:schemeClr val="tx1"/>
                        </a:solidFill>
                      </a:endParaRPr>
                    </a:p>
                  </a:txBody>
                  <a:tcPr anchor="ctr"/>
                </a:tc>
              </a:tr>
              <a:tr h="822960">
                <a:tc>
                  <a:txBody>
                    <a:bodyPr/>
                    <a:lstStyle/>
                    <a:p>
                      <a:pPr algn="ctr"/>
                      <a:r>
                        <a:rPr lang="en-GB" sz="1200" b="1" dirty="0" smtClean="0"/>
                        <a:t>1909 nuclear</a:t>
                      </a:r>
                      <a:r>
                        <a:rPr lang="en-GB" sz="1200" b="1" baseline="0" dirty="0" smtClean="0"/>
                        <a:t> model</a:t>
                      </a: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algn="ctr"/>
                      <a:r>
                        <a:rPr lang="en-GB" sz="1200" b="1" i="1" dirty="0" smtClean="0">
                          <a:solidFill>
                            <a:schemeClr val="accent2">
                              <a:lumMod val="75000"/>
                            </a:schemeClr>
                          </a:solidFill>
                        </a:rPr>
                        <a:t>Positively charge nucleus at the centre surrounded negative electrons</a:t>
                      </a:r>
                      <a:endParaRPr lang="en-GB" sz="1200" b="1" i="1" dirty="0">
                        <a:solidFill>
                          <a:schemeClr val="accent2">
                            <a:lumMod val="75000"/>
                          </a:schemeClr>
                        </a:solidFill>
                      </a:endParaRPr>
                    </a:p>
                  </a:txBody>
                  <a:tcPr anchor="ctr"/>
                </a:tc>
                <a:tc>
                  <a:txBody>
                    <a:bodyPr/>
                    <a:lstStyle/>
                    <a:p>
                      <a:pPr algn="ctr"/>
                      <a:r>
                        <a:rPr lang="en-GB" sz="1200" b="0" i="0" dirty="0" smtClean="0">
                          <a:solidFill>
                            <a:schemeClr val="tx1"/>
                          </a:solidFill>
                        </a:rPr>
                        <a:t>Ernest Rutherford's alpha</a:t>
                      </a:r>
                      <a:r>
                        <a:rPr lang="en-GB" sz="1200" b="0" i="0" baseline="0" dirty="0" smtClean="0">
                          <a:solidFill>
                            <a:schemeClr val="tx1"/>
                          </a:solidFill>
                        </a:rPr>
                        <a:t> particle scattering experiment showed that the mass was concentrated at the centre of the atom.</a:t>
                      </a:r>
                      <a:endParaRPr lang="en-GB" sz="1200" b="0" i="0" dirty="0">
                        <a:solidFill>
                          <a:schemeClr val="tx1"/>
                        </a:solidFill>
                      </a:endParaRPr>
                    </a:p>
                  </a:txBody>
                  <a:tcPr anchor="ctr"/>
                </a:tc>
              </a:tr>
              <a:tr h="822960">
                <a:tc>
                  <a:txBody>
                    <a:bodyPr/>
                    <a:lstStyle/>
                    <a:p>
                      <a:pPr algn="ctr"/>
                      <a:r>
                        <a:rPr lang="en-GB" sz="1200" b="1" dirty="0" smtClean="0"/>
                        <a:t>1913</a:t>
                      </a:r>
                    </a:p>
                    <a:p>
                      <a:pPr algn="ctr"/>
                      <a:r>
                        <a:rPr lang="en-GB" sz="1200" b="1" dirty="0" smtClean="0"/>
                        <a:t>Bohr model</a:t>
                      </a: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algn="ctr"/>
                      <a:r>
                        <a:rPr lang="en-US" sz="1200" b="1" i="1" dirty="0" smtClean="0">
                          <a:solidFill>
                            <a:schemeClr val="accent2">
                              <a:lumMod val="75000"/>
                            </a:schemeClr>
                          </a:solidFill>
                          <a:effectLst/>
                          <a:latin typeface="+mn-lt"/>
                        </a:rPr>
                        <a:t>Electrons</a:t>
                      </a:r>
                    </a:p>
                    <a:p>
                      <a:pPr algn="ctr"/>
                      <a:r>
                        <a:rPr lang="en-US" sz="1200" b="1" i="1" dirty="0" smtClean="0">
                          <a:solidFill>
                            <a:schemeClr val="accent2">
                              <a:lumMod val="75000"/>
                            </a:schemeClr>
                          </a:solidFill>
                          <a:effectLst/>
                          <a:latin typeface="+mn-lt"/>
                        </a:rPr>
                        <a:t>orbit the nucleus at specific distances</a:t>
                      </a:r>
                    </a:p>
                  </a:txBody>
                  <a:tcPr anchor="ctr"/>
                </a:tc>
                <a:tc>
                  <a:txBody>
                    <a:bodyPr/>
                    <a:lstStyle/>
                    <a:p>
                      <a:pPr algn="ctr"/>
                      <a:r>
                        <a:rPr lang="en-GB" sz="1200" b="0" i="0" dirty="0" smtClean="0">
                          <a:solidFill>
                            <a:schemeClr val="tx1"/>
                          </a:solidFill>
                        </a:rPr>
                        <a:t>Niels</a:t>
                      </a:r>
                      <a:r>
                        <a:rPr lang="en-GB" sz="1200" b="0" i="0" baseline="0" dirty="0" smtClean="0">
                          <a:solidFill>
                            <a:schemeClr val="tx1"/>
                          </a:solidFill>
                        </a:rPr>
                        <a:t> Bohr proposed that electrons orbited in fixed shells; this was supported by experimental observations.</a:t>
                      </a:r>
                      <a:endParaRPr lang="en-GB" sz="1200" b="0" i="0" dirty="0">
                        <a:solidFill>
                          <a:schemeClr val="tx1"/>
                        </a:solidFill>
                      </a:endParaRPr>
                    </a:p>
                  </a:txBody>
                  <a:tcPr anchor="ctr"/>
                </a:tc>
              </a:tr>
            </a:tbl>
          </a:graphicData>
        </a:graphic>
      </p:graphicFrame>
      <p:pic>
        <p:nvPicPr>
          <p:cNvPr id="198" name="Picture 197"/>
          <p:cNvPicPr>
            <a:picLocks noChangeAspect="1"/>
          </p:cNvPicPr>
          <p:nvPr/>
        </p:nvPicPr>
        <p:blipFill rotWithShape="1">
          <a:blip r:embed="rId2">
            <a:clrChange>
              <a:clrFrom>
                <a:srgbClr val="FFFFFF"/>
              </a:clrFrom>
              <a:clrTo>
                <a:srgbClr val="FFFFFF">
                  <a:alpha val="0"/>
                </a:srgbClr>
              </a:clrTo>
            </a:clrChange>
          </a:blip>
          <a:srcRect l="9066" t="8356"/>
          <a:stretch/>
        </p:blipFill>
        <p:spPr>
          <a:xfrm>
            <a:off x="7280715" y="119430"/>
            <a:ext cx="679103" cy="695384"/>
          </a:xfrm>
          <a:prstGeom prst="rect">
            <a:avLst/>
          </a:prstGeom>
        </p:spPr>
      </p:pic>
      <p:pic>
        <p:nvPicPr>
          <p:cNvPr id="199" name="Picture 198"/>
          <p:cNvPicPr>
            <a:picLocks noChangeAspect="1"/>
          </p:cNvPicPr>
          <p:nvPr/>
        </p:nvPicPr>
        <p:blipFill rotWithShape="1">
          <a:blip r:embed="rId3">
            <a:clrChange>
              <a:clrFrom>
                <a:srgbClr val="FFFFFF"/>
              </a:clrFrom>
              <a:clrTo>
                <a:srgbClr val="FFFFFF">
                  <a:alpha val="0"/>
                </a:srgbClr>
              </a:clrTo>
            </a:clrChange>
          </a:blip>
          <a:srcRect l="10343" r="3052"/>
          <a:stretch/>
        </p:blipFill>
        <p:spPr>
          <a:xfrm>
            <a:off x="7324038" y="918888"/>
            <a:ext cx="635780" cy="670589"/>
          </a:xfrm>
          <a:prstGeom prst="rect">
            <a:avLst/>
          </a:prstGeom>
        </p:spPr>
      </p:pic>
      <p:pic>
        <p:nvPicPr>
          <p:cNvPr id="202" name="Picture 201"/>
          <p:cNvPicPr>
            <a:picLocks noChangeAspect="1"/>
          </p:cNvPicPr>
          <p:nvPr/>
        </p:nvPicPr>
        <p:blipFill>
          <a:blip r:embed="rId4"/>
          <a:stretch>
            <a:fillRect/>
          </a:stretch>
        </p:blipFill>
        <p:spPr>
          <a:xfrm>
            <a:off x="7299692" y="2559843"/>
            <a:ext cx="672466" cy="666268"/>
          </a:xfrm>
          <a:prstGeom prst="rect">
            <a:avLst/>
          </a:prstGeom>
        </p:spPr>
      </p:pic>
      <p:pic>
        <p:nvPicPr>
          <p:cNvPr id="191" name="Picture 190"/>
          <p:cNvPicPr>
            <a:picLocks noChangeAspect="1"/>
          </p:cNvPicPr>
          <p:nvPr/>
        </p:nvPicPr>
        <p:blipFill>
          <a:blip r:embed="rId5"/>
          <a:stretch>
            <a:fillRect/>
          </a:stretch>
        </p:blipFill>
        <p:spPr>
          <a:xfrm>
            <a:off x="7299691" y="1786301"/>
            <a:ext cx="672467" cy="678636"/>
          </a:xfrm>
          <a:prstGeom prst="rect">
            <a:avLst/>
          </a:prstGeom>
        </p:spPr>
      </p:pic>
      <p:pic>
        <p:nvPicPr>
          <p:cNvPr id="231" name="Picture 230"/>
          <p:cNvPicPr>
            <a:picLocks noChangeAspect="1"/>
          </p:cNvPicPr>
          <p:nvPr/>
        </p:nvPicPr>
        <p:blipFill rotWithShape="1">
          <a:blip r:embed="rId6"/>
          <a:srcRect l="5219"/>
          <a:stretch/>
        </p:blipFill>
        <p:spPr>
          <a:xfrm>
            <a:off x="8167121" y="4491783"/>
            <a:ext cx="2117378" cy="1306528"/>
          </a:xfrm>
          <a:prstGeom prst="rect">
            <a:avLst/>
          </a:prstGeom>
        </p:spPr>
      </p:pic>
      <p:graphicFrame>
        <p:nvGraphicFramePr>
          <p:cNvPr id="266" name="Table 265"/>
          <p:cNvGraphicFramePr>
            <a:graphicFrameLocks noGrp="1"/>
          </p:cNvGraphicFramePr>
          <p:nvPr>
            <p:extLst/>
          </p:nvPr>
        </p:nvGraphicFramePr>
        <p:xfrm>
          <a:off x="8109892" y="3483309"/>
          <a:ext cx="4453098" cy="510259"/>
        </p:xfrm>
        <a:graphic>
          <a:graphicData uri="http://schemas.openxmlformats.org/drawingml/2006/table">
            <a:tbl>
              <a:tblPr firstRow="1" bandRow="1">
                <a:tableStyleId>{5940675A-B579-460E-94D1-54222C63F5DA}</a:tableStyleId>
              </a:tblPr>
              <a:tblGrid>
                <a:gridCol w="844952"/>
                <a:gridCol w="3608146"/>
              </a:tblGrid>
              <a:tr h="510259">
                <a:tc>
                  <a:txBody>
                    <a:bodyPr/>
                    <a:lstStyle/>
                    <a:p>
                      <a:pPr algn="ctr"/>
                      <a:r>
                        <a:rPr lang="en-US" sz="1200" b="1" kern="1200" dirty="0" smtClean="0">
                          <a:solidFill>
                            <a:schemeClr val="tx1"/>
                          </a:solidFill>
                          <a:effectLst/>
                          <a:latin typeface="+mn-lt"/>
                          <a:ea typeface="+mn-ea"/>
                          <a:cs typeface="+mn-cs"/>
                        </a:rPr>
                        <a:t>James Chadwick</a:t>
                      </a:r>
                      <a:endParaRPr lang="en-US" sz="1200" b="1" kern="1200" dirty="0">
                        <a:solidFill>
                          <a:schemeClr val="tx1"/>
                        </a:solidFill>
                        <a:effectLst/>
                        <a:latin typeface="+mn-lt"/>
                        <a:ea typeface="+mn-ea"/>
                        <a:cs typeface="+mn-cs"/>
                      </a:endParaRPr>
                    </a:p>
                  </a:txBody>
                  <a:tcPr anchor="ctr">
                    <a:solidFill>
                      <a:schemeClr val="accent2">
                        <a:lumMod val="20000"/>
                        <a:lumOff val="80000"/>
                      </a:schemeClr>
                    </a:solidFill>
                  </a:tcPr>
                </a:tc>
                <a:tc>
                  <a:txBody>
                    <a:bodyPr/>
                    <a:lstStyle/>
                    <a:p>
                      <a:pPr algn="ctr"/>
                      <a:r>
                        <a:rPr lang="en-US" sz="1200" b="1" i="1" kern="1200" dirty="0" smtClean="0">
                          <a:solidFill>
                            <a:schemeClr val="accent2">
                              <a:lumMod val="75000"/>
                            </a:schemeClr>
                          </a:solidFill>
                          <a:effectLst/>
                          <a:latin typeface="+mn-lt"/>
                          <a:ea typeface="+mn-ea"/>
                          <a:cs typeface="+mn-cs"/>
                        </a:rPr>
                        <a:t>Provided the evidence to</a:t>
                      </a:r>
                    </a:p>
                    <a:p>
                      <a:pPr algn="ctr"/>
                      <a:r>
                        <a:rPr lang="en-US" sz="1200" b="1" i="1" kern="1200" dirty="0" smtClean="0">
                          <a:solidFill>
                            <a:schemeClr val="accent2">
                              <a:lumMod val="75000"/>
                            </a:schemeClr>
                          </a:solidFill>
                          <a:effectLst/>
                          <a:latin typeface="+mn-lt"/>
                          <a:ea typeface="+mn-ea"/>
                          <a:cs typeface="+mn-cs"/>
                        </a:rPr>
                        <a:t>show the existence of neutrons within the nucleus</a:t>
                      </a:r>
                      <a:endParaRPr lang="en-GB" sz="1200" b="1" i="1" dirty="0" smtClean="0">
                        <a:solidFill>
                          <a:schemeClr val="accent2">
                            <a:lumMod val="75000"/>
                          </a:schemeClr>
                        </a:solidFill>
                      </a:endParaRPr>
                    </a:p>
                  </a:txBody>
                  <a:tcPr anchor="ctr"/>
                </a:tc>
              </a:tr>
            </a:tbl>
          </a:graphicData>
        </a:graphic>
      </p:graphicFrame>
      <p:graphicFrame>
        <p:nvGraphicFramePr>
          <p:cNvPr id="280" name="Table 279"/>
          <p:cNvGraphicFramePr>
            <a:graphicFrameLocks noGrp="1"/>
          </p:cNvGraphicFramePr>
          <p:nvPr>
            <p:extLst/>
          </p:nvPr>
        </p:nvGraphicFramePr>
        <p:xfrm>
          <a:off x="6501384" y="5960327"/>
          <a:ext cx="6148459" cy="640080"/>
        </p:xfrm>
        <a:graphic>
          <a:graphicData uri="http://schemas.openxmlformats.org/drawingml/2006/table">
            <a:tbl>
              <a:tblPr firstRow="1" bandRow="1">
                <a:tableStyleId>{5940675A-B579-460E-94D1-54222C63F5DA}</a:tableStyleId>
              </a:tblPr>
              <a:tblGrid>
                <a:gridCol w="1127335"/>
                <a:gridCol w="2586437"/>
                <a:gridCol w="2434687"/>
              </a:tblGrid>
              <a:tr h="64008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Chemical</a:t>
                      </a:r>
                      <a:r>
                        <a:rPr lang="en-GB" sz="1200" b="1" baseline="0" dirty="0" smtClean="0">
                          <a:solidFill>
                            <a:schemeClr val="tx1"/>
                          </a:solidFill>
                        </a:rPr>
                        <a:t> equations </a:t>
                      </a:r>
                      <a:endParaRPr lang="en-GB" sz="1200" b="1" dirty="0" smtClean="0">
                        <a:solidFill>
                          <a:schemeClr val="tx1"/>
                        </a:solidFill>
                      </a:endParaRP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u="none" dirty="0" smtClean="0">
                          <a:solidFill>
                            <a:schemeClr val="accent2">
                              <a:lumMod val="75000"/>
                            </a:schemeClr>
                          </a:solidFill>
                        </a:rPr>
                        <a:t>Show chemical reactions - </a:t>
                      </a:r>
                      <a:r>
                        <a:rPr lang="en-GB" sz="1200" b="1" i="1" u="none" baseline="0" dirty="0" smtClean="0">
                          <a:solidFill>
                            <a:schemeClr val="accent2">
                              <a:lumMod val="75000"/>
                            </a:schemeClr>
                          </a:solidFill>
                        </a:rPr>
                        <a:t>need reactant(s) and product(s) energy always involves and energy change</a:t>
                      </a:r>
                      <a:endParaRPr lang="en-GB" sz="1200" b="1" i="1" dirty="0" smtClean="0">
                        <a:solidFill>
                          <a:schemeClr val="accent2">
                            <a:lumMod val="75000"/>
                          </a:schemeClr>
                        </a:solidFill>
                      </a:endParaRPr>
                    </a:p>
                  </a:txBody>
                  <a:tcPr anchor="ctr"/>
                </a:tc>
                <a:tc>
                  <a:txBody>
                    <a:bodyPr/>
                    <a:lstStyle/>
                    <a:p>
                      <a:pPr algn="ctr"/>
                      <a:r>
                        <a:rPr lang="en-GB" sz="1200" b="0" dirty="0" smtClean="0">
                          <a:solidFill>
                            <a:schemeClr val="tx1"/>
                          </a:solidFill>
                        </a:rPr>
                        <a:t>Law of conservation of mass states the total mass of products = the total mass of reactants.</a:t>
                      </a:r>
                      <a:endParaRPr lang="en-GB" sz="1200" b="0" dirty="0">
                        <a:solidFill>
                          <a:schemeClr val="tx1"/>
                        </a:solidFill>
                      </a:endParaRPr>
                    </a:p>
                  </a:txBody>
                  <a:tcPr anchor="ctr"/>
                </a:tc>
              </a:tr>
            </a:tbl>
          </a:graphicData>
        </a:graphic>
      </p:graphicFrame>
      <p:cxnSp>
        <p:nvCxnSpPr>
          <p:cNvPr id="313" name="Straight Connector 312"/>
          <p:cNvCxnSpPr>
            <a:endCxn id="177" idx="0"/>
          </p:cNvCxnSpPr>
          <p:nvPr/>
        </p:nvCxnSpPr>
        <p:spPr>
          <a:xfrm>
            <a:off x="6863787" y="3372706"/>
            <a:ext cx="199453" cy="1156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50" name="Table 349"/>
          <p:cNvGraphicFramePr>
            <a:graphicFrameLocks noGrp="1"/>
          </p:cNvGraphicFramePr>
          <p:nvPr>
            <p:extLst/>
          </p:nvPr>
        </p:nvGraphicFramePr>
        <p:xfrm>
          <a:off x="6500960" y="6717760"/>
          <a:ext cx="6132409" cy="1402080"/>
        </p:xfrm>
        <a:graphic>
          <a:graphicData uri="http://schemas.openxmlformats.org/drawingml/2006/table">
            <a:tbl>
              <a:tblPr firstRow="1" bandRow="1">
                <a:tableStyleId>{5940675A-B579-460E-94D1-54222C63F5DA}</a:tableStyleId>
              </a:tblPr>
              <a:tblGrid>
                <a:gridCol w="951983"/>
                <a:gridCol w="2951544"/>
                <a:gridCol w="2228882"/>
              </a:tblGrid>
              <a:tr h="64008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Word equations </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Uses</a:t>
                      </a:r>
                      <a:r>
                        <a:rPr lang="en-GB" sz="1200" b="1" i="1" baseline="0" dirty="0" smtClean="0">
                          <a:solidFill>
                            <a:schemeClr val="accent2">
                              <a:lumMod val="75000"/>
                            </a:schemeClr>
                          </a:solidFill>
                        </a:rPr>
                        <a:t> words to show reaction </a:t>
                      </a:r>
                    </a:p>
                    <a:p>
                      <a:pPr algn="ctr"/>
                      <a:r>
                        <a:rPr lang="en-GB" sz="1600" b="1" dirty="0" smtClean="0">
                          <a:solidFill>
                            <a:schemeClr val="tx1"/>
                          </a:solidFill>
                        </a:rPr>
                        <a:t>reactants </a:t>
                      </a:r>
                      <a:r>
                        <a:rPr lang="en-GB" sz="1600" b="1" dirty="0" smtClean="0">
                          <a:solidFill>
                            <a:schemeClr val="tx1"/>
                          </a:solidFill>
                          <a:sym typeface="Wingdings" panose="05000000000000000000" pitchFamily="2" charset="2"/>
                        </a:rPr>
                        <a:t> products</a:t>
                      </a:r>
                    </a:p>
                    <a:p>
                      <a:pPr algn="ctr"/>
                      <a:r>
                        <a:rPr lang="en-GB" sz="1200" b="1" dirty="0" smtClean="0">
                          <a:solidFill>
                            <a:schemeClr val="accent2">
                              <a:lumMod val="75000"/>
                            </a:schemeClr>
                          </a:solidFill>
                          <a:sym typeface="Wingdings" panose="05000000000000000000" pitchFamily="2" charset="2"/>
                        </a:rPr>
                        <a:t>magnesium + oxygen  magnesium oxide</a:t>
                      </a:r>
                      <a:endParaRPr lang="en-GB" sz="1200" b="1" dirty="0" smtClean="0">
                        <a:solidFill>
                          <a:schemeClr val="accent2">
                            <a:lumMod val="75000"/>
                          </a:schemeClr>
                        </a:solidFill>
                      </a:endParaRPr>
                    </a:p>
                  </a:txBody>
                  <a:tcPr anchor="ctr"/>
                </a:tc>
                <a:tc>
                  <a:txBody>
                    <a:bodyPr/>
                    <a:lstStyle/>
                    <a:p>
                      <a:pPr algn="ctr"/>
                      <a:r>
                        <a:rPr lang="en-GB" sz="1200" b="0" i="0" baseline="0" dirty="0" smtClean="0">
                          <a:solidFill>
                            <a:schemeClr val="tx1"/>
                          </a:solidFill>
                        </a:rPr>
                        <a:t>Does not show what is happening to the atoms or the number of atoms.</a:t>
                      </a:r>
                      <a:endParaRPr lang="en-GB" sz="1200" b="0" i="0" dirty="0" smtClean="0">
                        <a:solidFill>
                          <a:schemeClr val="tx1"/>
                        </a:solidFill>
                      </a:endParaRPr>
                    </a:p>
                  </a:txBody>
                  <a:tcPr anchor="ctr"/>
                </a:tc>
              </a:tr>
              <a:tr h="64008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Symbol</a:t>
                      </a:r>
                      <a:r>
                        <a:rPr lang="en-GB" sz="1200" b="1" baseline="0" dirty="0" smtClean="0">
                          <a:solidFill>
                            <a:schemeClr val="tx1"/>
                          </a:solidFill>
                        </a:rPr>
                        <a:t> equations</a:t>
                      </a:r>
                      <a:endParaRPr lang="en-GB" sz="1200" b="1" dirty="0" smtClean="0">
                        <a:solidFill>
                          <a:schemeClr val="tx1"/>
                        </a:solidFill>
                      </a:endParaRP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Uses</a:t>
                      </a:r>
                      <a:r>
                        <a:rPr lang="en-GB" sz="1200" b="1" i="1" baseline="0" dirty="0" smtClean="0">
                          <a:solidFill>
                            <a:schemeClr val="accent2">
                              <a:lumMod val="75000"/>
                            </a:schemeClr>
                          </a:solidFill>
                        </a:rPr>
                        <a:t> symbols to show reaction </a:t>
                      </a:r>
                    </a:p>
                    <a:p>
                      <a:pPr algn="ctr"/>
                      <a:r>
                        <a:rPr lang="en-GB" sz="1600" b="1" dirty="0" smtClean="0">
                          <a:solidFill>
                            <a:schemeClr val="tx1"/>
                          </a:solidFill>
                        </a:rPr>
                        <a:t>reactants </a:t>
                      </a:r>
                      <a:r>
                        <a:rPr lang="en-GB" sz="1600" b="1" dirty="0" smtClean="0">
                          <a:solidFill>
                            <a:schemeClr val="tx1"/>
                          </a:solidFill>
                          <a:sym typeface="Wingdings" panose="05000000000000000000" pitchFamily="2" charset="2"/>
                        </a:rPr>
                        <a:t> products</a:t>
                      </a:r>
                    </a:p>
                    <a:p>
                      <a:pPr algn="ctr"/>
                      <a:r>
                        <a:rPr lang="en-GB" sz="1200" b="1" dirty="0" smtClean="0">
                          <a:solidFill>
                            <a:schemeClr val="tx1"/>
                          </a:solidFill>
                          <a:sym typeface="Wingdings" panose="05000000000000000000" pitchFamily="2" charset="2"/>
                        </a:rPr>
                        <a:t>2</a:t>
                      </a:r>
                      <a:r>
                        <a:rPr lang="en-GB" sz="1200" b="1" dirty="0" smtClean="0">
                          <a:solidFill>
                            <a:schemeClr val="accent2">
                              <a:lumMod val="75000"/>
                            </a:schemeClr>
                          </a:solidFill>
                          <a:sym typeface="Wingdings" panose="05000000000000000000" pitchFamily="2" charset="2"/>
                        </a:rPr>
                        <a:t>Mg + O</a:t>
                      </a:r>
                      <a:r>
                        <a:rPr lang="en-GB" sz="1200" b="1" baseline="-25000" dirty="0" smtClean="0">
                          <a:solidFill>
                            <a:schemeClr val="accent2">
                              <a:lumMod val="75000"/>
                            </a:schemeClr>
                          </a:solidFill>
                          <a:sym typeface="Wingdings" panose="05000000000000000000" pitchFamily="2" charset="2"/>
                        </a:rPr>
                        <a:t>2 </a:t>
                      </a:r>
                      <a:r>
                        <a:rPr lang="en-GB" sz="1200" b="1" dirty="0" smtClean="0">
                          <a:solidFill>
                            <a:schemeClr val="accent2">
                              <a:lumMod val="75000"/>
                            </a:schemeClr>
                          </a:solidFill>
                          <a:sym typeface="Wingdings" panose="05000000000000000000" pitchFamily="2" charset="2"/>
                        </a:rPr>
                        <a:t> </a:t>
                      </a:r>
                      <a:r>
                        <a:rPr lang="en-GB" sz="1200" b="1" dirty="0" smtClean="0">
                          <a:solidFill>
                            <a:schemeClr val="tx1"/>
                          </a:solidFill>
                          <a:sym typeface="Wingdings" panose="05000000000000000000" pitchFamily="2" charset="2"/>
                        </a:rPr>
                        <a:t>2</a:t>
                      </a:r>
                      <a:r>
                        <a:rPr lang="en-GB" sz="1200" b="1" dirty="0" smtClean="0">
                          <a:solidFill>
                            <a:schemeClr val="accent2">
                              <a:lumMod val="75000"/>
                            </a:schemeClr>
                          </a:solidFill>
                          <a:sym typeface="Wingdings" panose="05000000000000000000" pitchFamily="2" charset="2"/>
                        </a:rPr>
                        <a:t>MgO</a:t>
                      </a:r>
                      <a:endParaRPr lang="en-GB" sz="1200" b="1" baseline="-25000" dirty="0" smtClean="0">
                        <a:solidFill>
                          <a:schemeClr val="accent2">
                            <a:lumMod val="75000"/>
                          </a:schemeClr>
                        </a:solidFill>
                      </a:endParaRPr>
                    </a:p>
                  </a:txBody>
                  <a:tcPr anchor="ctr"/>
                </a:tc>
                <a:tc>
                  <a:txBody>
                    <a:bodyPr/>
                    <a:lstStyle/>
                    <a:p>
                      <a:pPr algn="ctr"/>
                      <a:r>
                        <a:rPr lang="en-GB" sz="1200" b="0" i="0" dirty="0" smtClean="0">
                          <a:solidFill>
                            <a:schemeClr val="tx1"/>
                          </a:solidFill>
                        </a:rPr>
                        <a:t>Shows the number of</a:t>
                      </a:r>
                      <a:r>
                        <a:rPr lang="en-GB" sz="1200" b="0" i="0" baseline="0" dirty="0" smtClean="0">
                          <a:solidFill>
                            <a:schemeClr val="tx1"/>
                          </a:solidFill>
                        </a:rPr>
                        <a:t> atoms and molecules in the reaction, these need to be balanced.</a:t>
                      </a:r>
                      <a:endParaRPr lang="en-GB" sz="1200" b="0" i="0" dirty="0" smtClean="0">
                        <a:solidFill>
                          <a:schemeClr val="tx1"/>
                        </a:solidFill>
                      </a:endParaRPr>
                    </a:p>
                  </a:txBody>
                  <a:tcPr anchor="ctr"/>
                </a:tc>
              </a:tr>
            </a:tbl>
          </a:graphicData>
        </a:graphic>
      </p:graphicFrame>
      <p:sp>
        <p:nvSpPr>
          <p:cNvPr id="353" name="Rectangle 352"/>
          <p:cNvSpPr/>
          <p:nvPr/>
        </p:nvSpPr>
        <p:spPr>
          <a:xfrm>
            <a:off x="285303" y="4409326"/>
            <a:ext cx="3763818"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b="1" dirty="0" smtClean="0">
                <a:solidFill>
                  <a:schemeClr val="accent2">
                    <a:lumMod val="50000"/>
                  </a:schemeClr>
                </a:solidFill>
              </a:rPr>
              <a:t>Relative electrical charges of subatomic particles</a:t>
            </a:r>
            <a:endParaRPr lang="en-GB" sz="1400" b="1" dirty="0">
              <a:solidFill>
                <a:schemeClr val="accent2">
                  <a:lumMod val="50000"/>
                </a:schemeClr>
              </a:solidFill>
            </a:endParaRPr>
          </a:p>
        </p:txBody>
      </p:sp>
      <p:cxnSp>
        <p:nvCxnSpPr>
          <p:cNvPr id="373" name="Straight Connector 372"/>
          <p:cNvCxnSpPr>
            <a:stCxn id="4" idx="1"/>
            <a:endCxn id="353" idx="3"/>
          </p:cNvCxnSpPr>
          <p:nvPr/>
        </p:nvCxnSpPr>
        <p:spPr>
          <a:xfrm flipH="1" flipV="1">
            <a:off x="4049121" y="4563215"/>
            <a:ext cx="1094104" cy="245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76" name="Table 375"/>
          <p:cNvGraphicFramePr>
            <a:graphicFrameLocks noGrp="1"/>
          </p:cNvGraphicFramePr>
          <p:nvPr>
            <p:extLst/>
          </p:nvPr>
        </p:nvGraphicFramePr>
        <p:xfrm>
          <a:off x="168203" y="2966739"/>
          <a:ext cx="2576304" cy="1280700"/>
        </p:xfrm>
        <a:graphic>
          <a:graphicData uri="http://schemas.openxmlformats.org/drawingml/2006/table">
            <a:tbl>
              <a:tblPr firstRow="1" bandRow="1">
                <a:tableStyleId>{5940675A-B579-460E-94D1-54222C63F5DA}</a:tableStyleId>
              </a:tblPr>
              <a:tblGrid>
                <a:gridCol w="858768"/>
                <a:gridCol w="858768"/>
                <a:gridCol w="858768"/>
              </a:tblGrid>
              <a:tr h="274500">
                <a:tc>
                  <a:txBody>
                    <a:bodyPr/>
                    <a:lstStyle/>
                    <a:p>
                      <a:pPr algn="ctr"/>
                      <a:r>
                        <a:rPr lang="en-GB" sz="1200" b="1" dirty="0" smtClean="0"/>
                        <a:t>Name of Particle</a:t>
                      </a:r>
                      <a:endParaRPr lang="en-GB" sz="1200" b="1" dirty="0"/>
                    </a:p>
                  </a:txBody>
                  <a:tcPr>
                    <a:solidFill>
                      <a:schemeClr val="accent2">
                        <a:lumMod val="20000"/>
                        <a:lumOff val="80000"/>
                      </a:schemeClr>
                    </a:solidFill>
                  </a:tcPr>
                </a:tc>
                <a:tc>
                  <a:txBody>
                    <a:bodyPr/>
                    <a:lstStyle/>
                    <a:p>
                      <a:pPr algn="ctr"/>
                      <a:r>
                        <a:rPr lang="en-GB" sz="1200" b="1" dirty="0" smtClean="0"/>
                        <a:t>Relative Charge</a:t>
                      </a:r>
                      <a:endParaRPr lang="en-GB" sz="1200" b="1" dirty="0"/>
                    </a:p>
                  </a:txBody>
                  <a:tcPr>
                    <a:solidFill>
                      <a:schemeClr val="accent2">
                        <a:lumMod val="20000"/>
                        <a:lumOff val="80000"/>
                      </a:schemeClr>
                    </a:solidFill>
                  </a:tcPr>
                </a:tc>
                <a:tc>
                  <a:txBody>
                    <a:bodyPr/>
                    <a:lstStyle/>
                    <a:p>
                      <a:pPr algn="ctr"/>
                      <a:r>
                        <a:rPr lang="en-GB" sz="1200" b="1" dirty="0" smtClean="0"/>
                        <a:t>Relative Mass</a:t>
                      </a:r>
                      <a:endParaRPr lang="en-GB" sz="1200" b="1" dirty="0"/>
                    </a:p>
                  </a:txBody>
                  <a:tcPr>
                    <a:solidFill>
                      <a:schemeClr val="accent2">
                        <a:lumMod val="20000"/>
                        <a:lumOff val="80000"/>
                      </a:schemeClr>
                    </a:solidFill>
                  </a:tcPr>
                </a:tc>
              </a:tr>
              <a:tr h="274500">
                <a:tc>
                  <a:txBody>
                    <a:bodyPr/>
                    <a:lstStyle/>
                    <a:p>
                      <a:pPr algn="ctr"/>
                      <a:r>
                        <a:rPr lang="en-GB" sz="1200" dirty="0" smtClean="0"/>
                        <a:t>Proton</a:t>
                      </a:r>
                      <a:endParaRPr lang="en-GB" sz="1200" b="1" dirty="0"/>
                    </a:p>
                  </a:txBody>
                  <a:tcPr/>
                </a:tc>
                <a:tc>
                  <a:txBody>
                    <a:bodyPr/>
                    <a:lstStyle/>
                    <a:p>
                      <a:pPr algn="ctr"/>
                      <a:r>
                        <a:rPr lang="en-GB" sz="1200" dirty="0" smtClean="0"/>
                        <a:t>+1</a:t>
                      </a:r>
                      <a:endParaRPr lang="en-GB" sz="1200" b="1" dirty="0"/>
                    </a:p>
                  </a:txBody>
                  <a:tcPr/>
                </a:tc>
                <a:tc>
                  <a:txBody>
                    <a:bodyPr/>
                    <a:lstStyle/>
                    <a:p>
                      <a:pPr algn="ctr"/>
                      <a:r>
                        <a:rPr lang="en-GB" sz="1200" dirty="0" smtClean="0"/>
                        <a:t>1</a:t>
                      </a:r>
                      <a:endParaRPr lang="en-GB" sz="1200" b="1" dirty="0"/>
                    </a:p>
                  </a:txBody>
                  <a:tcPr/>
                </a:tc>
              </a:tr>
              <a:tr h="274500">
                <a:tc>
                  <a:txBody>
                    <a:bodyPr/>
                    <a:lstStyle/>
                    <a:p>
                      <a:pPr algn="ctr"/>
                      <a:r>
                        <a:rPr lang="en-GB" sz="1200" dirty="0" smtClean="0"/>
                        <a:t>Neutron</a:t>
                      </a:r>
                      <a:endParaRPr lang="en-GB" sz="1200" b="1" dirty="0"/>
                    </a:p>
                  </a:txBody>
                  <a:tcPr/>
                </a:tc>
                <a:tc>
                  <a:txBody>
                    <a:bodyPr/>
                    <a:lstStyle/>
                    <a:p>
                      <a:pPr algn="ctr"/>
                      <a:r>
                        <a:rPr lang="en-GB" sz="1200" dirty="0" smtClean="0"/>
                        <a:t>0</a:t>
                      </a:r>
                      <a:endParaRPr lang="en-GB" sz="1200" b="1" dirty="0"/>
                    </a:p>
                  </a:txBody>
                  <a:tcPr/>
                </a:tc>
                <a:tc>
                  <a:txBody>
                    <a:bodyPr/>
                    <a:lstStyle/>
                    <a:p>
                      <a:pPr algn="ctr"/>
                      <a:r>
                        <a:rPr lang="en-GB" sz="1200" dirty="0" smtClean="0"/>
                        <a:t>1</a:t>
                      </a:r>
                      <a:endParaRPr lang="en-GB" sz="1200" b="1" dirty="0"/>
                    </a:p>
                  </a:txBody>
                  <a:tcPr/>
                </a:tc>
              </a:tr>
              <a:tr h="274500">
                <a:tc>
                  <a:txBody>
                    <a:bodyPr/>
                    <a:lstStyle/>
                    <a:p>
                      <a:pPr algn="ctr"/>
                      <a:r>
                        <a:rPr lang="en-GB" sz="1200" dirty="0" smtClean="0"/>
                        <a:t>Electron</a:t>
                      </a:r>
                      <a:endParaRPr lang="en-GB" sz="1200" b="1" dirty="0"/>
                    </a:p>
                  </a:txBody>
                  <a:tcPr/>
                </a:tc>
                <a:tc>
                  <a:txBody>
                    <a:bodyPr/>
                    <a:lstStyle/>
                    <a:p>
                      <a:pPr algn="ctr"/>
                      <a:r>
                        <a:rPr lang="en-GB" sz="1200" dirty="0" smtClean="0"/>
                        <a:t>-1</a:t>
                      </a:r>
                      <a:endParaRPr lang="en-GB" sz="1200" b="1" dirty="0"/>
                    </a:p>
                  </a:txBody>
                  <a:tcPr/>
                </a:tc>
                <a:tc>
                  <a:txBody>
                    <a:bodyPr/>
                    <a:lstStyle/>
                    <a:p>
                      <a:pPr algn="ctr"/>
                      <a:r>
                        <a:rPr lang="en-GB" sz="1200" dirty="0" smtClean="0"/>
                        <a:t>Very small</a:t>
                      </a:r>
                      <a:endParaRPr lang="en-GB" sz="1200" b="1" dirty="0"/>
                    </a:p>
                  </a:txBody>
                  <a:tcPr/>
                </a:tc>
              </a:tr>
            </a:tbl>
          </a:graphicData>
        </a:graphic>
      </p:graphicFrame>
      <p:sp>
        <p:nvSpPr>
          <p:cNvPr id="378" name="TextBox 377"/>
          <p:cNvSpPr txBox="1"/>
          <p:nvPr/>
        </p:nvSpPr>
        <p:spPr>
          <a:xfrm>
            <a:off x="89272" y="4975187"/>
            <a:ext cx="653518" cy="738664"/>
          </a:xfrm>
          <a:prstGeom prst="rect">
            <a:avLst/>
          </a:prstGeom>
          <a:noFill/>
          <a:ln w="12700">
            <a:solidFill>
              <a:schemeClr val="tx1"/>
            </a:solidFill>
          </a:ln>
        </p:spPr>
        <p:txBody>
          <a:bodyPr wrap="square" rtlCol="0">
            <a:spAutoFit/>
          </a:bodyPr>
          <a:lstStyle/>
          <a:p>
            <a:pPr algn="ctr"/>
            <a:r>
              <a:rPr lang="en-GB" sz="1400" dirty="0" smtClean="0"/>
              <a:t>7</a:t>
            </a:r>
          </a:p>
          <a:p>
            <a:pPr algn="ctr"/>
            <a:r>
              <a:rPr lang="en-GB" sz="1400" dirty="0" smtClean="0"/>
              <a:t>Li</a:t>
            </a:r>
          </a:p>
          <a:p>
            <a:pPr algn="ctr"/>
            <a:r>
              <a:rPr lang="en-GB" sz="1400" dirty="0" smtClean="0"/>
              <a:t>3</a:t>
            </a:r>
            <a:endParaRPr lang="en-GB" sz="1400" dirty="0"/>
          </a:p>
        </p:txBody>
      </p:sp>
      <p:graphicFrame>
        <p:nvGraphicFramePr>
          <p:cNvPr id="388" name="Table 387"/>
          <p:cNvGraphicFramePr>
            <a:graphicFrameLocks noGrp="1"/>
          </p:cNvGraphicFramePr>
          <p:nvPr>
            <p:extLst/>
          </p:nvPr>
        </p:nvGraphicFramePr>
        <p:xfrm>
          <a:off x="953578" y="4840901"/>
          <a:ext cx="4076343" cy="957410"/>
        </p:xfrm>
        <a:graphic>
          <a:graphicData uri="http://schemas.openxmlformats.org/drawingml/2006/table">
            <a:tbl>
              <a:tblPr firstRow="1" bandRow="1">
                <a:tableStyleId>{5940675A-B579-460E-94D1-54222C63F5DA}</a:tableStyleId>
              </a:tblPr>
              <a:tblGrid>
                <a:gridCol w="922366"/>
                <a:gridCol w="1472168"/>
                <a:gridCol w="1681809"/>
              </a:tblGrid>
              <a:tr h="466808">
                <a:tc>
                  <a:txBody>
                    <a:bodyPr/>
                    <a:lstStyle/>
                    <a:p>
                      <a:pPr algn="ctr"/>
                      <a:r>
                        <a:rPr lang="en-GB" sz="1200" b="1" dirty="0" smtClean="0"/>
                        <a:t>Mass number</a:t>
                      </a:r>
                      <a:endParaRPr lang="en-GB" sz="1200" b="1" dirty="0"/>
                    </a:p>
                  </a:txBody>
                  <a:tcPr anchor="ctr">
                    <a:solidFill>
                      <a:schemeClr val="accent2">
                        <a:lumMod val="20000"/>
                        <a:lumOff val="80000"/>
                      </a:schemeClr>
                    </a:solidFill>
                  </a:tcPr>
                </a:tc>
                <a:tc gridSpan="2">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The sum of the protons and neutrons in the nucleus</a:t>
                      </a:r>
                    </a:p>
                  </a:txBody>
                  <a:tcPr anchor="ctr"/>
                </a:tc>
                <a:tc hMerge="1">
                  <a:txBody>
                    <a:bodyPr/>
                    <a:lstStyle/>
                    <a:p>
                      <a:pPr algn="ctr"/>
                      <a:endParaRPr lang="en-GB" sz="1200" b="0" i="0" dirty="0">
                        <a:solidFill>
                          <a:schemeClr val="tx1"/>
                        </a:solidFill>
                      </a:endParaRPr>
                    </a:p>
                  </a:txBody>
                  <a:tcPr anchor="ctr"/>
                </a:tc>
              </a:tr>
              <a:tr h="490602">
                <a:tc>
                  <a:txBody>
                    <a:bodyPr/>
                    <a:lstStyle/>
                    <a:p>
                      <a:pPr algn="ctr"/>
                      <a:r>
                        <a:rPr lang="en-GB" sz="1200" b="1" dirty="0" smtClean="0"/>
                        <a:t>Atomic number</a:t>
                      </a:r>
                      <a:endParaRPr lang="en-GB" sz="1200" b="1"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The number of protons in the atom</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rPr>
                        <a:t>Number of electrons = number of protons </a:t>
                      </a:r>
                    </a:p>
                  </a:txBody>
                  <a:tcPr anchor="ctr"/>
                </a:tc>
              </a:tr>
            </a:tbl>
          </a:graphicData>
        </a:graphic>
      </p:graphicFrame>
      <p:cxnSp>
        <p:nvCxnSpPr>
          <p:cNvPr id="389" name="Straight Arrow Connector 388"/>
          <p:cNvCxnSpPr/>
          <p:nvPr/>
        </p:nvCxnSpPr>
        <p:spPr>
          <a:xfrm flipH="1" flipV="1">
            <a:off x="488777" y="5578997"/>
            <a:ext cx="428941" cy="462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2" name="Straight Arrow Connector 391"/>
          <p:cNvCxnSpPr/>
          <p:nvPr/>
        </p:nvCxnSpPr>
        <p:spPr>
          <a:xfrm flipH="1">
            <a:off x="488777" y="5080709"/>
            <a:ext cx="422755" cy="296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a:stCxn id="388" idx="0"/>
            <a:endCxn id="353" idx="2"/>
          </p:cNvCxnSpPr>
          <p:nvPr/>
        </p:nvCxnSpPr>
        <p:spPr>
          <a:xfrm flipH="1" flipV="1">
            <a:off x="2167212" y="4717103"/>
            <a:ext cx="824537" cy="1237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6" name="Rectangle 405"/>
          <p:cNvSpPr/>
          <p:nvPr/>
        </p:nvSpPr>
        <p:spPr>
          <a:xfrm rot="16200000">
            <a:off x="5849062" y="8468096"/>
            <a:ext cx="110733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400" b="1">
                <a:solidFill>
                  <a:schemeClr val="accent2">
                    <a:lumMod val="50000"/>
                  </a:schemeClr>
                </a:solidFill>
              </a:rPr>
              <a:t>Relative atomic mass</a:t>
            </a:r>
            <a:endParaRPr lang="en-US" sz="1400" b="1">
              <a:solidFill>
                <a:schemeClr val="accent2">
                  <a:lumMod val="50000"/>
                </a:schemeClr>
              </a:solidFill>
              <a:effectLst/>
            </a:endParaRPr>
          </a:p>
        </p:txBody>
      </p:sp>
      <p:cxnSp>
        <p:nvCxnSpPr>
          <p:cNvPr id="407" name="Straight Connector 406"/>
          <p:cNvCxnSpPr>
            <a:stCxn id="406" idx="3"/>
            <a:endCxn id="4" idx="2"/>
          </p:cNvCxnSpPr>
          <p:nvPr/>
        </p:nvCxnSpPr>
        <p:spPr>
          <a:xfrm flipH="1" flipV="1">
            <a:off x="6043755" y="5409172"/>
            <a:ext cx="358972" cy="2766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12" name="Table 411"/>
          <p:cNvGraphicFramePr>
            <a:graphicFrameLocks noGrp="1"/>
          </p:cNvGraphicFramePr>
          <p:nvPr>
            <p:extLst/>
          </p:nvPr>
        </p:nvGraphicFramePr>
        <p:xfrm>
          <a:off x="6863787" y="8176041"/>
          <a:ext cx="5748915" cy="1066800"/>
        </p:xfrm>
        <a:graphic>
          <a:graphicData uri="http://schemas.openxmlformats.org/drawingml/2006/table">
            <a:tbl>
              <a:tblPr firstRow="1" bandRow="1">
                <a:tableStyleId>{5940675A-B579-460E-94D1-54222C63F5DA}</a:tableStyleId>
              </a:tblPr>
              <a:tblGrid>
                <a:gridCol w="818949"/>
                <a:gridCol w="1963235"/>
                <a:gridCol w="2966731"/>
              </a:tblGrid>
              <a:tr h="990092">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Isotopes </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Atoms of the same element with the same number of protons and different numbers of neutrons</a:t>
                      </a:r>
                    </a:p>
                  </a:txBody>
                  <a:tcPr anchor="ctr"/>
                </a:tc>
                <a:tc>
                  <a:txBody>
                    <a:bodyPr/>
                    <a:lstStyle/>
                    <a:p>
                      <a:pPr algn="ctr"/>
                      <a:r>
                        <a:rPr lang="en-GB" sz="1600" b="1" baseline="30000" dirty="0" smtClean="0">
                          <a:solidFill>
                            <a:schemeClr val="accent2">
                              <a:lumMod val="75000"/>
                            </a:schemeClr>
                          </a:solidFill>
                        </a:rPr>
                        <a:t>35</a:t>
                      </a:r>
                      <a:r>
                        <a:rPr lang="en-GB" sz="1600" b="1" dirty="0" smtClean="0">
                          <a:solidFill>
                            <a:schemeClr val="accent2">
                              <a:lumMod val="75000"/>
                            </a:schemeClr>
                          </a:solidFill>
                        </a:rPr>
                        <a:t>Cl (75%) and </a:t>
                      </a:r>
                      <a:r>
                        <a:rPr lang="en-GB" sz="1600" b="1" baseline="30000" dirty="0" smtClean="0">
                          <a:solidFill>
                            <a:schemeClr val="accent2">
                              <a:lumMod val="75000"/>
                            </a:schemeClr>
                          </a:solidFill>
                        </a:rPr>
                        <a:t>37</a:t>
                      </a:r>
                      <a:r>
                        <a:rPr lang="en-GB" sz="1600" b="1" dirty="0" smtClean="0">
                          <a:solidFill>
                            <a:schemeClr val="accent2">
                              <a:lumMod val="75000"/>
                            </a:schemeClr>
                          </a:solidFill>
                        </a:rPr>
                        <a:t>Cl (25%)</a:t>
                      </a:r>
                    </a:p>
                    <a:p>
                      <a:pPr algn="ctr"/>
                      <a:r>
                        <a:rPr lang="en-GB" sz="1200" b="0" dirty="0" smtClean="0">
                          <a:solidFill>
                            <a:schemeClr val="tx1"/>
                          </a:solidFill>
                        </a:rPr>
                        <a:t>Relative abundance =</a:t>
                      </a:r>
                    </a:p>
                    <a:p>
                      <a:pPr algn="ctr"/>
                      <a:r>
                        <a:rPr lang="en-GB" sz="1200" b="0" dirty="0" smtClean="0">
                          <a:solidFill>
                            <a:schemeClr val="tx1"/>
                          </a:solidFill>
                        </a:rPr>
                        <a:t> (% isotope 1 x mass isotope 1) + (% isotope 2 x mass isotope 2) ÷ 100</a:t>
                      </a:r>
                    </a:p>
                    <a:p>
                      <a:pPr algn="ctr"/>
                      <a:r>
                        <a:rPr lang="en-GB" sz="1200" b="1" dirty="0" smtClean="0">
                          <a:solidFill>
                            <a:schemeClr val="tx1"/>
                          </a:solidFill>
                        </a:rPr>
                        <a:t>e.g. (25 x 37) + (75x 35) ÷ 100 = 35.5</a:t>
                      </a:r>
                    </a:p>
                  </a:txBody>
                  <a:tcPr anchor="ctr"/>
                </a:tc>
              </a:tr>
            </a:tbl>
          </a:graphicData>
        </a:graphic>
      </p:graphicFrame>
      <p:cxnSp>
        <p:nvCxnSpPr>
          <p:cNvPr id="419" name="Straight Connector 418"/>
          <p:cNvCxnSpPr>
            <a:stCxn id="406" idx="2"/>
            <a:endCxn id="412" idx="1"/>
          </p:cNvCxnSpPr>
          <p:nvPr/>
        </p:nvCxnSpPr>
        <p:spPr>
          <a:xfrm flipV="1">
            <a:off x="6664337" y="8709441"/>
            <a:ext cx="199450" cy="20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a:stCxn id="182" idx="2"/>
            <a:endCxn id="157" idx="0"/>
          </p:cNvCxnSpPr>
          <p:nvPr/>
        </p:nvCxnSpPr>
        <p:spPr>
          <a:xfrm>
            <a:off x="2973234" y="6499225"/>
            <a:ext cx="78021" cy="101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a:stCxn id="148" idx="2"/>
            <a:endCxn id="372" idx="1"/>
          </p:cNvCxnSpPr>
          <p:nvPr/>
        </p:nvCxnSpPr>
        <p:spPr>
          <a:xfrm flipV="1">
            <a:off x="748463" y="944667"/>
            <a:ext cx="163815" cy="208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86" name="Picture 585"/>
          <p:cNvPicPr>
            <a:picLocks noChangeAspect="1"/>
          </p:cNvPicPr>
          <p:nvPr/>
        </p:nvPicPr>
        <p:blipFill>
          <a:blip r:embed="rId7"/>
          <a:stretch>
            <a:fillRect/>
          </a:stretch>
        </p:blipFill>
        <p:spPr>
          <a:xfrm>
            <a:off x="75520" y="1884239"/>
            <a:ext cx="986283" cy="986283"/>
          </a:xfrm>
          <a:prstGeom prst="rect">
            <a:avLst/>
          </a:prstGeom>
        </p:spPr>
      </p:pic>
      <p:graphicFrame>
        <p:nvGraphicFramePr>
          <p:cNvPr id="587" name="Table 586"/>
          <p:cNvGraphicFramePr>
            <a:graphicFrameLocks noGrp="1"/>
          </p:cNvGraphicFramePr>
          <p:nvPr>
            <p:extLst/>
          </p:nvPr>
        </p:nvGraphicFramePr>
        <p:xfrm>
          <a:off x="1592235" y="1925019"/>
          <a:ext cx="4048387" cy="640112"/>
        </p:xfrm>
        <a:graphic>
          <a:graphicData uri="http://schemas.openxmlformats.org/drawingml/2006/table">
            <a:tbl>
              <a:tblPr firstRow="1" bandRow="1">
                <a:tableStyleId>{5940675A-B579-460E-94D1-54222C63F5DA}</a:tableStyleId>
              </a:tblPr>
              <a:tblGrid>
                <a:gridCol w="1346959"/>
                <a:gridCol w="2701428"/>
              </a:tblGrid>
              <a:tr h="320056">
                <a:tc>
                  <a:txBody>
                    <a:bodyPr/>
                    <a:lstStyle/>
                    <a:p>
                      <a:pPr algn="ctr"/>
                      <a:r>
                        <a:rPr lang="en-GB" sz="1200" b="1" dirty="0" smtClean="0"/>
                        <a:t>Central nucleus</a:t>
                      </a:r>
                      <a:endParaRPr lang="en-GB" sz="1200" b="1" dirty="0"/>
                    </a:p>
                  </a:txBody>
                  <a:tcPr anchor="ctr">
                    <a:solidFill>
                      <a:schemeClr val="accent2">
                        <a:lumMod val="20000"/>
                        <a:lumOff val="80000"/>
                      </a:schemeClr>
                    </a:solidFill>
                  </a:tcPr>
                </a:tc>
                <a:tc>
                  <a:txBody>
                    <a:bodyPr/>
                    <a:lstStyle/>
                    <a:p>
                      <a:pPr algn="ctr"/>
                      <a:r>
                        <a:rPr lang="en-GB" sz="1200" b="1" i="0" dirty="0" smtClean="0">
                          <a:solidFill>
                            <a:schemeClr val="accent2">
                              <a:lumMod val="75000"/>
                            </a:schemeClr>
                          </a:solidFill>
                        </a:rPr>
                        <a:t>Contains protons and neutrons</a:t>
                      </a:r>
                      <a:endParaRPr lang="en-GB" sz="1200" b="1" i="0" dirty="0">
                        <a:solidFill>
                          <a:schemeClr val="accent2">
                            <a:lumMod val="75000"/>
                          </a:schemeClr>
                        </a:solidFill>
                      </a:endParaRPr>
                    </a:p>
                  </a:txBody>
                  <a:tcPr anchor="ctr"/>
                </a:tc>
              </a:tr>
              <a:tr h="320056">
                <a:tc>
                  <a:txBody>
                    <a:bodyPr/>
                    <a:lstStyle/>
                    <a:p>
                      <a:pPr algn="ctr"/>
                      <a:r>
                        <a:rPr lang="en-GB" sz="1200" b="1" dirty="0" smtClean="0"/>
                        <a:t>Electron shells</a:t>
                      </a:r>
                      <a:endParaRPr lang="en-GB" sz="1200" b="1" dirty="0"/>
                    </a:p>
                  </a:txBody>
                  <a:tcPr anchor="ctr">
                    <a:solidFill>
                      <a:schemeClr val="accent2">
                        <a:lumMod val="20000"/>
                        <a:lumOff val="80000"/>
                      </a:schemeClr>
                    </a:solidFill>
                  </a:tcPr>
                </a:tc>
                <a:tc>
                  <a:txBody>
                    <a:bodyPr/>
                    <a:lstStyle/>
                    <a:p>
                      <a:pPr algn="ctr"/>
                      <a:r>
                        <a:rPr lang="en-GB" sz="1200" b="1" i="0" dirty="0" smtClean="0">
                          <a:solidFill>
                            <a:schemeClr val="accent2">
                              <a:lumMod val="75000"/>
                            </a:schemeClr>
                          </a:solidFill>
                        </a:rPr>
                        <a:t>Contains electrons</a:t>
                      </a:r>
                      <a:endParaRPr lang="en-GB" sz="1200" b="1" i="0" dirty="0">
                        <a:solidFill>
                          <a:schemeClr val="accent2">
                            <a:lumMod val="75000"/>
                          </a:schemeClr>
                        </a:solidFill>
                      </a:endParaRPr>
                    </a:p>
                  </a:txBody>
                  <a:tcPr anchor="ctr"/>
                </a:tc>
              </a:tr>
            </a:tbl>
          </a:graphicData>
        </a:graphic>
      </p:graphicFrame>
      <p:cxnSp>
        <p:nvCxnSpPr>
          <p:cNvPr id="588" name="Straight Arrow Connector 587"/>
          <p:cNvCxnSpPr/>
          <p:nvPr/>
        </p:nvCxnSpPr>
        <p:spPr>
          <a:xfrm flipH="1">
            <a:off x="727271" y="2052770"/>
            <a:ext cx="874472" cy="3722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9" name="Straight Arrow Connector 588"/>
          <p:cNvCxnSpPr>
            <a:endCxn id="586" idx="3"/>
          </p:cNvCxnSpPr>
          <p:nvPr/>
        </p:nvCxnSpPr>
        <p:spPr>
          <a:xfrm flipH="1">
            <a:off x="1061803" y="2363628"/>
            <a:ext cx="539940" cy="137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0" name="TextBox 589"/>
          <p:cNvSpPr txBox="1"/>
          <p:nvPr/>
        </p:nvSpPr>
        <p:spPr>
          <a:xfrm rot="16200000">
            <a:off x="4965572" y="3149640"/>
            <a:ext cx="1118976"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400" b="1" dirty="0" smtClean="0">
                <a:solidFill>
                  <a:schemeClr val="accent2">
                    <a:lumMod val="50000"/>
                  </a:schemeClr>
                </a:solidFill>
              </a:rPr>
              <a:t>Electronic structures</a:t>
            </a:r>
            <a:endParaRPr lang="en-GB" sz="1400" b="1" dirty="0">
              <a:solidFill>
                <a:schemeClr val="accent2">
                  <a:lumMod val="50000"/>
                </a:schemeClr>
              </a:solidFill>
            </a:endParaRPr>
          </a:p>
        </p:txBody>
      </p:sp>
      <p:graphicFrame>
        <p:nvGraphicFramePr>
          <p:cNvPr id="591" name="Table 590"/>
          <p:cNvGraphicFramePr>
            <a:graphicFrameLocks noGrp="1"/>
          </p:cNvGraphicFramePr>
          <p:nvPr>
            <p:extLst/>
          </p:nvPr>
        </p:nvGraphicFramePr>
        <p:xfrm>
          <a:off x="2918424" y="2656887"/>
          <a:ext cx="2080823" cy="1622219"/>
        </p:xfrm>
        <a:graphic>
          <a:graphicData uri="http://schemas.openxmlformats.org/drawingml/2006/table">
            <a:tbl>
              <a:tblPr firstRow="1" bandRow="1">
                <a:tableStyleId>{5940675A-B579-460E-94D1-54222C63F5DA}</a:tableStyleId>
              </a:tblPr>
              <a:tblGrid>
                <a:gridCol w="865812"/>
                <a:gridCol w="1215011"/>
              </a:tblGrid>
              <a:tr h="306938">
                <a:tc>
                  <a:txBody>
                    <a:bodyPr/>
                    <a:lstStyle/>
                    <a:p>
                      <a:pPr algn="ctr"/>
                      <a:r>
                        <a:rPr lang="en-GB" sz="1200" b="1" dirty="0" smtClean="0"/>
                        <a:t>Electronic shell</a:t>
                      </a:r>
                      <a:endParaRPr lang="en-GB" sz="1200" b="1" dirty="0"/>
                    </a:p>
                  </a:txBody>
                  <a:tcPr anchor="ctr">
                    <a:solidFill>
                      <a:schemeClr val="accent2">
                        <a:lumMod val="20000"/>
                        <a:lumOff val="80000"/>
                      </a:schemeClr>
                    </a:solidFill>
                  </a:tcPr>
                </a:tc>
                <a:tc>
                  <a:txBody>
                    <a:bodyPr/>
                    <a:lstStyle/>
                    <a:p>
                      <a:pPr algn="ctr"/>
                      <a:r>
                        <a:rPr lang="en-GB" sz="1200" b="1" i="0" dirty="0" smtClean="0">
                          <a:solidFill>
                            <a:schemeClr val="accent2">
                              <a:lumMod val="75000"/>
                            </a:schemeClr>
                          </a:solidFill>
                        </a:rPr>
                        <a:t>Max</a:t>
                      </a:r>
                      <a:r>
                        <a:rPr lang="en-GB" sz="1200" b="1" i="0" baseline="0" dirty="0" smtClean="0">
                          <a:solidFill>
                            <a:schemeClr val="accent2">
                              <a:lumMod val="75000"/>
                            </a:schemeClr>
                          </a:solidFill>
                        </a:rPr>
                        <a:t> number of </a:t>
                      </a:r>
                      <a:r>
                        <a:rPr lang="en-GB" sz="1200" b="1" i="0" dirty="0" smtClean="0">
                          <a:solidFill>
                            <a:schemeClr val="accent2">
                              <a:lumMod val="75000"/>
                            </a:schemeClr>
                          </a:solidFill>
                        </a:rPr>
                        <a:t> electrons</a:t>
                      </a:r>
                      <a:endParaRPr lang="en-GB" sz="1200" b="1" i="0" dirty="0">
                        <a:solidFill>
                          <a:schemeClr val="accent2">
                            <a:lumMod val="75000"/>
                          </a:schemeClr>
                        </a:solidFill>
                      </a:endParaRPr>
                    </a:p>
                  </a:txBody>
                  <a:tcPr anchor="ctr"/>
                </a:tc>
              </a:tr>
              <a:tr h="302466">
                <a:tc>
                  <a:txBody>
                    <a:bodyPr/>
                    <a:lstStyle/>
                    <a:p>
                      <a:pPr algn="ctr"/>
                      <a:r>
                        <a:rPr lang="en-GB" sz="1200" b="1" dirty="0" smtClean="0"/>
                        <a:t>1</a:t>
                      </a:r>
                      <a:endParaRPr lang="en-GB" sz="1200" b="1" dirty="0"/>
                    </a:p>
                  </a:txBody>
                  <a:tcPr anchor="ctr">
                    <a:solidFill>
                      <a:schemeClr val="accent2">
                        <a:lumMod val="20000"/>
                        <a:lumOff val="80000"/>
                      </a:schemeClr>
                    </a:solidFill>
                  </a:tcPr>
                </a:tc>
                <a:tc>
                  <a:txBody>
                    <a:bodyPr/>
                    <a:lstStyle/>
                    <a:p>
                      <a:pPr algn="ctr"/>
                      <a:r>
                        <a:rPr lang="en-GB" sz="1200" b="1" i="0" dirty="0" smtClean="0">
                          <a:solidFill>
                            <a:schemeClr val="accent2">
                              <a:lumMod val="75000"/>
                            </a:schemeClr>
                          </a:solidFill>
                        </a:rPr>
                        <a:t>2</a:t>
                      </a:r>
                      <a:endParaRPr lang="en-GB" sz="1200" b="1" i="0" dirty="0">
                        <a:solidFill>
                          <a:schemeClr val="accent2">
                            <a:lumMod val="75000"/>
                          </a:schemeClr>
                        </a:solidFill>
                      </a:endParaRPr>
                    </a:p>
                  </a:txBody>
                  <a:tcPr anchor="ctr"/>
                </a:tc>
              </a:tr>
              <a:tr h="282431">
                <a:tc>
                  <a:txBody>
                    <a:bodyPr/>
                    <a:lstStyle/>
                    <a:p>
                      <a:pPr algn="ctr"/>
                      <a:r>
                        <a:rPr lang="en-GB" sz="1200" b="1" dirty="0" smtClean="0"/>
                        <a:t>2</a:t>
                      </a:r>
                      <a:endParaRPr lang="en-GB" sz="1200" b="1" dirty="0"/>
                    </a:p>
                  </a:txBody>
                  <a:tcPr anchor="ctr">
                    <a:solidFill>
                      <a:schemeClr val="accent2">
                        <a:lumMod val="20000"/>
                        <a:lumOff val="80000"/>
                      </a:schemeClr>
                    </a:solidFill>
                  </a:tcPr>
                </a:tc>
                <a:tc>
                  <a:txBody>
                    <a:bodyPr/>
                    <a:lstStyle/>
                    <a:p>
                      <a:pPr algn="ctr"/>
                      <a:r>
                        <a:rPr lang="en-GB" sz="1200" b="1" i="0" dirty="0" smtClean="0">
                          <a:solidFill>
                            <a:schemeClr val="accent2">
                              <a:lumMod val="75000"/>
                            </a:schemeClr>
                          </a:solidFill>
                        </a:rPr>
                        <a:t>8</a:t>
                      </a:r>
                      <a:endParaRPr lang="en-GB" sz="1200" b="1" i="0" dirty="0">
                        <a:solidFill>
                          <a:schemeClr val="accent2">
                            <a:lumMod val="75000"/>
                          </a:schemeClr>
                        </a:solidFill>
                      </a:endParaRPr>
                    </a:p>
                  </a:txBody>
                  <a:tcPr anchor="ctr"/>
                </a:tc>
              </a:tr>
              <a:tr h="290061">
                <a:tc>
                  <a:txBody>
                    <a:bodyPr/>
                    <a:lstStyle/>
                    <a:p>
                      <a:pPr algn="ctr"/>
                      <a:r>
                        <a:rPr lang="en-GB" sz="1200" b="1" dirty="0" smtClean="0"/>
                        <a:t>3</a:t>
                      </a:r>
                      <a:endParaRPr lang="en-GB" sz="1200" b="1" dirty="0"/>
                    </a:p>
                  </a:txBody>
                  <a:tcPr anchor="ctr">
                    <a:solidFill>
                      <a:schemeClr val="accent2">
                        <a:lumMod val="20000"/>
                        <a:lumOff val="80000"/>
                      </a:schemeClr>
                    </a:solidFill>
                  </a:tcPr>
                </a:tc>
                <a:tc>
                  <a:txBody>
                    <a:bodyPr/>
                    <a:lstStyle/>
                    <a:p>
                      <a:pPr algn="ctr"/>
                      <a:r>
                        <a:rPr lang="en-GB" sz="1200" b="1" i="0" dirty="0" smtClean="0">
                          <a:solidFill>
                            <a:schemeClr val="accent2">
                              <a:lumMod val="75000"/>
                            </a:schemeClr>
                          </a:solidFill>
                        </a:rPr>
                        <a:t>8</a:t>
                      </a:r>
                      <a:endParaRPr lang="en-GB" sz="1200" b="1" i="0" dirty="0">
                        <a:solidFill>
                          <a:schemeClr val="accent2">
                            <a:lumMod val="75000"/>
                          </a:schemeClr>
                        </a:solidFill>
                      </a:endParaRPr>
                    </a:p>
                  </a:txBody>
                  <a:tcPr anchor="ctr"/>
                </a:tc>
              </a:tr>
              <a:tr h="290061">
                <a:tc>
                  <a:txBody>
                    <a:bodyPr/>
                    <a:lstStyle/>
                    <a:p>
                      <a:pPr algn="ctr"/>
                      <a:r>
                        <a:rPr lang="en-GB" sz="1200" b="1" dirty="0" smtClean="0"/>
                        <a:t>4</a:t>
                      </a:r>
                      <a:endParaRPr lang="en-GB" sz="1200" b="1" dirty="0"/>
                    </a:p>
                  </a:txBody>
                  <a:tcPr anchor="ctr">
                    <a:solidFill>
                      <a:schemeClr val="accent2">
                        <a:lumMod val="20000"/>
                        <a:lumOff val="80000"/>
                      </a:schemeClr>
                    </a:solidFill>
                  </a:tcPr>
                </a:tc>
                <a:tc>
                  <a:txBody>
                    <a:bodyPr/>
                    <a:lstStyle/>
                    <a:p>
                      <a:pPr algn="ctr"/>
                      <a:r>
                        <a:rPr lang="en-GB" sz="1200" b="1" i="0" dirty="0" smtClean="0">
                          <a:solidFill>
                            <a:schemeClr val="accent2">
                              <a:lumMod val="75000"/>
                            </a:schemeClr>
                          </a:solidFill>
                        </a:rPr>
                        <a:t>2</a:t>
                      </a:r>
                      <a:endParaRPr lang="en-GB" sz="1200" b="1" i="0" dirty="0">
                        <a:solidFill>
                          <a:schemeClr val="accent2">
                            <a:lumMod val="75000"/>
                          </a:schemeClr>
                        </a:solidFill>
                      </a:endParaRPr>
                    </a:p>
                  </a:txBody>
                  <a:tcPr anchor="ctr"/>
                </a:tc>
              </a:tr>
            </a:tbl>
          </a:graphicData>
        </a:graphic>
      </p:graphicFrame>
      <p:cxnSp>
        <p:nvCxnSpPr>
          <p:cNvPr id="592" name="Straight Connector 591"/>
          <p:cNvCxnSpPr>
            <a:stCxn id="4" idx="0"/>
            <a:endCxn id="590" idx="2"/>
          </p:cNvCxnSpPr>
          <p:nvPr/>
        </p:nvCxnSpPr>
        <p:spPr>
          <a:xfrm flipH="1" flipV="1">
            <a:off x="5786670" y="3411250"/>
            <a:ext cx="257085" cy="7975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9" name="Straight Arrow Connector 598"/>
          <p:cNvCxnSpPr/>
          <p:nvPr/>
        </p:nvCxnSpPr>
        <p:spPr>
          <a:xfrm flipH="1" flipV="1">
            <a:off x="1000472" y="2664738"/>
            <a:ext cx="1917952" cy="2612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a:stCxn id="353" idx="0"/>
            <a:endCxn id="376" idx="2"/>
          </p:cNvCxnSpPr>
          <p:nvPr/>
        </p:nvCxnSpPr>
        <p:spPr>
          <a:xfrm flipH="1" flipV="1">
            <a:off x="1456355" y="4247439"/>
            <a:ext cx="710857" cy="161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a:stCxn id="590" idx="0"/>
            <a:endCxn id="591" idx="3"/>
          </p:cNvCxnSpPr>
          <p:nvPr/>
        </p:nvCxnSpPr>
        <p:spPr>
          <a:xfrm flipH="1">
            <a:off x="4999247" y="3411250"/>
            <a:ext cx="264203" cy="56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p:cNvCxnSpPr>
            <a:stCxn id="4" idx="0"/>
            <a:endCxn id="177" idx="2"/>
          </p:cNvCxnSpPr>
          <p:nvPr/>
        </p:nvCxnSpPr>
        <p:spPr>
          <a:xfrm flipV="1">
            <a:off x="6043755" y="4011546"/>
            <a:ext cx="1019485" cy="1972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642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70727" y="3847329"/>
            <a:ext cx="1801059" cy="120032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AQA GCSE</a:t>
            </a:r>
          </a:p>
          <a:p>
            <a:pPr algn="ctr"/>
            <a:r>
              <a:rPr lang="en-GB" sz="1800" b="1" dirty="0" smtClean="0">
                <a:ea typeface="Verdana" panose="020B0604030504040204" pitchFamily="34" charset="0"/>
                <a:cs typeface="Verdana" panose="020B0604030504040204" pitchFamily="34" charset="0"/>
              </a:rPr>
              <a:t>Atomic structure and periodic table part 2</a:t>
            </a:r>
            <a:endParaRPr lang="en-GB" sz="1800" dirty="0">
              <a:ea typeface="Verdana" panose="020B0604030504040204" pitchFamily="34" charset="0"/>
              <a:cs typeface="Verdana" panose="020B0604030504040204" pitchFamily="34" charset="0"/>
            </a:endParaRPr>
          </a:p>
        </p:txBody>
      </p:sp>
      <p:sp>
        <p:nvSpPr>
          <p:cNvPr id="5" name="TextBox 4"/>
          <p:cNvSpPr txBox="1"/>
          <p:nvPr/>
        </p:nvSpPr>
        <p:spPr>
          <a:xfrm>
            <a:off x="4691340" y="3239743"/>
            <a:ext cx="1023050"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400" b="1" dirty="0" smtClean="0">
                <a:solidFill>
                  <a:schemeClr val="accent2">
                    <a:lumMod val="50000"/>
                  </a:schemeClr>
                </a:solidFill>
              </a:rPr>
              <a:t>Metals and non metals</a:t>
            </a:r>
            <a:endParaRPr lang="en-GB" sz="1400" b="1" dirty="0">
              <a:solidFill>
                <a:schemeClr val="accent2">
                  <a:lumMod val="50000"/>
                </a:schemeClr>
              </a:solidFill>
            </a:endParaRPr>
          </a:p>
        </p:txBody>
      </p:sp>
      <p:sp>
        <p:nvSpPr>
          <p:cNvPr id="6" name="TextBox 5"/>
          <p:cNvSpPr txBox="1"/>
          <p:nvPr/>
        </p:nvSpPr>
        <p:spPr>
          <a:xfrm>
            <a:off x="6221531" y="2137280"/>
            <a:ext cx="830997" cy="1169551"/>
          </a:xfrm>
          <a:prstGeom prst="rect">
            <a:avLst/>
          </a:prstGeom>
          <a:ln/>
        </p:spPr>
        <p:style>
          <a:lnRef idx="2">
            <a:schemeClr val="accent2"/>
          </a:lnRef>
          <a:fillRef idx="1">
            <a:schemeClr val="lt1"/>
          </a:fillRef>
          <a:effectRef idx="0">
            <a:schemeClr val="accent2"/>
          </a:effectRef>
          <a:fontRef idx="minor">
            <a:schemeClr val="dk1"/>
          </a:fontRef>
        </p:style>
        <p:txBody>
          <a:bodyPr vert="vert270" wrap="square" rtlCol="0">
            <a:spAutoFit/>
          </a:bodyPr>
          <a:lstStyle/>
          <a:p>
            <a:pPr algn="ctr"/>
            <a:r>
              <a:rPr lang="en-GB" sz="1400" b="1" dirty="0" smtClean="0">
                <a:solidFill>
                  <a:schemeClr val="accent2">
                    <a:lumMod val="50000"/>
                  </a:schemeClr>
                </a:solidFill>
              </a:rPr>
              <a:t>Development </a:t>
            </a:r>
          </a:p>
          <a:p>
            <a:pPr algn="ctr"/>
            <a:r>
              <a:rPr lang="en-GB" sz="1400" b="1" dirty="0" smtClean="0">
                <a:solidFill>
                  <a:schemeClr val="accent2">
                    <a:lumMod val="50000"/>
                  </a:schemeClr>
                </a:solidFill>
              </a:rPr>
              <a:t>of the Periodic table</a:t>
            </a:r>
            <a:endParaRPr lang="en-GB" sz="1400" b="1" dirty="0">
              <a:solidFill>
                <a:schemeClr val="accent2">
                  <a:lumMod val="50000"/>
                </a:schemeClr>
              </a:solidFill>
            </a:endParaRPr>
          </a:p>
        </p:txBody>
      </p:sp>
      <p:sp>
        <p:nvSpPr>
          <p:cNvPr id="7" name="TextBox 6"/>
          <p:cNvSpPr txBox="1"/>
          <p:nvPr/>
        </p:nvSpPr>
        <p:spPr>
          <a:xfrm>
            <a:off x="5567241" y="1465400"/>
            <a:ext cx="1118976"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400" b="1" dirty="0" smtClean="0">
                <a:solidFill>
                  <a:schemeClr val="accent2">
                    <a:lumMod val="50000"/>
                  </a:schemeClr>
                </a:solidFill>
              </a:rPr>
              <a:t>The Periodic table</a:t>
            </a:r>
            <a:endParaRPr lang="en-GB" sz="1400" b="1" dirty="0">
              <a:solidFill>
                <a:schemeClr val="accent2">
                  <a:lumMod val="50000"/>
                </a:schemeClr>
              </a:solidFill>
            </a:endParaRPr>
          </a:p>
        </p:txBody>
      </p:sp>
      <p:sp>
        <p:nvSpPr>
          <p:cNvPr id="8" name="TextBox 7"/>
          <p:cNvSpPr txBox="1"/>
          <p:nvPr/>
        </p:nvSpPr>
        <p:spPr>
          <a:xfrm>
            <a:off x="5364765" y="5207806"/>
            <a:ext cx="806492" cy="307776"/>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400" b="1" dirty="0" smtClean="0">
                <a:solidFill>
                  <a:schemeClr val="accent2">
                    <a:lumMod val="50000"/>
                  </a:schemeClr>
                </a:solidFill>
              </a:rPr>
              <a:t>Group 0</a:t>
            </a:r>
            <a:endParaRPr lang="en-GB" sz="1400" b="1" dirty="0">
              <a:solidFill>
                <a:schemeClr val="accent2">
                  <a:lumMod val="50000"/>
                </a:schemeClr>
              </a:solidFill>
            </a:endParaRPr>
          </a:p>
        </p:txBody>
      </p:sp>
      <p:sp>
        <p:nvSpPr>
          <p:cNvPr id="9" name="TextBox 8"/>
          <p:cNvSpPr txBox="1"/>
          <p:nvPr/>
        </p:nvSpPr>
        <p:spPr>
          <a:xfrm rot="16200000">
            <a:off x="6898047" y="3890018"/>
            <a:ext cx="893902" cy="30777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400" b="1" dirty="0" smtClean="0">
                <a:solidFill>
                  <a:schemeClr val="accent2">
                    <a:lumMod val="50000"/>
                  </a:schemeClr>
                </a:solidFill>
              </a:rPr>
              <a:t>Group 1</a:t>
            </a:r>
            <a:endParaRPr lang="en-GB" sz="1400" b="1" dirty="0">
              <a:solidFill>
                <a:schemeClr val="accent2">
                  <a:lumMod val="50000"/>
                </a:schemeClr>
              </a:solidFill>
            </a:endParaRPr>
          </a:p>
        </p:txBody>
      </p:sp>
      <p:sp>
        <p:nvSpPr>
          <p:cNvPr id="10" name="TextBox 9"/>
          <p:cNvSpPr txBox="1"/>
          <p:nvPr/>
        </p:nvSpPr>
        <p:spPr>
          <a:xfrm rot="16200000">
            <a:off x="4217553" y="3905021"/>
            <a:ext cx="691945"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400" b="1" dirty="0" smtClean="0">
                <a:solidFill>
                  <a:schemeClr val="accent2">
                    <a:lumMod val="50000"/>
                  </a:schemeClr>
                </a:solidFill>
              </a:rPr>
              <a:t>Group</a:t>
            </a:r>
          </a:p>
          <a:p>
            <a:pPr algn="ctr"/>
            <a:r>
              <a:rPr lang="en-GB" sz="1400" b="1" dirty="0" smtClean="0">
                <a:solidFill>
                  <a:schemeClr val="accent2">
                    <a:lumMod val="50000"/>
                  </a:schemeClr>
                </a:solidFill>
              </a:rPr>
              <a:t> 7</a:t>
            </a:r>
            <a:endParaRPr lang="en-GB" sz="1400" b="1" dirty="0">
              <a:solidFill>
                <a:schemeClr val="accent2">
                  <a:lumMod val="50000"/>
                </a:schemeClr>
              </a:solidFill>
            </a:endParaRPr>
          </a:p>
        </p:txBody>
      </p:sp>
      <p:sp>
        <p:nvSpPr>
          <p:cNvPr id="11" name="TextBox 10"/>
          <p:cNvSpPr txBox="1"/>
          <p:nvPr/>
        </p:nvSpPr>
        <p:spPr>
          <a:xfrm>
            <a:off x="6299867" y="5261514"/>
            <a:ext cx="1524608"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400" b="1" dirty="0" smtClean="0">
                <a:solidFill>
                  <a:schemeClr val="accent2">
                    <a:lumMod val="50000"/>
                  </a:schemeClr>
                </a:solidFill>
              </a:rPr>
              <a:t>Transition metals (Chemistry only)</a:t>
            </a:r>
            <a:endParaRPr lang="en-GB" sz="1400" b="1" dirty="0">
              <a:solidFill>
                <a:schemeClr val="accent2">
                  <a:lumMod val="50000"/>
                </a:schemeClr>
              </a:solidFill>
            </a:endParaRPr>
          </a:p>
        </p:txBody>
      </p:sp>
      <p:grpSp>
        <p:nvGrpSpPr>
          <p:cNvPr id="12" name="Group 11">
            <a:extLst>
              <a:ext uri="{FF2B5EF4-FFF2-40B4-BE49-F238E27FC236}">
                <a16:creationId xmlns="" xmlns:a16="http://schemas.microsoft.com/office/drawing/2014/main" id="{1EFBEF0B-94BE-4C24-993E-74D4FF64DD7E}"/>
              </a:ext>
            </a:extLst>
          </p:cNvPr>
          <p:cNvGrpSpPr/>
          <p:nvPr/>
        </p:nvGrpSpPr>
        <p:grpSpPr>
          <a:xfrm>
            <a:off x="188896" y="423886"/>
            <a:ext cx="5314846" cy="2325326"/>
            <a:chOff x="446601" y="2411007"/>
            <a:chExt cx="8243374" cy="3610282"/>
          </a:xfrm>
        </p:grpSpPr>
        <p:grpSp>
          <p:nvGrpSpPr>
            <p:cNvPr id="13" name="Group 12">
              <a:extLst>
                <a:ext uri="{FF2B5EF4-FFF2-40B4-BE49-F238E27FC236}">
                  <a16:creationId xmlns="" xmlns:a16="http://schemas.microsoft.com/office/drawing/2014/main" id="{3B122F6E-7E62-4165-B8B7-63C1A2EF3D7A}"/>
                </a:ext>
              </a:extLst>
            </p:cNvPr>
            <p:cNvGrpSpPr/>
            <p:nvPr/>
          </p:nvGrpSpPr>
          <p:grpSpPr>
            <a:xfrm>
              <a:off x="446601" y="2411007"/>
              <a:ext cx="8243374" cy="3610282"/>
              <a:chOff x="446601" y="2411007"/>
              <a:chExt cx="8243374" cy="3610282"/>
            </a:xfrm>
          </p:grpSpPr>
          <p:grpSp>
            <p:nvGrpSpPr>
              <p:cNvPr id="23" name="Group 4">
                <a:extLst>
                  <a:ext uri="{FF2B5EF4-FFF2-40B4-BE49-F238E27FC236}">
                    <a16:creationId xmlns="" xmlns:a16="http://schemas.microsoft.com/office/drawing/2014/main" id="{606663DA-0D4F-4F4E-9561-2F7DA6490BE8}"/>
                  </a:ext>
                </a:extLst>
              </p:cNvPr>
              <p:cNvGrpSpPr>
                <a:grpSpLocks/>
              </p:cNvGrpSpPr>
              <p:nvPr/>
            </p:nvGrpSpPr>
            <p:grpSpPr bwMode="auto">
              <a:xfrm>
                <a:off x="460375" y="2820889"/>
                <a:ext cx="8229600" cy="3200400"/>
                <a:chOff x="279" y="1508"/>
                <a:chExt cx="5184" cy="2016"/>
              </a:xfrm>
            </p:grpSpPr>
            <p:sp>
              <p:nvSpPr>
                <p:cNvPr id="32" name="Rectangle 5">
                  <a:extLst>
                    <a:ext uri="{FF2B5EF4-FFF2-40B4-BE49-F238E27FC236}">
                      <a16:creationId xmlns="" xmlns:a16="http://schemas.microsoft.com/office/drawing/2014/main" id="{71194EAD-1AD0-47E7-B1CA-9EA5E45C6013}"/>
                    </a:ext>
                  </a:extLst>
                </p:cNvPr>
                <p:cNvSpPr>
                  <a:spLocks noChangeArrowheads="1"/>
                </p:cNvSpPr>
                <p:nvPr/>
              </p:nvSpPr>
              <p:spPr bwMode="auto">
                <a:xfrm>
                  <a:off x="279" y="150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H</a:t>
                  </a:r>
                </a:p>
              </p:txBody>
            </p:sp>
            <p:sp>
              <p:nvSpPr>
                <p:cNvPr id="33" name="Rectangle 6">
                  <a:extLst>
                    <a:ext uri="{FF2B5EF4-FFF2-40B4-BE49-F238E27FC236}">
                      <a16:creationId xmlns="" xmlns:a16="http://schemas.microsoft.com/office/drawing/2014/main" id="{604C5882-AB38-4700-BA19-705E515000D4}"/>
                    </a:ext>
                  </a:extLst>
                </p:cNvPr>
                <p:cNvSpPr>
                  <a:spLocks noChangeArrowheads="1"/>
                </p:cNvSpPr>
                <p:nvPr/>
              </p:nvSpPr>
              <p:spPr bwMode="auto">
                <a:xfrm>
                  <a:off x="279"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Li</a:t>
                  </a:r>
                </a:p>
              </p:txBody>
            </p:sp>
            <p:sp>
              <p:nvSpPr>
                <p:cNvPr id="34" name="Rectangle 7">
                  <a:extLst>
                    <a:ext uri="{FF2B5EF4-FFF2-40B4-BE49-F238E27FC236}">
                      <a16:creationId xmlns="" xmlns:a16="http://schemas.microsoft.com/office/drawing/2014/main" id="{DF80B2E6-0A19-450C-8B41-39941E9408A1}"/>
                    </a:ext>
                  </a:extLst>
                </p:cNvPr>
                <p:cNvSpPr>
                  <a:spLocks noChangeArrowheads="1"/>
                </p:cNvSpPr>
                <p:nvPr/>
              </p:nvSpPr>
              <p:spPr bwMode="auto">
                <a:xfrm>
                  <a:off x="279"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Na</a:t>
                  </a:r>
                </a:p>
              </p:txBody>
            </p:sp>
            <p:sp>
              <p:nvSpPr>
                <p:cNvPr id="35" name="Rectangle 8">
                  <a:extLst>
                    <a:ext uri="{FF2B5EF4-FFF2-40B4-BE49-F238E27FC236}">
                      <a16:creationId xmlns="" xmlns:a16="http://schemas.microsoft.com/office/drawing/2014/main" id="{4F6B2571-10E3-4E6E-8D56-27521FBBDB89}"/>
                    </a:ext>
                  </a:extLst>
                </p:cNvPr>
                <p:cNvSpPr>
                  <a:spLocks noChangeArrowheads="1"/>
                </p:cNvSpPr>
                <p:nvPr/>
              </p:nvSpPr>
              <p:spPr bwMode="auto">
                <a:xfrm>
                  <a:off x="279"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K</a:t>
                  </a:r>
                </a:p>
              </p:txBody>
            </p:sp>
            <p:sp>
              <p:nvSpPr>
                <p:cNvPr id="36" name="Rectangle 9">
                  <a:extLst>
                    <a:ext uri="{FF2B5EF4-FFF2-40B4-BE49-F238E27FC236}">
                      <a16:creationId xmlns="" xmlns:a16="http://schemas.microsoft.com/office/drawing/2014/main" id="{9D3E18D5-8DF9-454F-8EE1-420D4254FC70}"/>
                    </a:ext>
                  </a:extLst>
                </p:cNvPr>
                <p:cNvSpPr>
                  <a:spLocks noChangeArrowheads="1"/>
                </p:cNvSpPr>
                <p:nvPr/>
              </p:nvSpPr>
              <p:spPr bwMode="auto">
                <a:xfrm>
                  <a:off x="279"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Rb</a:t>
                  </a:r>
                </a:p>
              </p:txBody>
            </p:sp>
            <p:sp>
              <p:nvSpPr>
                <p:cNvPr id="37" name="Rectangle 10">
                  <a:extLst>
                    <a:ext uri="{FF2B5EF4-FFF2-40B4-BE49-F238E27FC236}">
                      <a16:creationId xmlns="" xmlns:a16="http://schemas.microsoft.com/office/drawing/2014/main" id="{70B3F859-F6F7-4475-AB86-38615A27B242}"/>
                    </a:ext>
                  </a:extLst>
                </p:cNvPr>
                <p:cNvSpPr>
                  <a:spLocks noChangeArrowheads="1"/>
                </p:cNvSpPr>
                <p:nvPr/>
              </p:nvSpPr>
              <p:spPr bwMode="auto">
                <a:xfrm>
                  <a:off x="279"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Cs</a:t>
                  </a:r>
                </a:p>
              </p:txBody>
            </p:sp>
            <p:sp>
              <p:nvSpPr>
                <p:cNvPr id="38" name="Rectangle 11">
                  <a:extLst>
                    <a:ext uri="{FF2B5EF4-FFF2-40B4-BE49-F238E27FC236}">
                      <a16:creationId xmlns="" xmlns:a16="http://schemas.microsoft.com/office/drawing/2014/main" id="{9938F7EF-49B1-461E-8588-5DE60BF92654}"/>
                    </a:ext>
                  </a:extLst>
                </p:cNvPr>
                <p:cNvSpPr>
                  <a:spLocks noChangeArrowheads="1"/>
                </p:cNvSpPr>
                <p:nvPr/>
              </p:nvSpPr>
              <p:spPr bwMode="auto">
                <a:xfrm>
                  <a:off x="279"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Fr</a:t>
                  </a:r>
                </a:p>
              </p:txBody>
            </p:sp>
            <p:sp>
              <p:nvSpPr>
                <p:cNvPr id="39" name="Rectangle 12">
                  <a:extLst>
                    <a:ext uri="{FF2B5EF4-FFF2-40B4-BE49-F238E27FC236}">
                      <a16:creationId xmlns="" xmlns:a16="http://schemas.microsoft.com/office/drawing/2014/main" id="{E42F46C7-60E4-4EF8-86FF-C28AC206ED93}"/>
                    </a:ext>
                  </a:extLst>
                </p:cNvPr>
                <p:cNvSpPr>
                  <a:spLocks noChangeArrowheads="1"/>
                </p:cNvSpPr>
                <p:nvPr/>
              </p:nvSpPr>
              <p:spPr bwMode="auto">
                <a:xfrm>
                  <a:off x="567" y="1796"/>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Be</a:t>
                  </a:r>
                </a:p>
              </p:txBody>
            </p:sp>
            <p:sp>
              <p:nvSpPr>
                <p:cNvPr id="40" name="Rectangle 13">
                  <a:extLst>
                    <a:ext uri="{FF2B5EF4-FFF2-40B4-BE49-F238E27FC236}">
                      <a16:creationId xmlns="" xmlns:a16="http://schemas.microsoft.com/office/drawing/2014/main" id="{20D71D8A-84B9-4F0E-B9C4-A662E75FD114}"/>
                    </a:ext>
                  </a:extLst>
                </p:cNvPr>
                <p:cNvSpPr>
                  <a:spLocks noChangeArrowheads="1"/>
                </p:cNvSpPr>
                <p:nvPr/>
              </p:nvSpPr>
              <p:spPr bwMode="auto">
                <a:xfrm>
                  <a:off x="855"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err="1"/>
                    <a:t>Sc</a:t>
                  </a:r>
                  <a:endParaRPr lang="en-GB" sz="1400" dirty="0"/>
                </a:p>
              </p:txBody>
            </p:sp>
            <p:sp>
              <p:nvSpPr>
                <p:cNvPr id="41" name="Rectangle 14">
                  <a:extLst>
                    <a:ext uri="{FF2B5EF4-FFF2-40B4-BE49-F238E27FC236}">
                      <a16:creationId xmlns="" xmlns:a16="http://schemas.microsoft.com/office/drawing/2014/main" id="{26D62231-D1C3-43ED-92CF-0C8D326CEE51}"/>
                    </a:ext>
                  </a:extLst>
                </p:cNvPr>
                <p:cNvSpPr>
                  <a:spLocks noChangeArrowheads="1"/>
                </p:cNvSpPr>
                <p:nvPr/>
              </p:nvSpPr>
              <p:spPr bwMode="auto">
                <a:xfrm>
                  <a:off x="1143"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Ti</a:t>
                  </a:r>
                </a:p>
              </p:txBody>
            </p:sp>
            <p:sp>
              <p:nvSpPr>
                <p:cNvPr id="42" name="Rectangle 15">
                  <a:extLst>
                    <a:ext uri="{FF2B5EF4-FFF2-40B4-BE49-F238E27FC236}">
                      <a16:creationId xmlns="" xmlns:a16="http://schemas.microsoft.com/office/drawing/2014/main" id="{968F58A5-3BA3-4BFB-B323-36A48C2A6410}"/>
                    </a:ext>
                  </a:extLst>
                </p:cNvPr>
                <p:cNvSpPr>
                  <a:spLocks noChangeArrowheads="1"/>
                </p:cNvSpPr>
                <p:nvPr/>
              </p:nvSpPr>
              <p:spPr bwMode="auto">
                <a:xfrm>
                  <a:off x="567" y="2084"/>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Mg</a:t>
                  </a:r>
                </a:p>
              </p:txBody>
            </p:sp>
            <p:sp>
              <p:nvSpPr>
                <p:cNvPr id="43" name="Rectangle 16">
                  <a:extLst>
                    <a:ext uri="{FF2B5EF4-FFF2-40B4-BE49-F238E27FC236}">
                      <a16:creationId xmlns="" xmlns:a16="http://schemas.microsoft.com/office/drawing/2014/main" id="{77FE0D4B-8EC4-4862-8D76-FDD1C872EEDA}"/>
                    </a:ext>
                  </a:extLst>
                </p:cNvPr>
                <p:cNvSpPr>
                  <a:spLocks noChangeArrowheads="1"/>
                </p:cNvSpPr>
                <p:nvPr/>
              </p:nvSpPr>
              <p:spPr bwMode="auto">
                <a:xfrm>
                  <a:off x="1431"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V</a:t>
                  </a:r>
                </a:p>
              </p:txBody>
            </p:sp>
            <p:sp>
              <p:nvSpPr>
                <p:cNvPr id="44" name="Rectangle 17">
                  <a:extLst>
                    <a:ext uri="{FF2B5EF4-FFF2-40B4-BE49-F238E27FC236}">
                      <a16:creationId xmlns="" xmlns:a16="http://schemas.microsoft.com/office/drawing/2014/main" id="{2562E846-660F-4185-88FE-5DA877233740}"/>
                    </a:ext>
                  </a:extLst>
                </p:cNvPr>
                <p:cNvSpPr>
                  <a:spLocks noChangeArrowheads="1"/>
                </p:cNvSpPr>
                <p:nvPr/>
              </p:nvSpPr>
              <p:spPr bwMode="auto">
                <a:xfrm>
                  <a:off x="1719"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Cr</a:t>
                  </a:r>
                </a:p>
              </p:txBody>
            </p:sp>
            <p:sp>
              <p:nvSpPr>
                <p:cNvPr id="45" name="Rectangle 18">
                  <a:extLst>
                    <a:ext uri="{FF2B5EF4-FFF2-40B4-BE49-F238E27FC236}">
                      <a16:creationId xmlns="" xmlns:a16="http://schemas.microsoft.com/office/drawing/2014/main" id="{D28E218A-BE8A-4BA2-9141-5ED332B3A32C}"/>
                    </a:ext>
                  </a:extLst>
                </p:cNvPr>
                <p:cNvSpPr>
                  <a:spLocks noChangeArrowheads="1"/>
                </p:cNvSpPr>
                <p:nvPr/>
              </p:nvSpPr>
              <p:spPr bwMode="auto">
                <a:xfrm>
                  <a:off x="2007"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Mn</a:t>
                  </a:r>
                </a:p>
              </p:txBody>
            </p:sp>
            <p:sp>
              <p:nvSpPr>
                <p:cNvPr id="46" name="Rectangle 19">
                  <a:extLst>
                    <a:ext uri="{FF2B5EF4-FFF2-40B4-BE49-F238E27FC236}">
                      <a16:creationId xmlns="" xmlns:a16="http://schemas.microsoft.com/office/drawing/2014/main" id="{5C7169E9-1A17-4E82-B78F-0A63C8FC51DB}"/>
                    </a:ext>
                  </a:extLst>
                </p:cNvPr>
                <p:cNvSpPr>
                  <a:spLocks noChangeArrowheads="1"/>
                </p:cNvSpPr>
                <p:nvPr/>
              </p:nvSpPr>
              <p:spPr bwMode="auto">
                <a:xfrm>
                  <a:off x="2295"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Fe</a:t>
                  </a:r>
                </a:p>
              </p:txBody>
            </p:sp>
            <p:sp>
              <p:nvSpPr>
                <p:cNvPr id="47" name="Rectangle 20">
                  <a:extLst>
                    <a:ext uri="{FF2B5EF4-FFF2-40B4-BE49-F238E27FC236}">
                      <a16:creationId xmlns="" xmlns:a16="http://schemas.microsoft.com/office/drawing/2014/main" id="{F0FF2CB7-AD0B-4B4A-AB9C-854C0F19A4D6}"/>
                    </a:ext>
                  </a:extLst>
                </p:cNvPr>
                <p:cNvSpPr>
                  <a:spLocks noChangeArrowheads="1"/>
                </p:cNvSpPr>
                <p:nvPr/>
              </p:nvSpPr>
              <p:spPr bwMode="auto">
                <a:xfrm>
                  <a:off x="2583"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Co</a:t>
                  </a:r>
                </a:p>
              </p:txBody>
            </p:sp>
            <p:sp>
              <p:nvSpPr>
                <p:cNvPr id="48" name="Rectangle 21">
                  <a:extLst>
                    <a:ext uri="{FF2B5EF4-FFF2-40B4-BE49-F238E27FC236}">
                      <a16:creationId xmlns="" xmlns:a16="http://schemas.microsoft.com/office/drawing/2014/main" id="{52DA76F9-449A-4C9F-A391-47C1128A9D12}"/>
                    </a:ext>
                  </a:extLst>
                </p:cNvPr>
                <p:cNvSpPr>
                  <a:spLocks noChangeArrowheads="1"/>
                </p:cNvSpPr>
                <p:nvPr/>
              </p:nvSpPr>
              <p:spPr bwMode="auto">
                <a:xfrm>
                  <a:off x="2871"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Ni</a:t>
                  </a:r>
                </a:p>
              </p:txBody>
            </p:sp>
            <p:sp>
              <p:nvSpPr>
                <p:cNvPr id="49" name="Rectangle 22">
                  <a:extLst>
                    <a:ext uri="{FF2B5EF4-FFF2-40B4-BE49-F238E27FC236}">
                      <a16:creationId xmlns="" xmlns:a16="http://schemas.microsoft.com/office/drawing/2014/main" id="{E790F5E3-BA25-4B02-8BF4-DDC3A21AE834}"/>
                    </a:ext>
                  </a:extLst>
                </p:cNvPr>
                <p:cNvSpPr>
                  <a:spLocks noChangeArrowheads="1"/>
                </p:cNvSpPr>
                <p:nvPr/>
              </p:nvSpPr>
              <p:spPr bwMode="auto">
                <a:xfrm>
                  <a:off x="3159"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Cu</a:t>
                  </a:r>
                </a:p>
              </p:txBody>
            </p:sp>
            <p:sp>
              <p:nvSpPr>
                <p:cNvPr id="50" name="Rectangle 23">
                  <a:extLst>
                    <a:ext uri="{FF2B5EF4-FFF2-40B4-BE49-F238E27FC236}">
                      <a16:creationId xmlns="" xmlns:a16="http://schemas.microsoft.com/office/drawing/2014/main" id="{ACFC98F0-FDE8-4EFF-9B9E-DEE1598125AC}"/>
                    </a:ext>
                  </a:extLst>
                </p:cNvPr>
                <p:cNvSpPr>
                  <a:spLocks noChangeArrowheads="1"/>
                </p:cNvSpPr>
                <p:nvPr/>
              </p:nvSpPr>
              <p:spPr bwMode="auto">
                <a:xfrm>
                  <a:off x="3447"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Zn</a:t>
                  </a:r>
                </a:p>
              </p:txBody>
            </p:sp>
            <p:sp>
              <p:nvSpPr>
                <p:cNvPr id="51" name="Rectangle 24">
                  <a:extLst>
                    <a:ext uri="{FF2B5EF4-FFF2-40B4-BE49-F238E27FC236}">
                      <a16:creationId xmlns="" xmlns:a16="http://schemas.microsoft.com/office/drawing/2014/main" id="{4110E2CC-3034-4073-8287-D23B530C3186}"/>
                    </a:ext>
                  </a:extLst>
                </p:cNvPr>
                <p:cNvSpPr>
                  <a:spLocks noChangeArrowheads="1"/>
                </p:cNvSpPr>
                <p:nvPr/>
              </p:nvSpPr>
              <p:spPr bwMode="auto">
                <a:xfrm>
                  <a:off x="3735"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Ga</a:t>
                  </a:r>
                </a:p>
              </p:txBody>
            </p:sp>
            <p:sp>
              <p:nvSpPr>
                <p:cNvPr id="52" name="Rectangle 25">
                  <a:extLst>
                    <a:ext uri="{FF2B5EF4-FFF2-40B4-BE49-F238E27FC236}">
                      <a16:creationId xmlns="" xmlns:a16="http://schemas.microsoft.com/office/drawing/2014/main" id="{562F726E-94AC-42DC-80EE-4F00CD39846E}"/>
                    </a:ext>
                  </a:extLst>
                </p:cNvPr>
                <p:cNvSpPr>
                  <a:spLocks noChangeArrowheads="1"/>
                </p:cNvSpPr>
                <p:nvPr/>
              </p:nvSpPr>
              <p:spPr bwMode="auto">
                <a:xfrm>
                  <a:off x="4023"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Ge</a:t>
                  </a:r>
                </a:p>
              </p:txBody>
            </p:sp>
            <p:sp>
              <p:nvSpPr>
                <p:cNvPr id="53" name="Rectangle 26">
                  <a:extLst>
                    <a:ext uri="{FF2B5EF4-FFF2-40B4-BE49-F238E27FC236}">
                      <a16:creationId xmlns="" xmlns:a16="http://schemas.microsoft.com/office/drawing/2014/main" id="{DA25FE35-A83A-48B9-8304-AB6A46B33575}"/>
                    </a:ext>
                  </a:extLst>
                </p:cNvPr>
                <p:cNvSpPr>
                  <a:spLocks noChangeArrowheads="1"/>
                </p:cNvSpPr>
                <p:nvPr/>
              </p:nvSpPr>
              <p:spPr bwMode="auto">
                <a:xfrm>
                  <a:off x="4599"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Se</a:t>
                  </a:r>
                </a:p>
              </p:txBody>
            </p:sp>
            <p:sp>
              <p:nvSpPr>
                <p:cNvPr id="54" name="Rectangle 27">
                  <a:extLst>
                    <a:ext uri="{FF2B5EF4-FFF2-40B4-BE49-F238E27FC236}">
                      <a16:creationId xmlns="" xmlns:a16="http://schemas.microsoft.com/office/drawing/2014/main" id="{9BC1A614-3AD9-4490-ACEA-70344644FAA7}"/>
                    </a:ext>
                  </a:extLst>
                </p:cNvPr>
                <p:cNvSpPr>
                  <a:spLocks noChangeArrowheads="1"/>
                </p:cNvSpPr>
                <p:nvPr/>
              </p:nvSpPr>
              <p:spPr bwMode="auto">
                <a:xfrm>
                  <a:off x="4887"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Br</a:t>
                  </a:r>
                </a:p>
              </p:txBody>
            </p:sp>
            <p:sp>
              <p:nvSpPr>
                <p:cNvPr id="55" name="Rectangle 28">
                  <a:extLst>
                    <a:ext uri="{FF2B5EF4-FFF2-40B4-BE49-F238E27FC236}">
                      <a16:creationId xmlns="" xmlns:a16="http://schemas.microsoft.com/office/drawing/2014/main" id="{3C29D05F-3E42-471A-9D6D-D11A3EF5560A}"/>
                    </a:ext>
                  </a:extLst>
                </p:cNvPr>
                <p:cNvSpPr>
                  <a:spLocks noChangeArrowheads="1"/>
                </p:cNvSpPr>
                <p:nvPr/>
              </p:nvSpPr>
              <p:spPr bwMode="auto">
                <a:xfrm>
                  <a:off x="567"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Ca</a:t>
                  </a:r>
                </a:p>
              </p:txBody>
            </p:sp>
            <p:sp>
              <p:nvSpPr>
                <p:cNvPr id="56" name="Rectangle 29">
                  <a:extLst>
                    <a:ext uri="{FF2B5EF4-FFF2-40B4-BE49-F238E27FC236}">
                      <a16:creationId xmlns="" xmlns:a16="http://schemas.microsoft.com/office/drawing/2014/main" id="{ABF9ACCD-E458-4BC9-8D31-F3CDF764392E}"/>
                    </a:ext>
                  </a:extLst>
                </p:cNvPr>
                <p:cNvSpPr>
                  <a:spLocks noChangeArrowheads="1"/>
                </p:cNvSpPr>
                <p:nvPr/>
              </p:nvSpPr>
              <p:spPr bwMode="auto">
                <a:xfrm>
                  <a:off x="5175"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Kr</a:t>
                  </a:r>
                </a:p>
              </p:txBody>
            </p:sp>
            <p:sp>
              <p:nvSpPr>
                <p:cNvPr id="57" name="Rectangle 30">
                  <a:extLst>
                    <a:ext uri="{FF2B5EF4-FFF2-40B4-BE49-F238E27FC236}">
                      <a16:creationId xmlns="" xmlns:a16="http://schemas.microsoft.com/office/drawing/2014/main" id="{0987B47F-DACB-403B-B47E-E1DD854A87A9}"/>
                    </a:ext>
                  </a:extLst>
                </p:cNvPr>
                <p:cNvSpPr>
                  <a:spLocks noChangeArrowheads="1"/>
                </p:cNvSpPr>
                <p:nvPr/>
              </p:nvSpPr>
              <p:spPr bwMode="auto">
                <a:xfrm>
                  <a:off x="855"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Y</a:t>
                  </a:r>
                </a:p>
              </p:txBody>
            </p:sp>
            <p:sp>
              <p:nvSpPr>
                <p:cNvPr id="58" name="Rectangle 31">
                  <a:extLst>
                    <a:ext uri="{FF2B5EF4-FFF2-40B4-BE49-F238E27FC236}">
                      <a16:creationId xmlns="" xmlns:a16="http://schemas.microsoft.com/office/drawing/2014/main" id="{410BE6FF-9103-44F0-8030-DECA48FB269D}"/>
                    </a:ext>
                  </a:extLst>
                </p:cNvPr>
                <p:cNvSpPr>
                  <a:spLocks noChangeArrowheads="1"/>
                </p:cNvSpPr>
                <p:nvPr/>
              </p:nvSpPr>
              <p:spPr bwMode="auto">
                <a:xfrm>
                  <a:off x="1143"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Zr</a:t>
                  </a:r>
                </a:p>
              </p:txBody>
            </p:sp>
            <p:sp>
              <p:nvSpPr>
                <p:cNvPr id="59" name="Rectangle 32">
                  <a:extLst>
                    <a:ext uri="{FF2B5EF4-FFF2-40B4-BE49-F238E27FC236}">
                      <a16:creationId xmlns="" xmlns:a16="http://schemas.microsoft.com/office/drawing/2014/main" id="{B6CA1720-763A-4D67-895B-383402E40C4A}"/>
                    </a:ext>
                  </a:extLst>
                </p:cNvPr>
                <p:cNvSpPr>
                  <a:spLocks noChangeArrowheads="1"/>
                </p:cNvSpPr>
                <p:nvPr/>
              </p:nvSpPr>
              <p:spPr bwMode="auto">
                <a:xfrm>
                  <a:off x="1431"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Nb</a:t>
                  </a:r>
                </a:p>
              </p:txBody>
            </p:sp>
            <p:sp>
              <p:nvSpPr>
                <p:cNvPr id="60" name="Rectangle 33">
                  <a:extLst>
                    <a:ext uri="{FF2B5EF4-FFF2-40B4-BE49-F238E27FC236}">
                      <a16:creationId xmlns="" xmlns:a16="http://schemas.microsoft.com/office/drawing/2014/main" id="{A0581431-92EF-42AE-A021-ED10A26934AD}"/>
                    </a:ext>
                  </a:extLst>
                </p:cNvPr>
                <p:cNvSpPr>
                  <a:spLocks noChangeArrowheads="1"/>
                </p:cNvSpPr>
                <p:nvPr/>
              </p:nvSpPr>
              <p:spPr bwMode="auto">
                <a:xfrm>
                  <a:off x="1719"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Mo</a:t>
                  </a:r>
                </a:p>
              </p:txBody>
            </p:sp>
            <p:sp>
              <p:nvSpPr>
                <p:cNvPr id="61" name="Rectangle 34">
                  <a:extLst>
                    <a:ext uri="{FF2B5EF4-FFF2-40B4-BE49-F238E27FC236}">
                      <a16:creationId xmlns="" xmlns:a16="http://schemas.microsoft.com/office/drawing/2014/main" id="{F1B9A297-BB95-4B3F-9D24-8675B69AAB5B}"/>
                    </a:ext>
                  </a:extLst>
                </p:cNvPr>
                <p:cNvSpPr>
                  <a:spLocks noChangeArrowheads="1"/>
                </p:cNvSpPr>
                <p:nvPr/>
              </p:nvSpPr>
              <p:spPr bwMode="auto">
                <a:xfrm>
                  <a:off x="2007"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Tc</a:t>
                  </a:r>
                </a:p>
              </p:txBody>
            </p:sp>
            <p:sp>
              <p:nvSpPr>
                <p:cNvPr id="62" name="Rectangle 35">
                  <a:extLst>
                    <a:ext uri="{FF2B5EF4-FFF2-40B4-BE49-F238E27FC236}">
                      <a16:creationId xmlns="" xmlns:a16="http://schemas.microsoft.com/office/drawing/2014/main" id="{773FEC91-DBFC-4CD5-987A-7F04228F6668}"/>
                    </a:ext>
                  </a:extLst>
                </p:cNvPr>
                <p:cNvSpPr>
                  <a:spLocks noChangeArrowheads="1"/>
                </p:cNvSpPr>
                <p:nvPr/>
              </p:nvSpPr>
              <p:spPr bwMode="auto">
                <a:xfrm>
                  <a:off x="2295"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Ru</a:t>
                  </a:r>
                </a:p>
              </p:txBody>
            </p:sp>
            <p:sp>
              <p:nvSpPr>
                <p:cNvPr id="63" name="Rectangle 36">
                  <a:extLst>
                    <a:ext uri="{FF2B5EF4-FFF2-40B4-BE49-F238E27FC236}">
                      <a16:creationId xmlns="" xmlns:a16="http://schemas.microsoft.com/office/drawing/2014/main" id="{F7C46C36-C8E0-4390-AB86-ABC79EE729D9}"/>
                    </a:ext>
                  </a:extLst>
                </p:cNvPr>
                <p:cNvSpPr>
                  <a:spLocks noChangeArrowheads="1"/>
                </p:cNvSpPr>
                <p:nvPr/>
              </p:nvSpPr>
              <p:spPr bwMode="auto">
                <a:xfrm>
                  <a:off x="2871"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Pd</a:t>
                  </a:r>
                </a:p>
              </p:txBody>
            </p:sp>
            <p:sp>
              <p:nvSpPr>
                <p:cNvPr id="64" name="Rectangle 37">
                  <a:extLst>
                    <a:ext uri="{FF2B5EF4-FFF2-40B4-BE49-F238E27FC236}">
                      <a16:creationId xmlns="" xmlns:a16="http://schemas.microsoft.com/office/drawing/2014/main" id="{E1920994-CF1E-4406-989B-3B425F04C462}"/>
                    </a:ext>
                  </a:extLst>
                </p:cNvPr>
                <p:cNvSpPr>
                  <a:spLocks noChangeArrowheads="1"/>
                </p:cNvSpPr>
                <p:nvPr/>
              </p:nvSpPr>
              <p:spPr bwMode="auto">
                <a:xfrm>
                  <a:off x="3159"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Ag</a:t>
                  </a:r>
                </a:p>
              </p:txBody>
            </p:sp>
            <p:sp>
              <p:nvSpPr>
                <p:cNvPr id="65" name="Rectangle 38">
                  <a:extLst>
                    <a:ext uri="{FF2B5EF4-FFF2-40B4-BE49-F238E27FC236}">
                      <a16:creationId xmlns="" xmlns:a16="http://schemas.microsoft.com/office/drawing/2014/main" id="{E3878312-E385-4983-A9CC-A7DB39B0CE9D}"/>
                    </a:ext>
                  </a:extLst>
                </p:cNvPr>
                <p:cNvSpPr>
                  <a:spLocks noChangeArrowheads="1"/>
                </p:cNvSpPr>
                <p:nvPr/>
              </p:nvSpPr>
              <p:spPr bwMode="auto">
                <a:xfrm>
                  <a:off x="3447"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Cd</a:t>
                  </a:r>
                </a:p>
              </p:txBody>
            </p:sp>
            <p:sp>
              <p:nvSpPr>
                <p:cNvPr id="66" name="Rectangle 39">
                  <a:extLst>
                    <a:ext uri="{FF2B5EF4-FFF2-40B4-BE49-F238E27FC236}">
                      <a16:creationId xmlns="" xmlns:a16="http://schemas.microsoft.com/office/drawing/2014/main" id="{A60818AE-64E6-4A0A-8FF2-181D591A5318}"/>
                    </a:ext>
                  </a:extLst>
                </p:cNvPr>
                <p:cNvSpPr>
                  <a:spLocks noChangeArrowheads="1"/>
                </p:cNvSpPr>
                <p:nvPr/>
              </p:nvSpPr>
              <p:spPr bwMode="auto">
                <a:xfrm>
                  <a:off x="3735"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In</a:t>
                  </a:r>
                </a:p>
              </p:txBody>
            </p:sp>
            <p:sp>
              <p:nvSpPr>
                <p:cNvPr id="67" name="Rectangle 40">
                  <a:extLst>
                    <a:ext uri="{FF2B5EF4-FFF2-40B4-BE49-F238E27FC236}">
                      <a16:creationId xmlns="" xmlns:a16="http://schemas.microsoft.com/office/drawing/2014/main" id="{B9F2464F-F400-4CC1-B265-249FEAA355E2}"/>
                    </a:ext>
                  </a:extLst>
                </p:cNvPr>
                <p:cNvSpPr>
                  <a:spLocks noChangeArrowheads="1"/>
                </p:cNvSpPr>
                <p:nvPr/>
              </p:nvSpPr>
              <p:spPr bwMode="auto">
                <a:xfrm>
                  <a:off x="4023"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Sn</a:t>
                  </a:r>
                </a:p>
              </p:txBody>
            </p:sp>
            <p:sp>
              <p:nvSpPr>
                <p:cNvPr id="68" name="Rectangle 41">
                  <a:extLst>
                    <a:ext uri="{FF2B5EF4-FFF2-40B4-BE49-F238E27FC236}">
                      <a16:creationId xmlns="" xmlns:a16="http://schemas.microsoft.com/office/drawing/2014/main" id="{DEDC90DB-469E-47C0-8447-F1F8C279BBFB}"/>
                    </a:ext>
                  </a:extLst>
                </p:cNvPr>
                <p:cNvSpPr>
                  <a:spLocks noChangeArrowheads="1"/>
                </p:cNvSpPr>
                <p:nvPr/>
              </p:nvSpPr>
              <p:spPr bwMode="auto">
                <a:xfrm>
                  <a:off x="4311"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Sb</a:t>
                  </a:r>
                </a:p>
              </p:txBody>
            </p:sp>
            <p:sp>
              <p:nvSpPr>
                <p:cNvPr id="69" name="Rectangle 42">
                  <a:extLst>
                    <a:ext uri="{FF2B5EF4-FFF2-40B4-BE49-F238E27FC236}">
                      <a16:creationId xmlns="" xmlns:a16="http://schemas.microsoft.com/office/drawing/2014/main" id="{90F58CCC-F981-4511-92C4-B93D8831680A}"/>
                    </a:ext>
                  </a:extLst>
                </p:cNvPr>
                <p:cNvSpPr>
                  <a:spLocks noChangeArrowheads="1"/>
                </p:cNvSpPr>
                <p:nvPr/>
              </p:nvSpPr>
              <p:spPr bwMode="auto">
                <a:xfrm>
                  <a:off x="567" y="2660"/>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err="1"/>
                    <a:t>Sr</a:t>
                  </a:r>
                  <a:endParaRPr lang="en-GB" sz="1400" dirty="0"/>
                </a:p>
              </p:txBody>
            </p:sp>
            <p:sp>
              <p:nvSpPr>
                <p:cNvPr id="70" name="Rectangle 43">
                  <a:extLst>
                    <a:ext uri="{FF2B5EF4-FFF2-40B4-BE49-F238E27FC236}">
                      <a16:creationId xmlns="" xmlns:a16="http://schemas.microsoft.com/office/drawing/2014/main" id="{CBF22DE2-309F-401F-93AA-C813F32BD188}"/>
                    </a:ext>
                  </a:extLst>
                </p:cNvPr>
                <p:cNvSpPr>
                  <a:spLocks noChangeArrowheads="1"/>
                </p:cNvSpPr>
                <p:nvPr/>
              </p:nvSpPr>
              <p:spPr bwMode="auto">
                <a:xfrm>
                  <a:off x="4599"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Te</a:t>
                  </a:r>
                </a:p>
              </p:txBody>
            </p:sp>
            <p:sp>
              <p:nvSpPr>
                <p:cNvPr id="71" name="Rectangle 44">
                  <a:extLst>
                    <a:ext uri="{FF2B5EF4-FFF2-40B4-BE49-F238E27FC236}">
                      <a16:creationId xmlns="" xmlns:a16="http://schemas.microsoft.com/office/drawing/2014/main" id="{5461B94D-CE27-4C64-9AE0-A6C1E2D8A7E8}"/>
                    </a:ext>
                  </a:extLst>
                </p:cNvPr>
                <p:cNvSpPr>
                  <a:spLocks noChangeArrowheads="1"/>
                </p:cNvSpPr>
                <p:nvPr/>
              </p:nvSpPr>
              <p:spPr bwMode="auto">
                <a:xfrm>
                  <a:off x="2583"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Rh</a:t>
                  </a:r>
                </a:p>
              </p:txBody>
            </p:sp>
            <p:sp>
              <p:nvSpPr>
                <p:cNvPr id="72" name="Rectangle 45">
                  <a:extLst>
                    <a:ext uri="{FF2B5EF4-FFF2-40B4-BE49-F238E27FC236}">
                      <a16:creationId xmlns="" xmlns:a16="http://schemas.microsoft.com/office/drawing/2014/main" id="{400FCBED-1FD6-46F0-BCA6-576C15526599}"/>
                    </a:ext>
                  </a:extLst>
                </p:cNvPr>
                <p:cNvSpPr>
                  <a:spLocks noChangeArrowheads="1"/>
                </p:cNvSpPr>
                <p:nvPr/>
              </p:nvSpPr>
              <p:spPr bwMode="auto">
                <a:xfrm>
                  <a:off x="567" y="2948"/>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Ba</a:t>
                  </a:r>
                </a:p>
              </p:txBody>
            </p:sp>
            <p:sp>
              <p:nvSpPr>
                <p:cNvPr id="73" name="Rectangle 46">
                  <a:extLst>
                    <a:ext uri="{FF2B5EF4-FFF2-40B4-BE49-F238E27FC236}">
                      <a16:creationId xmlns="" xmlns:a16="http://schemas.microsoft.com/office/drawing/2014/main" id="{B38CB5BB-D320-47EE-BE1A-DF368895BB1F}"/>
                    </a:ext>
                  </a:extLst>
                </p:cNvPr>
                <p:cNvSpPr>
                  <a:spLocks noChangeArrowheads="1"/>
                </p:cNvSpPr>
                <p:nvPr/>
              </p:nvSpPr>
              <p:spPr bwMode="auto">
                <a:xfrm>
                  <a:off x="1143"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Hf</a:t>
                  </a:r>
                </a:p>
              </p:txBody>
            </p:sp>
            <p:sp>
              <p:nvSpPr>
                <p:cNvPr id="74" name="Rectangle 47">
                  <a:extLst>
                    <a:ext uri="{FF2B5EF4-FFF2-40B4-BE49-F238E27FC236}">
                      <a16:creationId xmlns="" xmlns:a16="http://schemas.microsoft.com/office/drawing/2014/main" id="{CDBC38F6-86F0-47E3-B78E-2F034F9F4FB6}"/>
                    </a:ext>
                  </a:extLst>
                </p:cNvPr>
                <p:cNvSpPr>
                  <a:spLocks noChangeArrowheads="1"/>
                </p:cNvSpPr>
                <p:nvPr/>
              </p:nvSpPr>
              <p:spPr bwMode="auto">
                <a:xfrm>
                  <a:off x="1431"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Ta</a:t>
                  </a:r>
                </a:p>
              </p:txBody>
            </p:sp>
            <p:sp>
              <p:nvSpPr>
                <p:cNvPr id="75" name="Rectangle 48">
                  <a:extLst>
                    <a:ext uri="{FF2B5EF4-FFF2-40B4-BE49-F238E27FC236}">
                      <a16:creationId xmlns="" xmlns:a16="http://schemas.microsoft.com/office/drawing/2014/main" id="{294CD475-3E20-4266-B6B5-F27920F3DB3D}"/>
                    </a:ext>
                  </a:extLst>
                </p:cNvPr>
                <p:cNvSpPr>
                  <a:spLocks noChangeArrowheads="1"/>
                </p:cNvSpPr>
                <p:nvPr/>
              </p:nvSpPr>
              <p:spPr bwMode="auto">
                <a:xfrm>
                  <a:off x="1719"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W</a:t>
                  </a:r>
                </a:p>
              </p:txBody>
            </p:sp>
            <p:sp>
              <p:nvSpPr>
                <p:cNvPr id="76" name="Rectangle 49">
                  <a:extLst>
                    <a:ext uri="{FF2B5EF4-FFF2-40B4-BE49-F238E27FC236}">
                      <a16:creationId xmlns="" xmlns:a16="http://schemas.microsoft.com/office/drawing/2014/main" id="{3B062F8B-9657-456A-9F9D-65FF8AEA7AAB}"/>
                    </a:ext>
                  </a:extLst>
                </p:cNvPr>
                <p:cNvSpPr>
                  <a:spLocks noChangeArrowheads="1"/>
                </p:cNvSpPr>
                <p:nvPr/>
              </p:nvSpPr>
              <p:spPr bwMode="auto">
                <a:xfrm>
                  <a:off x="2007"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Re</a:t>
                  </a:r>
                </a:p>
              </p:txBody>
            </p:sp>
            <p:sp>
              <p:nvSpPr>
                <p:cNvPr id="77" name="Rectangle 50">
                  <a:extLst>
                    <a:ext uri="{FF2B5EF4-FFF2-40B4-BE49-F238E27FC236}">
                      <a16:creationId xmlns="" xmlns:a16="http://schemas.microsoft.com/office/drawing/2014/main" id="{DAB6BF35-7FAE-418A-BA63-B40AD0086936}"/>
                    </a:ext>
                  </a:extLst>
                </p:cNvPr>
                <p:cNvSpPr>
                  <a:spLocks noChangeArrowheads="1"/>
                </p:cNvSpPr>
                <p:nvPr/>
              </p:nvSpPr>
              <p:spPr bwMode="auto">
                <a:xfrm>
                  <a:off x="2295"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Os</a:t>
                  </a:r>
                </a:p>
              </p:txBody>
            </p:sp>
            <p:sp>
              <p:nvSpPr>
                <p:cNvPr id="78" name="Rectangle 51">
                  <a:extLst>
                    <a:ext uri="{FF2B5EF4-FFF2-40B4-BE49-F238E27FC236}">
                      <a16:creationId xmlns="" xmlns:a16="http://schemas.microsoft.com/office/drawing/2014/main" id="{4F337824-9474-402D-9FE6-EDB918907565}"/>
                    </a:ext>
                  </a:extLst>
                </p:cNvPr>
                <p:cNvSpPr>
                  <a:spLocks noChangeArrowheads="1"/>
                </p:cNvSpPr>
                <p:nvPr/>
              </p:nvSpPr>
              <p:spPr bwMode="auto">
                <a:xfrm>
                  <a:off x="2583"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Ir</a:t>
                  </a:r>
                </a:p>
              </p:txBody>
            </p:sp>
            <p:sp>
              <p:nvSpPr>
                <p:cNvPr id="79" name="Rectangle 52">
                  <a:extLst>
                    <a:ext uri="{FF2B5EF4-FFF2-40B4-BE49-F238E27FC236}">
                      <a16:creationId xmlns="" xmlns:a16="http://schemas.microsoft.com/office/drawing/2014/main" id="{E8C0C240-2E09-4B99-B94E-2BF1306B166D}"/>
                    </a:ext>
                  </a:extLst>
                </p:cNvPr>
                <p:cNvSpPr>
                  <a:spLocks noChangeArrowheads="1"/>
                </p:cNvSpPr>
                <p:nvPr/>
              </p:nvSpPr>
              <p:spPr bwMode="auto">
                <a:xfrm>
                  <a:off x="3159"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Au</a:t>
                  </a:r>
                </a:p>
              </p:txBody>
            </p:sp>
            <p:sp>
              <p:nvSpPr>
                <p:cNvPr id="80" name="Rectangle 53">
                  <a:extLst>
                    <a:ext uri="{FF2B5EF4-FFF2-40B4-BE49-F238E27FC236}">
                      <a16:creationId xmlns="" xmlns:a16="http://schemas.microsoft.com/office/drawing/2014/main" id="{30141B3F-0EF8-4848-8EFF-6C9A403EBD02}"/>
                    </a:ext>
                  </a:extLst>
                </p:cNvPr>
                <p:cNvSpPr>
                  <a:spLocks noChangeArrowheads="1"/>
                </p:cNvSpPr>
                <p:nvPr/>
              </p:nvSpPr>
              <p:spPr bwMode="auto">
                <a:xfrm>
                  <a:off x="3447"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Hg</a:t>
                  </a:r>
                </a:p>
              </p:txBody>
            </p:sp>
            <p:sp>
              <p:nvSpPr>
                <p:cNvPr id="81" name="Rectangle 54">
                  <a:extLst>
                    <a:ext uri="{FF2B5EF4-FFF2-40B4-BE49-F238E27FC236}">
                      <a16:creationId xmlns="" xmlns:a16="http://schemas.microsoft.com/office/drawing/2014/main" id="{5424B756-2F3E-4576-A7B8-4DC6B396E307}"/>
                    </a:ext>
                  </a:extLst>
                </p:cNvPr>
                <p:cNvSpPr>
                  <a:spLocks noChangeArrowheads="1"/>
                </p:cNvSpPr>
                <p:nvPr/>
              </p:nvSpPr>
              <p:spPr bwMode="auto">
                <a:xfrm>
                  <a:off x="3735"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Tl</a:t>
                  </a:r>
                </a:p>
              </p:txBody>
            </p:sp>
            <p:sp>
              <p:nvSpPr>
                <p:cNvPr id="82" name="Rectangle 55">
                  <a:extLst>
                    <a:ext uri="{FF2B5EF4-FFF2-40B4-BE49-F238E27FC236}">
                      <a16:creationId xmlns="" xmlns:a16="http://schemas.microsoft.com/office/drawing/2014/main" id="{1747150F-57AC-43E8-ACEC-D04F70C6019C}"/>
                    </a:ext>
                  </a:extLst>
                </p:cNvPr>
                <p:cNvSpPr>
                  <a:spLocks noChangeArrowheads="1"/>
                </p:cNvSpPr>
                <p:nvPr/>
              </p:nvSpPr>
              <p:spPr bwMode="auto">
                <a:xfrm>
                  <a:off x="4023"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err="1"/>
                    <a:t>Pb</a:t>
                  </a:r>
                  <a:endParaRPr lang="en-GB" sz="1400" dirty="0"/>
                </a:p>
              </p:txBody>
            </p:sp>
            <p:sp>
              <p:nvSpPr>
                <p:cNvPr id="83" name="Rectangle 56">
                  <a:extLst>
                    <a:ext uri="{FF2B5EF4-FFF2-40B4-BE49-F238E27FC236}">
                      <a16:creationId xmlns="" xmlns:a16="http://schemas.microsoft.com/office/drawing/2014/main" id="{7C8A98EF-765B-4BA9-9BF1-6203F2C7392E}"/>
                    </a:ext>
                  </a:extLst>
                </p:cNvPr>
                <p:cNvSpPr>
                  <a:spLocks noChangeArrowheads="1"/>
                </p:cNvSpPr>
                <p:nvPr/>
              </p:nvSpPr>
              <p:spPr bwMode="auto">
                <a:xfrm>
                  <a:off x="4311"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Bi</a:t>
                  </a:r>
                </a:p>
              </p:txBody>
            </p:sp>
            <p:sp>
              <p:nvSpPr>
                <p:cNvPr id="84" name="Rectangle 57">
                  <a:extLst>
                    <a:ext uri="{FF2B5EF4-FFF2-40B4-BE49-F238E27FC236}">
                      <a16:creationId xmlns="" xmlns:a16="http://schemas.microsoft.com/office/drawing/2014/main" id="{BE5D2102-4895-4AAD-BA89-251B35D4F829}"/>
                    </a:ext>
                  </a:extLst>
                </p:cNvPr>
                <p:cNvSpPr>
                  <a:spLocks noChangeArrowheads="1"/>
                </p:cNvSpPr>
                <p:nvPr/>
              </p:nvSpPr>
              <p:spPr bwMode="auto">
                <a:xfrm>
                  <a:off x="4599"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Po</a:t>
                  </a:r>
                </a:p>
              </p:txBody>
            </p:sp>
            <p:sp>
              <p:nvSpPr>
                <p:cNvPr id="85" name="Rectangle 58">
                  <a:extLst>
                    <a:ext uri="{FF2B5EF4-FFF2-40B4-BE49-F238E27FC236}">
                      <a16:creationId xmlns="" xmlns:a16="http://schemas.microsoft.com/office/drawing/2014/main" id="{7B3BFE8A-6DEE-48F8-8FC4-76B4972C6A6B}"/>
                    </a:ext>
                  </a:extLst>
                </p:cNvPr>
                <p:cNvSpPr>
                  <a:spLocks noChangeArrowheads="1"/>
                </p:cNvSpPr>
                <p:nvPr/>
              </p:nvSpPr>
              <p:spPr bwMode="auto">
                <a:xfrm>
                  <a:off x="855"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La</a:t>
                  </a:r>
                </a:p>
              </p:txBody>
            </p:sp>
            <p:sp>
              <p:nvSpPr>
                <p:cNvPr id="86" name="Rectangle 59">
                  <a:extLst>
                    <a:ext uri="{FF2B5EF4-FFF2-40B4-BE49-F238E27FC236}">
                      <a16:creationId xmlns="" xmlns:a16="http://schemas.microsoft.com/office/drawing/2014/main" id="{D127BE60-71D4-4A42-B802-F385BBD5F89F}"/>
                    </a:ext>
                  </a:extLst>
                </p:cNvPr>
                <p:cNvSpPr>
                  <a:spLocks noChangeArrowheads="1"/>
                </p:cNvSpPr>
                <p:nvPr/>
              </p:nvSpPr>
              <p:spPr bwMode="auto">
                <a:xfrm>
                  <a:off x="4887"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At</a:t>
                  </a:r>
                </a:p>
              </p:txBody>
            </p:sp>
            <p:sp>
              <p:nvSpPr>
                <p:cNvPr id="87" name="Rectangle 60">
                  <a:extLst>
                    <a:ext uri="{FF2B5EF4-FFF2-40B4-BE49-F238E27FC236}">
                      <a16:creationId xmlns="" xmlns:a16="http://schemas.microsoft.com/office/drawing/2014/main" id="{06811C53-4172-48C2-962D-AF2888BE9D40}"/>
                    </a:ext>
                  </a:extLst>
                </p:cNvPr>
                <p:cNvSpPr>
                  <a:spLocks noChangeArrowheads="1"/>
                </p:cNvSpPr>
                <p:nvPr/>
              </p:nvSpPr>
              <p:spPr bwMode="auto">
                <a:xfrm>
                  <a:off x="2871"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Pt</a:t>
                  </a:r>
                </a:p>
              </p:txBody>
            </p:sp>
            <p:sp>
              <p:nvSpPr>
                <p:cNvPr id="88" name="Rectangle 61">
                  <a:extLst>
                    <a:ext uri="{FF2B5EF4-FFF2-40B4-BE49-F238E27FC236}">
                      <a16:creationId xmlns="" xmlns:a16="http://schemas.microsoft.com/office/drawing/2014/main" id="{6D447A23-A5E5-4146-937D-D9E0AEC472A9}"/>
                    </a:ext>
                  </a:extLst>
                </p:cNvPr>
                <p:cNvSpPr>
                  <a:spLocks noChangeArrowheads="1"/>
                </p:cNvSpPr>
                <p:nvPr/>
              </p:nvSpPr>
              <p:spPr bwMode="auto">
                <a:xfrm>
                  <a:off x="567" y="3236"/>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Ra</a:t>
                  </a:r>
                </a:p>
              </p:txBody>
            </p:sp>
            <p:sp>
              <p:nvSpPr>
                <p:cNvPr id="89" name="Rectangle 62">
                  <a:extLst>
                    <a:ext uri="{FF2B5EF4-FFF2-40B4-BE49-F238E27FC236}">
                      <a16:creationId xmlns="" xmlns:a16="http://schemas.microsoft.com/office/drawing/2014/main" id="{5604F9E4-62BF-461D-AD6F-356D72D33E67}"/>
                    </a:ext>
                  </a:extLst>
                </p:cNvPr>
                <p:cNvSpPr>
                  <a:spLocks noChangeArrowheads="1"/>
                </p:cNvSpPr>
                <p:nvPr/>
              </p:nvSpPr>
              <p:spPr bwMode="auto">
                <a:xfrm>
                  <a:off x="1143"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Rf</a:t>
                  </a:r>
                </a:p>
              </p:txBody>
            </p:sp>
            <p:sp>
              <p:nvSpPr>
                <p:cNvPr id="90" name="Rectangle 63">
                  <a:extLst>
                    <a:ext uri="{FF2B5EF4-FFF2-40B4-BE49-F238E27FC236}">
                      <a16:creationId xmlns="" xmlns:a16="http://schemas.microsoft.com/office/drawing/2014/main" id="{1809E832-A758-4AD8-B0E3-5139A1C4662D}"/>
                    </a:ext>
                  </a:extLst>
                </p:cNvPr>
                <p:cNvSpPr>
                  <a:spLocks noChangeArrowheads="1"/>
                </p:cNvSpPr>
                <p:nvPr/>
              </p:nvSpPr>
              <p:spPr bwMode="auto">
                <a:xfrm>
                  <a:off x="1431"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Db</a:t>
                  </a:r>
                </a:p>
              </p:txBody>
            </p:sp>
            <p:sp>
              <p:nvSpPr>
                <p:cNvPr id="91" name="Rectangle 64">
                  <a:extLst>
                    <a:ext uri="{FF2B5EF4-FFF2-40B4-BE49-F238E27FC236}">
                      <a16:creationId xmlns="" xmlns:a16="http://schemas.microsoft.com/office/drawing/2014/main" id="{D946FF65-4D47-4214-A173-9B55159A4E42}"/>
                    </a:ext>
                  </a:extLst>
                </p:cNvPr>
                <p:cNvSpPr>
                  <a:spLocks noChangeArrowheads="1"/>
                </p:cNvSpPr>
                <p:nvPr/>
              </p:nvSpPr>
              <p:spPr bwMode="auto">
                <a:xfrm>
                  <a:off x="1719"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Sg</a:t>
                  </a:r>
                </a:p>
              </p:txBody>
            </p:sp>
            <p:sp>
              <p:nvSpPr>
                <p:cNvPr id="92" name="Rectangle 65">
                  <a:extLst>
                    <a:ext uri="{FF2B5EF4-FFF2-40B4-BE49-F238E27FC236}">
                      <a16:creationId xmlns="" xmlns:a16="http://schemas.microsoft.com/office/drawing/2014/main" id="{FB6BD31A-A08F-4982-ABA6-C8A1F064491B}"/>
                    </a:ext>
                  </a:extLst>
                </p:cNvPr>
                <p:cNvSpPr>
                  <a:spLocks noChangeArrowheads="1"/>
                </p:cNvSpPr>
                <p:nvPr/>
              </p:nvSpPr>
              <p:spPr bwMode="auto">
                <a:xfrm>
                  <a:off x="2007"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Bh</a:t>
                  </a:r>
                </a:p>
              </p:txBody>
            </p:sp>
            <p:sp>
              <p:nvSpPr>
                <p:cNvPr id="93" name="Rectangle 66">
                  <a:extLst>
                    <a:ext uri="{FF2B5EF4-FFF2-40B4-BE49-F238E27FC236}">
                      <a16:creationId xmlns="" xmlns:a16="http://schemas.microsoft.com/office/drawing/2014/main" id="{8C6FD087-5B0F-453A-BFEA-E75C729D1A39}"/>
                    </a:ext>
                  </a:extLst>
                </p:cNvPr>
                <p:cNvSpPr>
                  <a:spLocks noChangeArrowheads="1"/>
                </p:cNvSpPr>
                <p:nvPr/>
              </p:nvSpPr>
              <p:spPr bwMode="auto">
                <a:xfrm>
                  <a:off x="2295"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Hs</a:t>
                  </a:r>
                </a:p>
              </p:txBody>
            </p:sp>
            <p:sp>
              <p:nvSpPr>
                <p:cNvPr id="94" name="Rectangle 67">
                  <a:extLst>
                    <a:ext uri="{FF2B5EF4-FFF2-40B4-BE49-F238E27FC236}">
                      <a16:creationId xmlns="" xmlns:a16="http://schemas.microsoft.com/office/drawing/2014/main" id="{E09068D9-72B1-493E-BAEE-501FF95EF75F}"/>
                    </a:ext>
                  </a:extLst>
                </p:cNvPr>
                <p:cNvSpPr>
                  <a:spLocks noChangeArrowheads="1"/>
                </p:cNvSpPr>
                <p:nvPr/>
              </p:nvSpPr>
              <p:spPr bwMode="auto">
                <a:xfrm>
                  <a:off x="2583"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Mt</a:t>
                  </a:r>
                </a:p>
              </p:txBody>
            </p:sp>
            <p:sp>
              <p:nvSpPr>
                <p:cNvPr id="95" name="Rectangle 68">
                  <a:extLst>
                    <a:ext uri="{FF2B5EF4-FFF2-40B4-BE49-F238E27FC236}">
                      <a16:creationId xmlns="" xmlns:a16="http://schemas.microsoft.com/office/drawing/2014/main" id="{F324DF59-831F-4640-A191-6B496B9E33CB}"/>
                    </a:ext>
                  </a:extLst>
                </p:cNvPr>
                <p:cNvSpPr>
                  <a:spLocks noChangeArrowheads="1"/>
                </p:cNvSpPr>
                <p:nvPr/>
              </p:nvSpPr>
              <p:spPr bwMode="auto">
                <a:xfrm>
                  <a:off x="3159"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t>
                  </a:r>
                </a:p>
              </p:txBody>
            </p:sp>
            <p:sp>
              <p:nvSpPr>
                <p:cNvPr id="96" name="Rectangle 69">
                  <a:extLst>
                    <a:ext uri="{FF2B5EF4-FFF2-40B4-BE49-F238E27FC236}">
                      <a16:creationId xmlns="" xmlns:a16="http://schemas.microsoft.com/office/drawing/2014/main" id="{118F6D7C-8E21-4C06-8E7E-78F16435F7AF}"/>
                    </a:ext>
                  </a:extLst>
                </p:cNvPr>
                <p:cNvSpPr>
                  <a:spLocks noChangeArrowheads="1"/>
                </p:cNvSpPr>
                <p:nvPr/>
              </p:nvSpPr>
              <p:spPr bwMode="auto">
                <a:xfrm>
                  <a:off x="3447"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t>
                  </a:r>
                </a:p>
              </p:txBody>
            </p:sp>
            <p:sp>
              <p:nvSpPr>
                <p:cNvPr id="97" name="Rectangle 70">
                  <a:extLst>
                    <a:ext uri="{FF2B5EF4-FFF2-40B4-BE49-F238E27FC236}">
                      <a16:creationId xmlns="" xmlns:a16="http://schemas.microsoft.com/office/drawing/2014/main" id="{BF03F828-F651-4BD2-8448-82BF1173C5D2}"/>
                    </a:ext>
                  </a:extLst>
                </p:cNvPr>
                <p:cNvSpPr>
                  <a:spLocks noChangeArrowheads="1"/>
                </p:cNvSpPr>
                <p:nvPr/>
              </p:nvSpPr>
              <p:spPr bwMode="auto">
                <a:xfrm>
                  <a:off x="855"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Ac</a:t>
                  </a:r>
                </a:p>
              </p:txBody>
            </p:sp>
            <p:sp>
              <p:nvSpPr>
                <p:cNvPr id="98" name="Rectangle 71">
                  <a:extLst>
                    <a:ext uri="{FF2B5EF4-FFF2-40B4-BE49-F238E27FC236}">
                      <a16:creationId xmlns="" xmlns:a16="http://schemas.microsoft.com/office/drawing/2014/main" id="{4B3B53C4-8866-4224-B327-501CB0AF7E29}"/>
                    </a:ext>
                  </a:extLst>
                </p:cNvPr>
                <p:cNvSpPr>
                  <a:spLocks noChangeArrowheads="1"/>
                </p:cNvSpPr>
                <p:nvPr/>
              </p:nvSpPr>
              <p:spPr bwMode="auto">
                <a:xfrm>
                  <a:off x="2871"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t>
                  </a:r>
                </a:p>
              </p:txBody>
            </p:sp>
            <p:sp>
              <p:nvSpPr>
                <p:cNvPr id="99" name="Rectangle 72">
                  <a:extLst>
                    <a:ext uri="{FF2B5EF4-FFF2-40B4-BE49-F238E27FC236}">
                      <a16:creationId xmlns="" xmlns:a16="http://schemas.microsoft.com/office/drawing/2014/main" id="{55744AF6-CE86-4F7D-A2DA-3D21AC5498D9}"/>
                    </a:ext>
                  </a:extLst>
                </p:cNvPr>
                <p:cNvSpPr>
                  <a:spLocks noChangeArrowheads="1"/>
                </p:cNvSpPr>
                <p:nvPr/>
              </p:nvSpPr>
              <p:spPr bwMode="auto">
                <a:xfrm>
                  <a:off x="3735"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Al</a:t>
                  </a:r>
                </a:p>
              </p:txBody>
            </p:sp>
            <p:sp>
              <p:nvSpPr>
                <p:cNvPr id="100" name="Rectangle 73">
                  <a:extLst>
                    <a:ext uri="{FF2B5EF4-FFF2-40B4-BE49-F238E27FC236}">
                      <a16:creationId xmlns="" xmlns:a16="http://schemas.microsoft.com/office/drawing/2014/main" id="{73EF7EFF-B168-422F-B73B-1038534A32D1}"/>
                    </a:ext>
                  </a:extLst>
                </p:cNvPr>
                <p:cNvSpPr>
                  <a:spLocks noChangeArrowheads="1"/>
                </p:cNvSpPr>
                <p:nvPr/>
              </p:nvSpPr>
              <p:spPr bwMode="auto">
                <a:xfrm>
                  <a:off x="4311"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P</a:t>
                  </a:r>
                </a:p>
              </p:txBody>
            </p:sp>
            <p:sp>
              <p:nvSpPr>
                <p:cNvPr id="101" name="Rectangle 74">
                  <a:extLst>
                    <a:ext uri="{FF2B5EF4-FFF2-40B4-BE49-F238E27FC236}">
                      <a16:creationId xmlns="" xmlns:a16="http://schemas.microsoft.com/office/drawing/2014/main" id="{244A2E36-BD5A-4372-B787-1787E20241D0}"/>
                    </a:ext>
                  </a:extLst>
                </p:cNvPr>
                <p:cNvSpPr>
                  <a:spLocks noChangeArrowheads="1"/>
                </p:cNvSpPr>
                <p:nvPr/>
              </p:nvSpPr>
              <p:spPr bwMode="auto">
                <a:xfrm>
                  <a:off x="4311"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N</a:t>
                  </a:r>
                </a:p>
              </p:txBody>
            </p:sp>
            <p:sp>
              <p:nvSpPr>
                <p:cNvPr id="102" name="Rectangle 75">
                  <a:extLst>
                    <a:ext uri="{FF2B5EF4-FFF2-40B4-BE49-F238E27FC236}">
                      <a16:creationId xmlns="" xmlns:a16="http://schemas.microsoft.com/office/drawing/2014/main" id="{46C5563E-47A2-4179-91BB-4DFA097D1FEC}"/>
                    </a:ext>
                  </a:extLst>
                </p:cNvPr>
                <p:cNvSpPr>
                  <a:spLocks noChangeArrowheads="1"/>
                </p:cNvSpPr>
                <p:nvPr/>
              </p:nvSpPr>
              <p:spPr bwMode="auto">
                <a:xfrm>
                  <a:off x="4599"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O</a:t>
                  </a:r>
                </a:p>
              </p:txBody>
            </p:sp>
            <p:sp>
              <p:nvSpPr>
                <p:cNvPr id="103" name="Rectangle 76">
                  <a:extLst>
                    <a:ext uri="{FF2B5EF4-FFF2-40B4-BE49-F238E27FC236}">
                      <a16:creationId xmlns="" xmlns:a16="http://schemas.microsoft.com/office/drawing/2014/main" id="{9814489D-1BF7-4690-BA8B-6F2161EE7E08}"/>
                    </a:ext>
                  </a:extLst>
                </p:cNvPr>
                <p:cNvSpPr>
                  <a:spLocks noChangeArrowheads="1"/>
                </p:cNvSpPr>
                <p:nvPr/>
              </p:nvSpPr>
              <p:spPr bwMode="auto">
                <a:xfrm>
                  <a:off x="4599"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a:t>
                  </a:r>
                </a:p>
              </p:txBody>
            </p:sp>
            <p:sp>
              <p:nvSpPr>
                <p:cNvPr id="104" name="Rectangle 77">
                  <a:extLst>
                    <a:ext uri="{FF2B5EF4-FFF2-40B4-BE49-F238E27FC236}">
                      <a16:creationId xmlns="" xmlns:a16="http://schemas.microsoft.com/office/drawing/2014/main" id="{ED37FE48-6B66-48CB-925B-742D3005C260}"/>
                    </a:ext>
                  </a:extLst>
                </p:cNvPr>
                <p:cNvSpPr>
                  <a:spLocks noChangeArrowheads="1"/>
                </p:cNvSpPr>
                <p:nvPr/>
              </p:nvSpPr>
              <p:spPr bwMode="auto">
                <a:xfrm>
                  <a:off x="4887"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Cl</a:t>
                  </a:r>
                </a:p>
              </p:txBody>
            </p:sp>
            <p:sp>
              <p:nvSpPr>
                <p:cNvPr id="105" name="Rectangle 78">
                  <a:extLst>
                    <a:ext uri="{FF2B5EF4-FFF2-40B4-BE49-F238E27FC236}">
                      <a16:creationId xmlns="" xmlns:a16="http://schemas.microsoft.com/office/drawing/2014/main" id="{2C0F057C-31B7-49CE-B0C2-DAF47C638E70}"/>
                    </a:ext>
                  </a:extLst>
                </p:cNvPr>
                <p:cNvSpPr>
                  <a:spLocks noChangeArrowheads="1"/>
                </p:cNvSpPr>
                <p:nvPr/>
              </p:nvSpPr>
              <p:spPr bwMode="auto">
                <a:xfrm>
                  <a:off x="4887"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F</a:t>
                  </a:r>
                </a:p>
              </p:txBody>
            </p:sp>
            <p:sp>
              <p:nvSpPr>
                <p:cNvPr id="106" name="Rectangle 79">
                  <a:extLst>
                    <a:ext uri="{FF2B5EF4-FFF2-40B4-BE49-F238E27FC236}">
                      <a16:creationId xmlns="" xmlns:a16="http://schemas.microsoft.com/office/drawing/2014/main" id="{06308D92-14E3-422A-900B-67B807322C53}"/>
                    </a:ext>
                  </a:extLst>
                </p:cNvPr>
                <p:cNvSpPr>
                  <a:spLocks noChangeArrowheads="1"/>
                </p:cNvSpPr>
                <p:nvPr/>
              </p:nvSpPr>
              <p:spPr bwMode="auto">
                <a:xfrm>
                  <a:off x="5175"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Ne</a:t>
                  </a:r>
                </a:p>
              </p:txBody>
            </p:sp>
            <p:sp>
              <p:nvSpPr>
                <p:cNvPr id="107" name="Rectangle 80">
                  <a:extLst>
                    <a:ext uri="{FF2B5EF4-FFF2-40B4-BE49-F238E27FC236}">
                      <a16:creationId xmlns="" xmlns:a16="http://schemas.microsoft.com/office/drawing/2014/main" id="{B4D501CC-1DB8-469D-ADAA-F432CDEE8330}"/>
                    </a:ext>
                  </a:extLst>
                </p:cNvPr>
                <p:cNvSpPr>
                  <a:spLocks noChangeArrowheads="1"/>
                </p:cNvSpPr>
                <p:nvPr/>
              </p:nvSpPr>
              <p:spPr bwMode="auto">
                <a:xfrm>
                  <a:off x="5175"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Ar</a:t>
                  </a:r>
                </a:p>
              </p:txBody>
            </p:sp>
            <p:sp>
              <p:nvSpPr>
                <p:cNvPr id="108" name="Rectangle 81">
                  <a:extLst>
                    <a:ext uri="{FF2B5EF4-FFF2-40B4-BE49-F238E27FC236}">
                      <a16:creationId xmlns="" xmlns:a16="http://schemas.microsoft.com/office/drawing/2014/main" id="{138F863C-44FE-4D45-967F-656F23C4F22F}"/>
                    </a:ext>
                  </a:extLst>
                </p:cNvPr>
                <p:cNvSpPr>
                  <a:spLocks noChangeArrowheads="1"/>
                </p:cNvSpPr>
                <p:nvPr/>
              </p:nvSpPr>
              <p:spPr bwMode="auto">
                <a:xfrm>
                  <a:off x="5175"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Rn</a:t>
                  </a:r>
                </a:p>
              </p:txBody>
            </p:sp>
            <p:sp>
              <p:nvSpPr>
                <p:cNvPr id="109" name="Rectangle 82">
                  <a:extLst>
                    <a:ext uri="{FF2B5EF4-FFF2-40B4-BE49-F238E27FC236}">
                      <a16:creationId xmlns="" xmlns:a16="http://schemas.microsoft.com/office/drawing/2014/main" id="{7177A118-89F3-4C9D-8AAD-D5733C72A4E9}"/>
                    </a:ext>
                  </a:extLst>
                </p:cNvPr>
                <p:cNvSpPr>
                  <a:spLocks noChangeArrowheads="1"/>
                </p:cNvSpPr>
                <p:nvPr/>
              </p:nvSpPr>
              <p:spPr bwMode="auto">
                <a:xfrm>
                  <a:off x="4887"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I</a:t>
                  </a:r>
                </a:p>
              </p:txBody>
            </p:sp>
            <p:sp>
              <p:nvSpPr>
                <p:cNvPr id="110" name="Rectangle 83">
                  <a:extLst>
                    <a:ext uri="{FF2B5EF4-FFF2-40B4-BE49-F238E27FC236}">
                      <a16:creationId xmlns="" xmlns:a16="http://schemas.microsoft.com/office/drawing/2014/main" id="{987B6E28-807C-42B3-85CD-009FE1090742}"/>
                    </a:ext>
                  </a:extLst>
                </p:cNvPr>
                <p:cNvSpPr>
                  <a:spLocks noChangeArrowheads="1"/>
                </p:cNvSpPr>
                <p:nvPr/>
              </p:nvSpPr>
              <p:spPr bwMode="auto">
                <a:xfrm>
                  <a:off x="4023"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Si</a:t>
                  </a:r>
                </a:p>
              </p:txBody>
            </p:sp>
            <p:sp>
              <p:nvSpPr>
                <p:cNvPr id="111" name="Rectangle 84">
                  <a:extLst>
                    <a:ext uri="{FF2B5EF4-FFF2-40B4-BE49-F238E27FC236}">
                      <a16:creationId xmlns="" xmlns:a16="http://schemas.microsoft.com/office/drawing/2014/main" id="{92624874-D6B2-42AB-812A-572F6C1CB864}"/>
                    </a:ext>
                  </a:extLst>
                </p:cNvPr>
                <p:cNvSpPr>
                  <a:spLocks noChangeArrowheads="1"/>
                </p:cNvSpPr>
                <p:nvPr/>
              </p:nvSpPr>
              <p:spPr bwMode="auto">
                <a:xfrm>
                  <a:off x="5175"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Xe</a:t>
                  </a:r>
                </a:p>
              </p:txBody>
            </p:sp>
            <p:sp>
              <p:nvSpPr>
                <p:cNvPr id="112" name="Rectangle 85">
                  <a:extLst>
                    <a:ext uri="{FF2B5EF4-FFF2-40B4-BE49-F238E27FC236}">
                      <a16:creationId xmlns="" xmlns:a16="http://schemas.microsoft.com/office/drawing/2014/main" id="{919106FF-E6F5-493C-99B7-CFB73640F8F3}"/>
                    </a:ext>
                  </a:extLst>
                </p:cNvPr>
                <p:cNvSpPr>
                  <a:spLocks noChangeArrowheads="1"/>
                </p:cNvSpPr>
                <p:nvPr/>
              </p:nvSpPr>
              <p:spPr bwMode="auto">
                <a:xfrm>
                  <a:off x="5175" y="150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He</a:t>
                  </a:r>
                </a:p>
              </p:txBody>
            </p:sp>
            <p:sp>
              <p:nvSpPr>
                <p:cNvPr id="113" name="Rectangle 86">
                  <a:extLst>
                    <a:ext uri="{FF2B5EF4-FFF2-40B4-BE49-F238E27FC236}">
                      <a16:creationId xmlns="" xmlns:a16="http://schemas.microsoft.com/office/drawing/2014/main" id="{A0DA5EE7-37D0-4D74-A5B8-9A17E68D4764}"/>
                    </a:ext>
                  </a:extLst>
                </p:cNvPr>
                <p:cNvSpPr>
                  <a:spLocks noChangeArrowheads="1"/>
                </p:cNvSpPr>
                <p:nvPr/>
              </p:nvSpPr>
              <p:spPr bwMode="auto">
                <a:xfrm>
                  <a:off x="3735"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B</a:t>
                  </a:r>
                </a:p>
              </p:txBody>
            </p:sp>
            <p:sp>
              <p:nvSpPr>
                <p:cNvPr id="114" name="Rectangle 87">
                  <a:extLst>
                    <a:ext uri="{FF2B5EF4-FFF2-40B4-BE49-F238E27FC236}">
                      <a16:creationId xmlns="" xmlns:a16="http://schemas.microsoft.com/office/drawing/2014/main" id="{BAECD177-F2CF-4CAC-A930-AC03C7E2E6F6}"/>
                    </a:ext>
                  </a:extLst>
                </p:cNvPr>
                <p:cNvSpPr>
                  <a:spLocks noChangeArrowheads="1"/>
                </p:cNvSpPr>
                <p:nvPr/>
              </p:nvSpPr>
              <p:spPr bwMode="auto">
                <a:xfrm>
                  <a:off x="4023"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C</a:t>
                  </a:r>
                </a:p>
              </p:txBody>
            </p:sp>
            <p:sp>
              <p:nvSpPr>
                <p:cNvPr id="115" name="Rectangle 88">
                  <a:extLst>
                    <a:ext uri="{FF2B5EF4-FFF2-40B4-BE49-F238E27FC236}">
                      <a16:creationId xmlns="" xmlns:a16="http://schemas.microsoft.com/office/drawing/2014/main" id="{3EBB1639-4A75-445F-9C44-2C0773DC2D6F}"/>
                    </a:ext>
                  </a:extLst>
                </p:cNvPr>
                <p:cNvSpPr>
                  <a:spLocks noChangeArrowheads="1"/>
                </p:cNvSpPr>
                <p:nvPr/>
              </p:nvSpPr>
              <p:spPr bwMode="auto">
                <a:xfrm>
                  <a:off x="4311"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As</a:t>
                  </a:r>
                </a:p>
              </p:txBody>
            </p:sp>
            <p:sp>
              <p:nvSpPr>
                <p:cNvPr id="116" name="Line 89">
                  <a:extLst>
                    <a:ext uri="{FF2B5EF4-FFF2-40B4-BE49-F238E27FC236}">
                      <a16:creationId xmlns="" xmlns:a16="http://schemas.microsoft.com/office/drawing/2014/main" id="{DCB68C13-98A0-4CE9-B641-F47D2EB111BC}"/>
                    </a:ext>
                  </a:extLst>
                </p:cNvPr>
                <p:cNvSpPr>
                  <a:spLocks noChangeShapeType="1"/>
                </p:cNvSpPr>
                <p:nvPr/>
              </p:nvSpPr>
              <p:spPr bwMode="auto">
                <a:xfrm>
                  <a:off x="3735" y="1796"/>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17" name="Line 90">
                  <a:extLst>
                    <a:ext uri="{FF2B5EF4-FFF2-40B4-BE49-F238E27FC236}">
                      <a16:creationId xmlns="" xmlns:a16="http://schemas.microsoft.com/office/drawing/2014/main" id="{F51110F8-4396-4D24-9018-1786AC0A6007}"/>
                    </a:ext>
                  </a:extLst>
                </p:cNvPr>
                <p:cNvSpPr>
                  <a:spLocks noChangeShapeType="1"/>
                </p:cNvSpPr>
                <p:nvPr/>
              </p:nvSpPr>
              <p:spPr bwMode="auto">
                <a:xfrm>
                  <a:off x="3735" y="2084"/>
                  <a:ext cx="288"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18" name="Line 91">
                  <a:extLst>
                    <a:ext uri="{FF2B5EF4-FFF2-40B4-BE49-F238E27FC236}">
                      <a16:creationId xmlns="" xmlns:a16="http://schemas.microsoft.com/office/drawing/2014/main" id="{587E6A9C-406A-40ED-8345-01D9BB16EF39}"/>
                    </a:ext>
                  </a:extLst>
                </p:cNvPr>
                <p:cNvSpPr>
                  <a:spLocks noChangeShapeType="1"/>
                </p:cNvSpPr>
                <p:nvPr/>
              </p:nvSpPr>
              <p:spPr bwMode="auto">
                <a:xfrm>
                  <a:off x="4023" y="2084"/>
                  <a:ext cx="0" cy="28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19" name="Line 92">
                  <a:extLst>
                    <a:ext uri="{FF2B5EF4-FFF2-40B4-BE49-F238E27FC236}">
                      <a16:creationId xmlns="" xmlns:a16="http://schemas.microsoft.com/office/drawing/2014/main" id="{99BA0013-4395-43D9-8420-684D984D6816}"/>
                    </a:ext>
                  </a:extLst>
                </p:cNvPr>
                <p:cNvSpPr>
                  <a:spLocks noChangeShapeType="1"/>
                </p:cNvSpPr>
                <p:nvPr/>
              </p:nvSpPr>
              <p:spPr bwMode="auto">
                <a:xfrm>
                  <a:off x="4311" y="2372"/>
                  <a:ext cx="0" cy="288"/>
                </a:xfrm>
                <a:prstGeom prst="lin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20" name="Line 93">
                  <a:extLst>
                    <a:ext uri="{FF2B5EF4-FFF2-40B4-BE49-F238E27FC236}">
                      <a16:creationId xmlns="" xmlns:a16="http://schemas.microsoft.com/office/drawing/2014/main" id="{95EE77DF-D9A1-4F01-8196-8EFB1945D18A}"/>
                    </a:ext>
                  </a:extLst>
                </p:cNvPr>
                <p:cNvSpPr>
                  <a:spLocks noChangeShapeType="1"/>
                </p:cNvSpPr>
                <p:nvPr/>
              </p:nvSpPr>
              <p:spPr bwMode="auto">
                <a:xfrm>
                  <a:off x="4599" y="266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21" name="Line 94">
                  <a:extLst>
                    <a:ext uri="{FF2B5EF4-FFF2-40B4-BE49-F238E27FC236}">
                      <a16:creationId xmlns="" xmlns:a16="http://schemas.microsoft.com/office/drawing/2014/main" id="{28472A70-B08D-4C1C-A728-299486982FFA}"/>
                    </a:ext>
                  </a:extLst>
                </p:cNvPr>
                <p:cNvSpPr>
                  <a:spLocks noChangeShapeType="1"/>
                </p:cNvSpPr>
                <p:nvPr/>
              </p:nvSpPr>
              <p:spPr bwMode="auto">
                <a:xfrm>
                  <a:off x="4887" y="2948"/>
                  <a:ext cx="0" cy="288"/>
                </a:xfrm>
                <a:prstGeom prst="lin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22" name="Line 95">
                  <a:extLst>
                    <a:ext uri="{FF2B5EF4-FFF2-40B4-BE49-F238E27FC236}">
                      <a16:creationId xmlns="" xmlns:a16="http://schemas.microsoft.com/office/drawing/2014/main" id="{CC13717C-664D-40DC-B584-FBCEBEFC237B}"/>
                    </a:ext>
                  </a:extLst>
                </p:cNvPr>
                <p:cNvSpPr>
                  <a:spLocks noChangeShapeType="1"/>
                </p:cNvSpPr>
                <p:nvPr/>
              </p:nvSpPr>
              <p:spPr bwMode="auto">
                <a:xfrm>
                  <a:off x="4023" y="2372"/>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23" name="Line 96">
                  <a:extLst>
                    <a:ext uri="{FF2B5EF4-FFF2-40B4-BE49-F238E27FC236}">
                      <a16:creationId xmlns="" xmlns:a16="http://schemas.microsoft.com/office/drawing/2014/main" id="{0E3ACE0E-2AD7-44D2-AA8D-21B210C3A7AF}"/>
                    </a:ext>
                  </a:extLst>
                </p:cNvPr>
                <p:cNvSpPr>
                  <a:spLocks noChangeShapeType="1"/>
                </p:cNvSpPr>
                <p:nvPr/>
              </p:nvSpPr>
              <p:spPr bwMode="auto">
                <a:xfrm>
                  <a:off x="4311" y="2660"/>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24" name="Line 97">
                  <a:extLst>
                    <a:ext uri="{FF2B5EF4-FFF2-40B4-BE49-F238E27FC236}">
                      <a16:creationId xmlns="" xmlns:a16="http://schemas.microsoft.com/office/drawing/2014/main" id="{AA042977-F698-497E-8CB2-3A5BA0B9E411}"/>
                    </a:ext>
                  </a:extLst>
                </p:cNvPr>
                <p:cNvSpPr>
                  <a:spLocks noChangeShapeType="1"/>
                </p:cNvSpPr>
                <p:nvPr/>
              </p:nvSpPr>
              <p:spPr bwMode="auto">
                <a:xfrm>
                  <a:off x="4599" y="2948"/>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25" name="Line 98">
                  <a:extLst>
                    <a:ext uri="{FF2B5EF4-FFF2-40B4-BE49-F238E27FC236}">
                      <a16:creationId xmlns="" xmlns:a16="http://schemas.microsoft.com/office/drawing/2014/main" id="{5B88AC13-11B5-440E-AFB9-B8917957156D}"/>
                    </a:ext>
                  </a:extLst>
                </p:cNvPr>
                <p:cNvSpPr>
                  <a:spLocks noChangeShapeType="1"/>
                </p:cNvSpPr>
                <p:nvPr/>
              </p:nvSpPr>
              <p:spPr bwMode="auto">
                <a:xfrm>
                  <a:off x="5175" y="1508"/>
                  <a:ext cx="0" cy="172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grpSp>
          <p:sp>
            <p:nvSpPr>
              <p:cNvPr id="24" name="TextBox 23">
                <a:extLst>
                  <a:ext uri="{FF2B5EF4-FFF2-40B4-BE49-F238E27FC236}">
                    <a16:creationId xmlns="" xmlns:a16="http://schemas.microsoft.com/office/drawing/2014/main" id="{09950B1C-4D3C-4FA9-B770-A90CB7CF91C3}"/>
                  </a:ext>
                </a:extLst>
              </p:cNvPr>
              <p:cNvSpPr txBox="1"/>
              <p:nvPr/>
            </p:nvSpPr>
            <p:spPr>
              <a:xfrm>
                <a:off x="446601" y="2411009"/>
                <a:ext cx="552075" cy="615553"/>
              </a:xfrm>
              <a:prstGeom prst="rect">
                <a:avLst/>
              </a:prstGeom>
              <a:noFill/>
            </p:spPr>
            <p:txBody>
              <a:bodyPr wrap="none" rtlCol="0">
                <a:spAutoFit/>
              </a:bodyPr>
              <a:lstStyle/>
              <a:p>
                <a:r>
                  <a:rPr lang="en-GB" sz="1400" dirty="0"/>
                  <a:t>1</a:t>
                </a:r>
              </a:p>
            </p:txBody>
          </p:sp>
          <p:sp>
            <p:nvSpPr>
              <p:cNvPr id="25" name="TextBox 24">
                <a:extLst>
                  <a:ext uri="{FF2B5EF4-FFF2-40B4-BE49-F238E27FC236}">
                    <a16:creationId xmlns="" xmlns:a16="http://schemas.microsoft.com/office/drawing/2014/main" id="{025B2DF9-605F-403D-818A-FD11B76DCB4D}"/>
                  </a:ext>
                </a:extLst>
              </p:cNvPr>
              <p:cNvSpPr txBox="1"/>
              <p:nvPr/>
            </p:nvSpPr>
            <p:spPr>
              <a:xfrm>
                <a:off x="882960" y="2411007"/>
                <a:ext cx="552075" cy="615553"/>
              </a:xfrm>
              <a:prstGeom prst="rect">
                <a:avLst/>
              </a:prstGeom>
              <a:noFill/>
            </p:spPr>
            <p:txBody>
              <a:bodyPr wrap="none" rtlCol="0">
                <a:spAutoFit/>
              </a:bodyPr>
              <a:lstStyle/>
              <a:p>
                <a:r>
                  <a:rPr lang="en-GB" sz="1400" dirty="0"/>
                  <a:t>2</a:t>
                </a:r>
              </a:p>
            </p:txBody>
          </p:sp>
          <p:sp>
            <p:nvSpPr>
              <p:cNvPr id="26" name="TextBox 25">
                <a:extLst>
                  <a:ext uri="{FF2B5EF4-FFF2-40B4-BE49-F238E27FC236}">
                    <a16:creationId xmlns="" xmlns:a16="http://schemas.microsoft.com/office/drawing/2014/main" id="{BDA6C23E-E98C-49F4-9B61-3559FA95EFC6}"/>
                  </a:ext>
                </a:extLst>
              </p:cNvPr>
              <p:cNvSpPr txBox="1"/>
              <p:nvPr/>
            </p:nvSpPr>
            <p:spPr>
              <a:xfrm>
                <a:off x="5912161" y="2411010"/>
                <a:ext cx="552075" cy="615553"/>
              </a:xfrm>
              <a:prstGeom prst="rect">
                <a:avLst/>
              </a:prstGeom>
              <a:noFill/>
            </p:spPr>
            <p:txBody>
              <a:bodyPr wrap="none" rtlCol="0">
                <a:spAutoFit/>
              </a:bodyPr>
              <a:lstStyle/>
              <a:p>
                <a:r>
                  <a:rPr lang="en-GB" sz="1400" dirty="0"/>
                  <a:t>3</a:t>
                </a:r>
              </a:p>
            </p:txBody>
          </p:sp>
          <p:sp>
            <p:nvSpPr>
              <p:cNvPr id="27" name="TextBox 26">
                <a:extLst>
                  <a:ext uri="{FF2B5EF4-FFF2-40B4-BE49-F238E27FC236}">
                    <a16:creationId xmlns="" xmlns:a16="http://schemas.microsoft.com/office/drawing/2014/main" id="{50AE4ACA-F58D-4E7E-A1D6-BA4B74335405}"/>
                  </a:ext>
                </a:extLst>
              </p:cNvPr>
              <p:cNvSpPr txBox="1"/>
              <p:nvPr/>
            </p:nvSpPr>
            <p:spPr>
              <a:xfrm>
                <a:off x="6369362" y="2411015"/>
                <a:ext cx="552075" cy="615553"/>
              </a:xfrm>
              <a:prstGeom prst="rect">
                <a:avLst/>
              </a:prstGeom>
              <a:noFill/>
            </p:spPr>
            <p:txBody>
              <a:bodyPr wrap="none" rtlCol="0">
                <a:spAutoFit/>
              </a:bodyPr>
              <a:lstStyle/>
              <a:p>
                <a:r>
                  <a:rPr lang="en-GB" sz="1400" dirty="0"/>
                  <a:t>4</a:t>
                </a:r>
              </a:p>
            </p:txBody>
          </p:sp>
          <p:sp>
            <p:nvSpPr>
              <p:cNvPr id="28" name="TextBox 27">
                <a:extLst>
                  <a:ext uri="{FF2B5EF4-FFF2-40B4-BE49-F238E27FC236}">
                    <a16:creationId xmlns="" xmlns:a16="http://schemas.microsoft.com/office/drawing/2014/main" id="{743BC12E-E6AD-42A9-8FAF-EF3F2A69D7C3}"/>
                  </a:ext>
                </a:extLst>
              </p:cNvPr>
              <p:cNvSpPr txBox="1"/>
              <p:nvPr/>
            </p:nvSpPr>
            <p:spPr>
              <a:xfrm>
                <a:off x="6826562" y="2411015"/>
                <a:ext cx="552075" cy="615553"/>
              </a:xfrm>
              <a:prstGeom prst="rect">
                <a:avLst/>
              </a:prstGeom>
              <a:noFill/>
            </p:spPr>
            <p:txBody>
              <a:bodyPr wrap="none" rtlCol="0">
                <a:spAutoFit/>
              </a:bodyPr>
              <a:lstStyle/>
              <a:p>
                <a:r>
                  <a:rPr lang="en-GB" sz="1400" dirty="0"/>
                  <a:t>5</a:t>
                </a:r>
              </a:p>
            </p:txBody>
          </p:sp>
          <p:sp>
            <p:nvSpPr>
              <p:cNvPr id="29" name="TextBox 28">
                <a:extLst>
                  <a:ext uri="{FF2B5EF4-FFF2-40B4-BE49-F238E27FC236}">
                    <a16:creationId xmlns="" xmlns:a16="http://schemas.microsoft.com/office/drawing/2014/main" id="{A285C5C7-DF16-4EF9-B46E-1FA53D8066B1}"/>
                  </a:ext>
                </a:extLst>
              </p:cNvPr>
              <p:cNvSpPr txBox="1"/>
              <p:nvPr/>
            </p:nvSpPr>
            <p:spPr>
              <a:xfrm>
                <a:off x="7283760" y="2411015"/>
                <a:ext cx="552075" cy="615553"/>
              </a:xfrm>
              <a:prstGeom prst="rect">
                <a:avLst/>
              </a:prstGeom>
              <a:noFill/>
            </p:spPr>
            <p:txBody>
              <a:bodyPr wrap="none" rtlCol="0">
                <a:spAutoFit/>
              </a:bodyPr>
              <a:lstStyle/>
              <a:p>
                <a:r>
                  <a:rPr lang="en-GB" sz="1400" dirty="0"/>
                  <a:t>6</a:t>
                </a:r>
              </a:p>
            </p:txBody>
          </p:sp>
          <p:sp>
            <p:nvSpPr>
              <p:cNvPr id="30" name="TextBox 29">
                <a:extLst>
                  <a:ext uri="{FF2B5EF4-FFF2-40B4-BE49-F238E27FC236}">
                    <a16:creationId xmlns="" xmlns:a16="http://schemas.microsoft.com/office/drawing/2014/main" id="{D00120FA-DA3A-4306-B18E-25D56A7AED8E}"/>
                  </a:ext>
                </a:extLst>
              </p:cNvPr>
              <p:cNvSpPr txBox="1"/>
              <p:nvPr/>
            </p:nvSpPr>
            <p:spPr>
              <a:xfrm>
                <a:off x="7756914" y="2411015"/>
                <a:ext cx="552075" cy="615553"/>
              </a:xfrm>
              <a:prstGeom prst="rect">
                <a:avLst/>
              </a:prstGeom>
              <a:noFill/>
            </p:spPr>
            <p:txBody>
              <a:bodyPr wrap="none" rtlCol="0">
                <a:spAutoFit/>
              </a:bodyPr>
              <a:lstStyle/>
              <a:p>
                <a:r>
                  <a:rPr lang="en-GB" sz="1400" dirty="0"/>
                  <a:t>7</a:t>
                </a:r>
              </a:p>
            </p:txBody>
          </p:sp>
          <p:sp>
            <p:nvSpPr>
              <p:cNvPr id="31" name="TextBox 30">
                <a:extLst>
                  <a:ext uri="{FF2B5EF4-FFF2-40B4-BE49-F238E27FC236}">
                    <a16:creationId xmlns="" xmlns:a16="http://schemas.microsoft.com/office/drawing/2014/main" id="{47644956-703B-4C57-94F6-04CB4C5B3368}"/>
                  </a:ext>
                </a:extLst>
              </p:cNvPr>
              <p:cNvSpPr txBox="1"/>
              <p:nvPr/>
            </p:nvSpPr>
            <p:spPr>
              <a:xfrm>
                <a:off x="8198161" y="2411012"/>
                <a:ext cx="456898" cy="535600"/>
              </a:xfrm>
              <a:prstGeom prst="rect">
                <a:avLst/>
              </a:prstGeom>
              <a:noFill/>
            </p:spPr>
            <p:txBody>
              <a:bodyPr wrap="none" rtlCol="0">
                <a:spAutoFit/>
              </a:bodyPr>
              <a:lstStyle/>
              <a:p>
                <a:r>
                  <a:rPr lang="en-GB" sz="1400" dirty="0"/>
                  <a:t>0</a:t>
                </a:r>
              </a:p>
            </p:txBody>
          </p:sp>
        </p:grpSp>
        <p:cxnSp>
          <p:nvCxnSpPr>
            <p:cNvPr id="14" name="Straight Connector 13">
              <a:extLst>
                <a:ext uri="{FF2B5EF4-FFF2-40B4-BE49-F238E27FC236}">
                  <a16:creationId xmlns="" xmlns:a16="http://schemas.microsoft.com/office/drawing/2014/main" id="{DC0C1413-A445-4DD0-8AA6-5C5C54486C51}"/>
                </a:ext>
              </a:extLst>
            </p:cNvPr>
            <p:cNvCxnSpPr>
              <a:endCxn id="118" idx="0"/>
            </p:cNvCxnSpPr>
            <p:nvPr/>
          </p:nvCxnSpPr>
          <p:spPr>
            <a:xfrm>
              <a:off x="6403975" y="327808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1EA314D9-B75E-45F9-AA4A-4176FA8C2AD3}"/>
                </a:ext>
              </a:extLst>
            </p:cNvPr>
            <p:cNvCxnSpPr/>
            <p:nvPr/>
          </p:nvCxnSpPr>
          <p:spPr>
            <a:xfrm>
              <a:off x="6867460" y="375543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8A356E07-3196-4F67-9963-0314538B3437}"/>
                </a:ext>
              </a:extLst>
            </p:cNvPr>
            <p:cNvCxnSpPr/>
            <p:nvPr/>
          </p:nvCxnSpPr>
          <p:spPr>
            <a:xfrm>
              <a:off x="7318375" y="419248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7BB5B239-C19C-4496-BBA1-4D55253ECE94}"/>
                </a:ext>
              </a:extLst>
            </p:cNvPr>
            <p:cNvCxnSpPr/>
            <p:nvPr/>
          </p:nvCxnSpPr>
          <p:spPr>
            <a:xfrm>
              <a:off x="7775575" y="466983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69945EA7-2D90-45A8-A8F0-B2B7BE529D39}"/>
                </a:ext>
              </a:extLst>
            </p:cNvPr>
            <p:cNvCxnSpPr/>
            <p:nvPr/>
          </p:nvCxnSpPr>
          <p:spPr>
            <a:xfrm>
              <a:off x="8220399" y="512703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1110315-1B9B-4AA6-90CD-785DA06821E4}"/>
                </a:ext>
              </a:extLst>
            </p:cNvPr>
            <p:cNvCxnSpPr/>
            <p:nvPr/>
          </p:nvCxnSpPr>
          <p:spPr>
            <a:xfrm flipH="1">
              <a:off x="6403976" y="3755439"/>
              <a:ext cx="4634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B0B4CFA2-E463-43D5-A05C-CF3488918A87}"/>
                </a:ext>
              </a:extLst>
            </p:cNvPr>
            <p:cNvCxnSpPr/>
            <p:nvPr/>
          </p:nvCxnSpPr>
          <p:spPr>
            <a:xfrm flipH="1">
              <a:off x="6867460" y="4192489"/>
              <a:ext cx="4634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D4FFC56B-1683-4C62-A13D-FA9EA2ED1F84}"/>
                </a:ext>
              </a:extLst>
            </p:cNvPr>
            <p:cNvCxnSpPr/>
            <p:nvPr/>
          </p:nvCxnSpPr>
          <p:spPr>
            <a:xfrm flipH="1">
              <a:off x="7312091" y="4649689"/>
              <a:ext cx="4634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9BB8616A-758D-46C2-8914-0C115CF63F69}"/>
                </a:ext>
              </a:extLst>
            </p:cNvPr>
            <p:cNvCxnSpPr/>
            <p:nvPr/>
          </p:nvCxnSpPr>
          <p:spPr>
            <a:xfrm flipH="1">
              <a:off x="7756915" y="5106889"/>
              <a:ext cx="4634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7" name="Straight Arrow Connector 126"/>
          <p:cNvCxnSpPr>
            <a:stCxn id="4" idx="0"/>
            <a:endCxn id="7" idx="2"/>
          </p:cNvCxnSpPr>
          <p:nvPr/>
        </p:nvCxnSpPr>
        <p:spPr>
          <a:xfrm flipH="1" flipV="1">
            <a:off x="6126729" y="1988620"/>
            <a:ext cx="44528" cy="1858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8" name="Table 127"/>
          <p:cNvGraphicFramePr>
            <a:graphicFrameLocks noGrp="1"/>
          </p:cNvGraphicFramePr>
          <p:nvPr>
            <p:extLst/>
          </p:nvPr>
        </p:nvGraphicFramePr>
        <p:xfrm>
          <a:off x="6043754" y="111850"/>
          <a:ext cx="6032239" cy="970992"/>
        </p:xfrm>
        <a:graphic>
          <a:graphicData uri="http://schemas.openxmlformats.org/drawingml/2006/table">
            <a:tbl>
              <a:tblPr firstRow="1" bandRow="1">
                <a:tableStyleId>{5940675A-B579-460E-94D1-54222C63F5DA}</a:tableStyleId>
              </a:tblPr>
              <a:tblGrid>
                <a:gridCol w="1212484"/>
                <a:gridCol w="1987992"/>
                <a:gridCol w="2831763"/>
              </a:tblGrid>
              <a:tr h="970992">
                <a:tc>
                  <a:txBody>
                    <a:bodyPr/>
                    <a:lstStyle/>
                    <a:p>
                      <a:pPr algn="ctr"/>
                      <a:r>
                        <a:rPr lang="en-GB" sz="1200" b="1" dirty="0" smtClean="0"/>
                        <a:t>Elements arranged in order of atomic number</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Elements with similar properties are in columns called groups</a:t>
                      </a:r>
                      <a:endParaRPr lang="en-GB" sz="1200" b="1" i="1" dirty="0">
                        <a:solidFill>
                          <a:schemeClr val="accent2">
                            <a:lumMod val="75000"/>
                          </a:schemeClr>
                        </a:solidFill>
                      </a:endParaRPr>
                    </a:p>
                  </a:txBody>
                  <a:tcPr anchor="ctr"/>
                </a:tc>
                <a:tc>
                  <a:txBody>
                    <a:bodyPr/>
                    <a:lstStyle/>
                    <a:p>
                      <a:pPr algn="ctr"/>
                      <a:r>
                        <a:rPr lang="en-GB" sz="1200" b="0" i="0" dirty="0" smtClean="0">
                          <a:solidFill>
                            <a:schemeClr val="tx1"/>
                          </a:solidFill>
                        </a:rPr>
                        <a:t>Elements in the same</a:t>
                      </a:r>
                      <a:r>
                        <a:rPr lang="en-GB" sz="1200" b="0" i="0" baseline="0" dirty="0" smtClean="0">
                          <a:solidFill>
                            <a:schemeClr val="tx1"/>
                          </a:solidFill>
                        </a:rPr>
                        <a:t> group have the same number of outer shell electrons and elements in the same period (row) have the same number of electron shells.</a:t>
                      </a:r>
                      <a:endParaRPr lang="en-GB" sz="1200" b="0" i="0" dirty="0">
                        <a:solidFill>
                          <a:schemeClr val="tx1"/>
                        </a:solidFill>
                      </a:endParaRPr>
                    </a:p>
                  </a:txBody>
                  <a:tcPr anchor="ctr"/>
                </a:tc>
              </a:tr>
            </a:tbl>
          </a:graphicData>
        </a:graphic>
      </p:graphicFrame>
      <p:cxnSp>
        <p:nvCxnSpPr>
          <p:cNvPr id="130" name="Straight Arrow Connector 129"/>
          <p:cNvCxnSpPr/>
          <p:nvPr/>
        </p:nvCxnSpPr>
        <p:spPr>
          <a:xfrm flipH="1" flipV="1">
            <a:off x="4936507" y="2151449"/>
            <a:ext cx="90206" cy="560338"/>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3732529" y="2691860"/>
            <a:ext cx="2311226" cy="461665"/>
          </a:xfrm>
          <a:prstGeom prst="rect">
            <a:avLst/>
          </a:prstGeom>
          <a:noFill/>
          <a:ln>
            <a:solidFill>
              <a:schemeClr val="bg1"/>
            </a:solidFill>
          </a:ln>
        </p:spPr>
        <p:txBody>
          <a:bodyPr wrap="square" rtlCol="0">
            <a:spAutoFit/>
          </a:bodyPr>
          <a:lstStyle/>
          <a:p>
            <a:pPr algn="ctr"/>
            <a:r>
              <a:rPr lang="en-GB" sz="1200" b="1" dirty="0" smtClean="0"/>
              <a:t>Metals to the left of this line, non metals to the right</a:t>
            </a:r>
            <a:endParaRPr lang="en-GB" sz="1200" b="1" dirty="0"/>
          </a:p>
        </p:txBody>
      </p:sp>
      <p:cxnSp>
        <p:nvCxnSpPr>
          <p:cNvPr id="135" name="Straight Arrow Connector 134"/>
          <p:cNvCxnSpPr/>
          <p:nvPr/>
        </p:nvCxnSpPr>
        <p:spPr>
          <a:xfrm flipH="1">
            <a:off x="5433217" y="292449"/>
            <a:ext cx="68779" cy="363422"/>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H="1">
            <a:off x="364522" y="320824"/>
            <a:ext cx="863627" cy="320905"/>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4606294" y="433864"/>
            <a:ext cx="432157" cy="468149"/>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4887757" y="96530"/>
            <a:ext cx="1063803" cy="276999"/>
          </a:xfrm>
          <a:prstGeom prst="rect">
            <a:avLst/>
          </a:prstGeom>
          <a:noFill/>
          <a:ln>
            <a:solidFill>
              <a:schemeClr val="bg1"/>
            </a:solidFill>
          </a:ln>
        </p:spPr>
        <p:txBody>
          <a:bodyPr wrap="square" rtlCol="0">
            <a:spAutoFit/>
          </a:bodyPr>
          <a:lstStyle/>
          <a:p>
            <a:pPr algn="ctr"/>
            <a:r>
              <a:rPr lang="en-GB" sz="1200" b="1" dirty="0" smtClean="0"/>
              <a:t>Noble gases</a:t>
            </a:r>
            <a:endParaRPr lang="en-GB" sz="1200" b="1" dirty="0"/>
          </a:p>
        </p:txBody>
      </p:sp>
      <p:sp>
        <p:nvSpPr>
          <p:cNvPr id="149" name="TextBox 148"/>
          <p:cNvSpPr txBox="1"/>
          <p:nvPr/>
        </p:nvSpPr>
        <p:spPr>
          <a:xfrm>
            <a:off x="1214707" y="104817"/>
            <a:ext cx="1085531" cy="276999"/>
          </a:xfrm>
          <a:prstGeom prst="rect">
            <a:avLst/>
          </a:prstGeom>
          <a:noFill/>
          <a:ln>
            <a:solidFill>
              <a:schemeClr val="bg1"/>
            </a:solidFill>
          </a:ln>
        </p:spPr>
        <p:txBody>
          <a:bodyPr wrap="square" rtlCol="0">
            <a:spAutoFit/>
          </a:bodyPr>
          <a:lstStyle/>
          <a:p>
            <a:pPr algn="ctr"/>
            <a:r>
              <a:rPr lang="en-GB" sz="1200" b="1" dirty="0" smtClean="0"/>
              <a:t>Alkali metals</a:t>
            </a:r>
            <a:endParaRPr lang="en-GB" sz="1200" b="1" dirty="0"/>
          </a:p>
        </p:txBody>
      </p:sp>
      <p:sp>
        <p:nvSpPr>
          <p:cNvPr id="150" name="TextBox 149"/>
          <p:cNvSpPr txBox="1"/>
          <p:nvPr/>
        </p:nvSpPr>
        <p:spPr>
          <a:xfrm>
            <a:off x="3918159" y="197852"/>
            <a:ext cx="767524" cy="276999"/>
          </a:xfrm>
          <a:prstGeom prst="rect">
            <a:avLst/>
          </a:prstGeom>
          <a:noFill/>
          <a:ln>
            <a:solidFill>
              <a:schemeClr val="bg1"/>
            </a:solidFill>
          </a:ln>
        </p:spPr>
        <p:txBody>
          <a:bodyPr wrap="square" rtlCol="0">
            <a:spAutoFit/>
          </a:bodyPr>
          <a:lstStyle/>
          <a:p>
            <a:pPr algn="ctr"/>
            <a:r>
              <a:rPr lang="en-GB" sz="1200" b="1" dirty="0" smtClean="0"/>
              <a:t>Halogens</a:t>
            </a:r>
            <a:endParaRPr lang="en-GB" sz="1200" b="1" dirty="0"/>
          </a:p>
        </p:txBody>
      </p:sp>
      <p:sp>
        <p:nvSpPr>
          <p:cNvPr id="151" name="Left Brace 150"/>
          <p:cNvSpPr/>
          <p:nvPr/>
        </p:nvSpPr>
        <p:spPr>
          <a:xfrm rot="5400000">
            <a:off x="1953126" y="-135227"/>
            <a:ext cx="537163" cy="2824123"/>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2" name="TextBox 151"/>
          <p:cNvSpPr txBox="1"/>
          <p:nvPr/>
        </p:nvSpPr>
        <p:spPr>
          <a:xfrm>
            <a:off x="1149596" y="697036"/>
            <a:ext cx="2171061" cy="276999"/>
          </a:xfrm>
          <a:prstGeom prst="rect">
            <a:avLst/>
          </a:prstGeom>
          <a:noFill/>
          <a:ln>
            <a:solidFill>
              <a:schemeClr val="bg1"/>
            </a:solidFill>
          </a:ln>
        </p:spPr>
        <p:txBody>
          <a:bodyPr wrap="square" rtlCol="0">
            <a:spAutoFit/>
          </a:bodyPr>
          <a:lstStyle/>
          <a:p>
            <a:pPr algn="ctr"/>
            <a:r>
              <a:rPr lang="en-GB" sz="1200" b="1" dirty="0" smtClean="0"/>
              <a:t>Transition metals</a:t>
            </a:r>
            <a:endParaRPr lang="en-GB" sz="1200" b="1" dirty="0"/>
          </a:p>
        </p:txBody>
      </p:sp>
      <p:graphicFrame>
        <p:nvGraphicFramePr>
          <p:cNvPr id="153" name="Table 152"/>
          <p:cNvGraphicFramePr>
            <a:graphicFrameLocks noGrp="1"/>
          </p:cNvGraphicFramePr>
          <p:nvPr>
            <p:extLst/>
          </p:nvPr>
        </p:nvGraphicFramePr>
        <p:xfrm>
          <a:off x="7208845" y="1142074"/>
          <a:ext cx="5452842" cy="2285509"/>
        </p:xfrm>
        <a:graphic>
          <a:graphicData uri="http://schemas.openxmlformats.org/drawingml/2006/table">
            <a:tbl>
              <a:tblPr firstRow="1" bandRow="1">
                <a:tableStyleId>{5940675A-B579-460E-94D1-54222C63F5DA}</a:tableStyleId>
              </a:tblPr>
              <a:tblGrid>
                <a:gridCol w="900119"/>
                <a:gridCol w="1982045"/>
                <a:gridCol w="2570678"/>
              </a:tblGrid>
              <a:tr h="1279669">
                <a:tc>
                  <a:txBody>
                    <a:bodyPr/>
                    <a:lstStyle/>
                    <a:p>
                      <a:pPr algn="ctr"/>
                      <a:r>
                        <a:rPr lang="en-GB" sz="1200" b="1" dirty="0" smtClean="0"/>
                        <a:t>Before discovery of protons, neutrons and electrons</a:t>
                      </a:r>
                      <a:endParaRPr lang="en-GB" sz="1200" b="1" dirty="0"/>
                    </a:p>
                  </a:txBody>
                  <a:tcPr vert="vert270"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Elements arranged in order of atomic weight</a:t>
                      </a:r>
                      <a:endParaRPr lang="en-GB" sz="1200" b="1" i="1" dirty="0">
                        <a:solidFill>
                          <a:schemeClr val="accent2">
                            <a:lumMod val="75000"/>
                          </a:schemeClr>
                        </a:solidFill>
                      </a:endParaRPr>
                    </a:p>
                  </a:txBody>
                  <a:tcPr anchor="ctr"/>
                </a:tc>
                <a:tc>
                  <a:txBody>
                    <a:bodyPr/>
                    <a:lstStyle/>
                    <a:p>
                      <a:pPr algn="ctr"/>
                      <a:r>
                        <a:rPr lang="en-GB" sz="1200" b="0" i="0" dirty="0" smtClean="0">
                          <a:solidFill>
                            <a:schemeClr val="tx1"/>
                          </a:solidFill>
                        </a:rPr>
                        <a:t>Early periodic tables were incomplete,</a:t>
                      </a:r>
                      <a:r>
                        <a:rPr lang="en-GB" sz="1200" b="0" i="0" baseline="0" dirty="0" smtClean="0">
                          <a:solidFill>
                            <a:schemeClr val="tx1"/>
                          </a:solidFill>
                        </a:rPr>
                        <a:t> some elements were placed in inappropriate groups if the strict order atomic weights was followed.</a:t>
                      </a:r>
                      <a:endParaRPr lang="en-GB" sz="1200" b="0" i="0" dirty="0">
                        <a:solidFill>
                          <a:schemeClr val="tx1"/>
                        </a:solidFill>
                      </a:endParaRPr>
                    </a:p>
                  </a:txBody>
                  <a:tcPr anchor="ctr"/>
                </a:tc>
              </a:tr>
              <a:tr h="822960">
                <a:tc>
                  <a:txBody>
                    <a:bodyPr/>
                    <a:lstStyle/>
                    <a:p>
                      <a:pPr algn="ctr"/>
                      <a:r>
                        <a:rPr lang="en-GB" sz="1200" b="1" dirty="0" smtClean="0"/>
                        <a:t>Mendeleev</a:t>
                      </a:r>
                      <a:endParaRPr lang="en-GB" sz="1200" b="1" dirty="0"/>
                    </a:p>
                  </a:txBody>
                  <a:tcPr vert="vert270"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Left gaps for elements</a:t>
                      </a:r>
                      <a:r>
                        <a:rPr lang="en-GB" sz="1200" b="1" i="1" baseline="0" dirty="0" smtClean="0">
                          <a:solidFill>
                            <a:schemeClr val="accent2">
                              <a:lumMod val="75000"/>
                            </a:schemeClr>
                          </a:solidFill>
                        </a:rPr>
                        <a:t> that hadn’t been discovered yet</a:t>
                      </a:r>
                      <a:endParaRPr lang="en-GB" sz="1200" b="1" i="1" dirty="0">
                        <a:solidFill>
                          <a:schemeClr val="accent2">
                            <a:lumMod val="75000"/>
                          </a:schemeClr>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rPr>
                        <a:t>Elements</a:t>
                      </a:r>
                      <a:r>
                        <a:rPr lang="en-GB" sz="1200" b="0" i="0" baseline="0" dirty="0" smtClean="0">
                          <a:solidFill>
                            <a:schemeClr val="tx1"/>
                          </a:solidFill>
                        </a:rPr>
                        <a:t> with properties predicted by Mendeleev were discovered and filled in the gaps. Knowledge of isotopes explained why order based on atomic weights was not always correct.</a:t>
                      </a:r>
                      <a:endParaRPr lang="en-GB" sz="1200" b="0" i="0" dirty="0" smtClean="0">
                        <a:solidFill>
                          <a:schemeClr val="tx1"/>
                        </a:solidFill>
                      </a:endParaRPr>
                    </a:p>
                  </a:txBody>
                  <a:tcPr anchor="ctr"/>
                </a:tc>
              </a:tr>
            </a:tbl>
          </a:graphicData>
        </a:graphic>
      </p:graphicFrame>
      <p:cxnSp>
        <p:nvCxnSpPr>
          <p:cNvPr id="155" name="Straight Arrow Connector 154"/>
          <p:cNvCxnSpPr>
            <a:stCxn id="6" idx="3"/>
            <a:endCxn id="153" idx="1"/>
          </p:cNvCxnSpPr>
          <p:nvPr/>
        </p:nvCxnSpPr>
        <p:spPr>
          <a:xfrm flipV="1">
            <a:off x="7052528" y="2284828"/>
            <a:ext cx="156317" cy="4372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9" name="Table 158"/>
          <p:cNvGraphicFramePr>
            <a:graphicFrameLocks noGrp="1"/>
          </p:cNvGraphicFramePr>
          <p:nvPr>
            <p:extLst/>
          </p:nvPr>
        </p:nvGraphicFramePr>
        <p:xfrm>
          <a:off x="91229" y="2948212"/>
          <a:ext cx="4047525" cy="1468029"/>
        </p:xfrm>
        <a:graphic>
          <a:graphicData uri="http://schemas.openxmlformats.org/drawingml/2006/table">
            <a:tbl>
              <a:tblPr firstRow="1" bandRow="1">
                <a:tableStyleId>{5940675A-B579-460E-94D1-54222C63F5DA}</a:tableStyleId>
              </a:tblPr>
              <a:tblGrid>
                <a:gridCol w="767163"/>
                <a:gridCol w="1185388"/>
                <a:gridCol w="2094974"/>
              </a:tblGrid>
              <a:tr h="792273">
                <a:tc>
                  <a:txBody>
                    <a:bodyPr/>
                    <a:lstStyle/>
                    <a:p>
                      <a:pPr algn="ctr"/>
                      <a:r>
                        <a:rPr lang="en-GB" sz="1200" b="1" dirty="0" smtClean="0"/>
                        <a:t>Metals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To the left of the Periodic table</a:t>
                      </a:r>
                      <a:endParaRPr lang="en-GB" sz="1200" b="1" i="1" dirty="0">
                        <a:solidFill>
                          <a:schemeClr val="accent2">
                            <a:lumMod val="75000"/>
                          </a:schemeClr>
                        </a:solidFill>
                      </a:endParaRPr>
                    </a:p>
                  </a:txBody>
                  <a:tcPr anchor="ctr"/>
                </a:tc>
                <a:tc>
                  <a:txBody>
                    <a:bodyPr/>
                    <a:lstStyle/>
                    <a:p>
                      <a:pPr algn="ctr"/>
                      <a:r>
                        <a:rPr lang="en-GB" sz="1200" b="0" i="0" dirty="0" smtClean="0">
                          <a:solidFill>
                            <a:schemeClr val="tx1"/>
                          </a:solidFill>
                        </a:rPr>
                        <a:t>Form positive ions. Conductors,</a:t>
                      </a:r>
                      <a:r>
                        <a:rPr lang="en-GB" sz="1200" b="0" i="0" baseline="0" dirty="0" smtClean="0">
                          <a:solidFill>
                            <a:schemeClr val="tx1"/>
                          </a:solidFill>
                        </a:rPr>
                        <a:t> high melting and boiling points, ductile, malleable.</a:t>
                      </a:r>
                      <a:endParaRPr lang="en-GB" sz="1200" b="0" i="0" dirty="0">
                        <a:solidFill>
                          <a:schemeClr val="tx1"/>
                        </a:solidFill>
                      </a:endParaRPr>
                    </a:p>
                  </a:txBody>
                  <a:tcPr anchor="ctr"/>
                </a:tc>
              </a:tr>
              <a:tr h="645069">
                <a:tc>
                  <a:txBody>
                    <a:bodyPr/>
                    <a:lstStyle/>
                    <a:p>
                      <a:pPr algn="ctr"/>
                      <a:r>
                        <a:rPr lang="en-GB" sz="1200" b="1" dirty="0" smtClean="0"/>
                        <a:t>Non metals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To the right of the Periodic</a:t>
                      </a:r>
                      <a:r>
                        <a:rPr lang="en-GB" sz="1200" b="1" i="1" baseline="0" dirty="0" smtClean="0">
                          <a:solidFill>
                            <a:schemeClr val="accent2">
                              <a:lumMod val="75000"/>
                            </a:schemeClr>
                          </a:solidFill>
                        </a:rPr>
                        <a:t> table</a:t>
                      </a:r>
                      <a:endParaRPr lang="en-GB" sz="1200" b="1" i="1" dirty="0">
                        <a:solidFill>
                          <a:schemeClr val="accent2">
                            <a:lumMod val="75000"/>
                          </a:schemeClr>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baseline="0" dirty="0" smtClean="0">
                          <a:solidFill>
                            <a:schemeClr val="tx1"/>
                          </a:solidFill>
                        </a:rPr>
                        <a:t>Form negative ions. Insulators, low melting and boiling points.</a:t>
                      </a:r>
                      <a:endParaRPr lang="en-GB" sz="1200" b="0" i="0" dirty="0" smtClean="0">
                        <a:solidFill>
                          <a:schemeClr val="tx1"/>
                        </a:solidFill>
                      </a:endParaRPr>
                    </a:p>
                  </a:txBody>
                  <a:tcPr anchor="ctr"/>
                </a:tc>
              </a:tr>
            </a:tbl>
          </a:graphicData>
        </a:graphic>
      </p:graphicFrame>
      <p:cxnSp>
        <p:nvCxnSpPr>
          <p:cNvPr id="161" name="Straight Arrow Connector 160"/>
          <p:cNvCxnSpPr>
            <a:stCxn id="5" idx="1"/>
            <a:endCxn id="159" idx="3"/>
          </p:cNvCxnSpPr>
          <p:nvPr/>
        </p:nvCxnSpPr>
        <p:spPr>
          <a:xfrm flipH="1">
            <a:off x="4138754" y="3501353"/>
            <a:ext cx="552586" cy="1808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0" name="Table 139"/>
          <p:cNvGraphicFramePr>
            <a:graphicFrameLocks noGrp="1"/>
          </p:cNvGraphicFramePr>
          <p:nvPr>
            <p:extLst/>
          </p:nvPr>
        </p:nvGraphicFramePr>
        <p:xfrm>
          <a:off x="5352664" y="6011245"/>
          <a:ext cx="2104821" cy="3263835"/>
        </p:xfrm>
        <a:graphic>
          <a:graphicData uri="http://schemas.openxmlformats.org/drawingml/2006/table">
            <a:tbl>
              <a:tblPr firstRow="1" bandRow="1">
                <a:tableStyleId>{5940675A-B579-460E-94D1-54222C63F5DA}</a:tableStyleId>
              </a:tblPr>
              <a:tblGrid>
                <a:gridCol w="208280"/>
                <a:gridCol w="1016040"/>
                <a:gridCol w="880501"/>
              </a:tblGrid>
              <a:tr h="1618810">
                <a:tc rowSpan="2">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Noble gases</a:t>
                      </a:r>
                    </a:p>
                  </a:txBody>
                  <a:tcPr vert="vert270"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u="none" dirty="0" smtClean="0">
                          <a:solidFill>
                            <a:schemeClr val="accent2">
                              <a:lumMod val="75000"/>
                            </a:schemeClr>
                          </a:solidFill>
                        </a:rPr>
                        <a:t>Unreactive, do not form molecules</a:t>
                      </a:r>
                      <a:endParaRPr lang="en-GB" sz="1200" b="1" i="1" dirty="0" smtClean="0">
                        <a:solidFill>
                          <a:schemeClr val="accent2">
                            <a:lumMod val="75000"/>
                          </a:schemeClr>
                        </a:solidFill>
                      </a:endParaRPr>
                    </a:p>
                  </a:txBody>
                  <a:tcPr anchor="ctr"/>
                </a:tc>
                <a:tc>
                  <a:txBody>
                    <a:bodyPr/>
                    <a:lstStyle/>
                    <a:p>
                      <a:pPr algn="ctr"/>
                      <a:r>
                        <a:rPr lang="en-GB" sz="1200" b="0" dirty="0" smtClean="0">
                          <a:solidFill>
                            <a:schemeClr val="tx1"/>
                          </a:solidFill>
                        </a:rPr>
                        <a:t>This</a:t>
                      </a:r>
                      <a:r>
                        <a:rPr lang="en-GB" sz="1200" b="0" baseline="0" dirty="0" smtClean="0">
                          <a:solidFill>
                            <a:schemeClr val="tx1"/>
                          </a:solidFill>
                        </a:rPr>
                        <a:t> is due to having</a:t>
                      </a:r>
                      <a:r>
                        <a:rPr lang="en-GB" sz="1200" b="0" dirty="0" smtClean="0">
                          <a:solidFill>
                            <a:schemeClr val="tx1"/>
                          </a:solidFill>
                        </a:rPr>
                        <a:t> full outer shells</a:t>
                      </a:r>
                      <a:r>
                        <a:rPr lang="en-GB" sz="1200" b="0" baseline="0" dirty="0" smtClean="0">
                          <a:solidFill>
                            <a:schemeClr val="tx1"/>
                          </a:solidFill>
                        </a:rPr>
                        <a:t> of electrons.</a:t>
                      </a:r>
                      <a:endParaRPr lang="en-GB" sz="1200" b="0" dirty="0">
                        <a:solidFill>
                          <a:schemeClr val="tx1"/>
                        </a:solidFill>
                      </a:endParaRPr>
                    </a:p>
                  </a:txBody>
                  <a:tcPr anchor="ctr"/>
                </a:tc>
              </a:tr>
              <a:tr h="1645025">
                <a:tc vMerge="1">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lang="en-GB" sz="1200" b="1" dirty="0" smtClean="0">
                        <a:solidFill>
                          <a:schemeClr val="tx1"/>
                        </a:solidFill>
                      </a:endParaRP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Boiling points</a:t>
                      </a:r>
                      <a:r>
                        <a:rPr lang="en-GB" sz="1200" b="1" i="1" baseline="0" dirty="0" smtClean="0">
                          <a:solidFill>
                            <a:schemeClr val="accent2">
                              <a:lumMod val="75000"/>
                            </a:schemeClr>
                          </a:solidFill>
                        </a:rPr>
                        <a:t> increase down the group </a:t>
                      </a:r>
                      <a:endParaRPr lang="en-GB" sz="1200" b="1" i="1" dirty="0" smtClean="0">
                        <a:solidFill>
                          <a:schemeClr val="accent2">
                            <a:lumMod val="75000"/>
                          </a:schemeClr>
                        </a:solidFill>
                      </a:endParaRPr>
                    </a:p>
                  </a:txBody>
                  <a:tcPr anchor="ctr"/>
                </a:tc>
                <a:tc>
                  <a:txBody>
                    <a:bodyPr/>
                    <a:lstStyle/>
                    <a:p>
                      <a:pPr algn="ctr"/>
                      <a:r>
                        <a:rPr lang="en-GB" sz="1200" b="0" dirty="0" smtClean="0">
                          <a:solidFill>
                            <a:schemeClr val="tx1"/>
                          </a:solidFill>
                        </a:rPr>
                        <a:t>Increasing atomic number.</a:t>
                      </a:r>
                      <a:endParaRPr lang="en-GB" sz="1200" b="0" dirty="0">
                        <a:solidFill>
                          <a:schemeClr val="tx1"/>
                        </a:solidFill>
                      </a:endParaRPr>
                    </a:p>
                  </a:txBody>
                  <a:tcPr anchor="ctr"/>
                </a:tc>
              </a:tr>
            </a:tbl>
          </a:graphicData>
        </a:graphic>
      </p:graphicFrame>
      <p:graphicFrame>
        <p:nvGraphicFramePr>
          <p:cNvPr id="141" name="Table 140"/>
          <p:cNvGraphicFramePr>
            <a:graphicFrameLocks noGrp="1"/>
          </p:cNvGraphicFramePr>
          <p:nvPr>
            <p:extLst/>
          </p:nvPr>
        </p:nvGraphicFramePr>
        <p:xfrm>
          <a:off x="7994800" y="3486815"/>
          <a:ext cx="4685441" cy="1280160"/>
        </p:xfrm>
        <a:graphic>
          <a:graphicData uri="http://schemas.openxmlformats.org/drawingml/2006/table">
            <a:tbl>
              <a:tblPr firstRow="1" bandRow="1">
                <a:tableStyleId>{5940675A-B579-460E-94D1-54222C63F5DA}</a:tableStyleId>
              </a:tblPr>
              <a:tblGrid>
                <a:gridCol w="390167"/>
                <a:gridCol w="1792705"/>
                <a:gridCol w="2502569"/>
              </a:tblGrid>
              <a:tr h="640080">
                <a:tc rowSpan="2">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Alkali metals</a:t>
                      </a:r>
                    </a:p>
                  </a:txBody>
                  <a:tcPr vert="vert270"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Very reactive with oxygen, water and chlorine</a:t>
                      </a:r>
                    </a:p>
                  </a:txBody>
                  <a:tcPr anchor="ctr"/>
                </a:tc>
                <a:tc>
                  <a:txBody>
                    <a:bodyPr/>
                    <a:lstStyle/>
                    <a:p>
                      <a:pPr algn="ctr"/>
                      <a:r>
                        <a:rPr lang="en-GB" sz="1200" b="0" dirty="0" smtClean="0">
                          <a:solidFill>
                            <a:schemeClr val="tx1"/>
                          </a:solidFill>
                        </a:rPr>
                        <a:t>Only</a:t>
                      </a:r>
                      <a:r>
                        <a:rPr lang="en-GB" sz="1200" b="0" baseline="0" dirty="0" smtClean="0">
                          <a:solidFill>
                            <a:schemeClr val="tx1"/>
                          </a:solidFill>
                        </a:rPr>
                        <a:t> have one electron in their outer shell. Form +1 ions.</a:t>
                      </a:r>
                    </a:p>
                  </a:txBody>
                  <a:tcPr anchor="ctr"/>
                </a:tc>
              </a:tr>
              <a:tr h="640080">
                <a:tc vMerge="1">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lang="en-GB" sz="1200" b="1" dirty="0" smtClean="0">
                        <a:solidFill>
                          <a:schemeClr val="tx1"/>
                        </a:solidFill>
                      </a:endParaRP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Reactivity increases down</a:t>
                      </a:r>
                      <a:r>
                        <a:rPr lang="en-GB" sz="1200" b="1" i="1" baseline="0" dirty="0" smtClean="0">
                          <a:solidFill>
                            <a:schemeClr val="accent2">
                              <a:lumMod val="75000"/>
                            </a:schemeClr>
                          </a:solidFill>
                        </a:rPr>
                        <a:t> the group</a:t>
                      </a:r>
                      <a:endParaRPr lang="en-GB" sz="1200" b="1" i="1" dirty="0" smtClean="0">
                        <a:solidFill>
                          <a:schemeClr val="accent2">
                            <a:lumMod val="75000"/>
                          </a:schemeClr>
                        </a:solidFill>
                      </a:endParaRPr>
                    </a:p>
                  </a:txBody>
                  <a:tcPr anchor="ctr"/>
                </a:tc>
                <a:tc>
                  <a:txBody>
                    <a:bodyPr/>
                    <a:lstStyle/>
                    <a:p>
                      <a:pPr algn="ctr"/>
                      <a:r>
                        <a:rPr lang="en-GB" sz="1200" b="0" dirty="0" smtClean="0">
                          <a:solidFill>
                            <a:schemeClr val="tx1"/>
                          </a:solidFill>
                        </a:rPr>
                        <a:t>Negative outer electron is further away from the positive nucleus so is more easily lost.</a:t>
                      </a:r>
                      <a:endParaRPr lang="en-GB" sz="1200" b="0" dirty="0">
                        <a:solidFill>
                          <a:schemeClr val="tx1"/>
                        </a:solidFill>
                      </a:endParaRPr>
                    </a:p>
                  </a:txBody>
                  <a:tcPr anchor="ctr"/>
                </a:tc>
              </a:tr>
            </a:tbl>
          </a:graphicData>
        </a:graphic>
      </p:graphicFrame>
      <p:graphicFrame>
        <p:nvGraphicFramePr>
          <p:cNvPr id="145" name="Table 144"/>
          <p:cNvGraphicFramePr>
            <a:graphicFrameLocks noGrp="1"/>
          </p:cNvGraphicFramePr>
          <p:nvPr>
            <p:extLst/>
          </p:nvPr>
        </p:nvGraphicFramePr>
        <p:xfrm>
          <a:off x="7866911" y="4940634"/>
          <a:ext cx="4837116" cy="2007966"/>
        </p:xfrm>
        <a:graphic>
          <a:graphicData uri="http://schemas.openxmlformats.org/drawingml/2006/table">
            <a:tbl>
              <a:tblPr firstRow="1" bandRow="1">
                <a:tableStyleId>{5940675A-B579-460E-94D1-54222C63F5DA}</a:tableStyleId>
              </a:tblPr>
              <a:tblGrid>
                <a:gridCol w="762967"/>
                <a:gridCol w="1129815"/>
                <a:gridCol w="1472167"/>
                <a:gridCol w="1472167"/>
              </a:tblGrid>
              <a:tr h="669322">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With oxygen</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dirty="0" smtClean="0">
                          <a:solidFill>
                            <a:schemeClr val="accent2">
                              <a:lumMod val="75000"/>
                            </a:schemeClr>
                          </a:solidFill>
                        </a:rPr>
                        <a:t>Forms a</a:t>
                      </a:r>
                      <a:r>
                        <a:rPr lang="en-GB" sz="1200" b="1" baseline="0" dirty="0" smtClean="0">
                          <a:solidFill>
                            <a:schemeClr val="accent2">
                              <a:lumMod val="75000"/>
                            </a:schemeClr>
                          </a:solidFill>
                        </a:rPr>
                        <a:t> metal oxide</a:t>
                      </a:r>
                      <a:endParaRPr lang="en-GB" sz="1200" b="1" dirty="0" smtClean="0">
                        <a:solidFill>
                          <a:schemeClr val="accent2">
                            <a:lumMod val="75000"/>
                          </a:schemeClr>
                        </a:solidFill>
                      </a:endParaRPr>
                    </a:p>
                  </a:txBody>
                  <a:tcPr anchor="ctr"/>
                </a:tc>
                <a:tc>
                  <a:txBody>
                    <a:bodyPr/>
                    <a:lstStyle/>
                    <a:p>
                      <a:pPr algn="ctr"/>
                      <a:r>
                        <a:rPr lang="en-GB" sz="1200" b="0" i="0" dirty="0" smtClean="0">
                          <a:solidFill>
                            <a:schemeClr val="tx1"/>
                          </a:solidFill>
                        </a:rPr>
                        <a:t>Metal</a:t>
                      </a:r>
                      <a:r>
                        <a:rPr lang="en-GB" sz="1200" b="0" i="0" baseline="0" dirty="0" smtClean="0">
                          <a:solidFill>
                            <a:schemeClr val="tx1"/>
                          </a:solidFill>
                        </a:rPr>
                        <a:t> + oxygen </a:t>
                      </a:r>
                      <a:r>
                        <a:rPr lang="en-GB" sz="1200" b="0" i="0" baseline="0" dirty="0" smtClean="0">
                          <a:solidFill>
                            <a:schemeClr val="tx1"/>
                          </a:solidFill>
                          <a:sym typeface="Wingdings" panose="05000000000000000000" pitchFamily="2" charset="2"/>
                        </a:rPr>
                        <a:t> metal oxide</a:t>
                      </a:r>
                      <a:endParaRPr lang="en-GB" sz="1200" b="0" i="0" dirty="0" smtClean="0">
                        <a:solidFill>
                          <a:schemeClr val="tx1"/>
                        </a:solidFill>
                      </a:endParaRPr>
                    </a:p>
                  </a:txBody>
                  <a:tcPr anchor="ctr"/>
                </a:tc>
                <a:tc>
                  <a:txBody>
                    <a:bodyPr/>
                    <a:lstStyle/>
                    <a:p>
                      <a:pPr algn="ctr"/>
                      <a:r>
                        <a:rPr lang="en-GB" sz="1200" b="0" i="0" dirty="0" smtClean="0">
                          <a:solidFill>
                            <a:schemeClr val="tx1"/>
                          </a:solidFill>
                        </a:rPr>
                        <a:t>e.g. 4Na</a:t>
                      </a:r>
                      <a:r>
                        <a:rPr lang="en-GB" sz="1200" b="0" i="0" baseline="0" dirty="0" smtClean="0">
                          <a:solidFill>
                            <a:schemeClr val="tx1"/>
                          </a:solidFill>
                        </a:rPr>
                        <a:t> + O</a:t>
                      </a:r>
                      <a:r>
                        <a:rPr lang="en-GB" sz="1200" b="0" i="0" baseline="-25000" dirty="0" smtClean="0">
                          <a:solidFill>
                            <a:schemeClr val="tx1"/>
                          </a:solidFill>
                        </a:rPr>
                        <a:t>2</a:t>
                      </a:r>
                      <a:r>
                        <a:rPr lang="en-GB" sz="1200" b="0" i="0" baseline="0" dirty="0" smtClean="0">
                          <a:solidFill>
                            <a:schemeClr val="tx1"/>
                          </a:solidFill>
                        </a:rPr>
                        <a:t> </a:t>
                      </a:r>
                      <a:r>
                        <a:rPr lang="en-GB" sz="1200" b="0" i="0" baseline="0" dirty="0" smtClean="0">
                          <a:solidFill>
                            <a:schemeClr val="tx1"/>
                          </a:solidFill>
                          <a:sym typeface="Wingdings" panose="05000000000000000000" pitchFamily="2" charset="2"/>
                        </a:rPr>
                        <a:t> 2Na</a:t>
                      </a:r>
                      <a:r>
                        <a:rPr lang="en-GB" sz="1200" b="0" i="0" baseline="-25000" dirty="0" smtClean="0">
                          <a:solidFill>
                            <a:schemeClr val="tx1"/>
                          </a:solidFill>
                          <a:sym typeface="Wingdings" panose="05000000000000000000" pitchFamily="2" charset="2"/>
                        </a:rPr>
                        <a:t>2</a:t>
                      </a:r>
                      <a:r>
                        <a:rPr lang="en-GB" sz="1200" b="0" i="0" baseline="0" dirty="0" smtClean="0">
                          <a:solidFill>
                            <a:schemeClr val="tx1"/>
                          </a:solidFill>
                          <a:sym typeface="Wingdings" panose="05000000000000000000" pitchFamily="2" charset="2"/>
                        </a:rPr>
                        <a:t>O</a:t>
                      </a:r>
                      <a:endParaRPr lang="en-GB" sz="1200" b="0" i="0" dirty="0" smtClean="0">
                        <a:solidFill>
                          <a:schemeClr val="tx1"/>
                        </a:solidFill>
                      </a:endParaRPr>
                    </a:p>
                  </a:txBody>
                  <a:tcPr anchor="ctr"/>
                </a:tc>
              </a:tr>
              <a:tr h="669322">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With water</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baseline="0" dirty="0" smtClean="0">
                          <a:solidFill>
                            <a:schemeClr val="accent2">
                              <a:lumMod val="75000"/>
                            </a:schemeClr>
                          </a:solidFill>
                        </a:rPr>
                        <a:t>Forms a metal hydroxide and hydrogen</a:t>
                      </a:r>
                    </a:p>
                  </a:txBody>
                  <a:tcPr anchor="ctr"/>
                </a:tc>
                <a:tc>
                  <a:txBody>
                    <a:bodyPr/>
                    <a:lstStyle/>
                    <a:p>
                      <a:pPr algn="ctr"/>
                      <a:r>
                        <a:rPr lang="en-GB" sz="1200" b="0" i="0" dirty="0" smtClean="0">
                          <a:solidFill>
                            <a:schemeClr val="tx1"/>
                          </a:solidFill>
                        </a:rPr>
                        <a:t>Metal + water </a:t>
                      </a:r>
                      <a:r>
                        <a:rPr lang="en-GB" sz="1200" b="0" i="0" dirty="0" smtClean="0">
                          <a:solidFill>
                            <a:schemeClr val="tx1"/>
                          </a:solidFill>
                          <a:sym typeface="Wingdings" panose="05000000000000000000" pitchFamily="2" charset="2"/>
                        </a:rPr>
                        <a:t> metal hydroxide + hydrogen</a:t>
                      </a:r>
                      <a:endParaRPr lang="en-GB" sz="1200" b="0" i="0" dirty="0" smtClean="0">
                        <a:solidFill>
                          <a:schemeClr val="tx1"/>
                        </a:solidFill>
                      </a:endParaRPr>
                    </a:p>
                  </a:txBody>
                  <a:tcPr anchor="ctr"/>
                </a:tc>
                <a:tc>
                  <a:txBody>
                    <a:bodyPr/>
                    <a:lstStyle/>
                    <a:p>
                      <a:pPr algn="ctr"/>
                      <a:r>
                        <a:rPr lang="en-GB" sz="1200" b="0" i="0" dirty="0" smtClean="0">
                          <a:solidFill>
                            <a:schemeClr val="tx1"/>
                          </a:solidFill>
                        </a:rPr>
                        <a:t>e.g. 2Na + 2H</a:t>
                      </a:r>
                      <a:r>
                        <a:rPr lang="en-GB" sz="1200" b="0" i="0" baseline="-25000" dirty="0" smtClean="0">
                          <a:solidFill>
                            <a:schemeClr val="tx1"/>
                          </a:solidFill>
                        </a:rPr>
                        <a:t>2</a:t>
                      </a:r>
                      <a:r>
                        <a:rPr lang="en-GB" sz="1200" b="0" i="0" dirty="0" smtClean="0">
                          <a:solidFill>
                            <a:schemeClr val="tx1"/>
                          </a:solidFill>
                        </a:rPr>
                        <a:t>O </a:t>
                      </a:r>
                      <a:r>
                        <a:rPr lang="en-GB" sz="1200" b="0" i="0" dirty="0" smtClean="0">
                          <a:solidFill>
                            <a:schemeClr val="tx1"/>
                          </a:solidFill>
                          <a:sym typeface="Wingdings" panose="05000000000000000000" pitchFamily="2" charset="2"/>
                        </a:rPr>
                        <a:t> 2NaOH + H</a:t>
                      </a:r>
                      <a:r>
                        <a:rPr lang="en-GB" sz="1200" b="0" i="0" baseline="-25000" dirty="0" smtClean="0">
                          <a:solidFill>
                            <a:schemeClr val="tx1"/>
                          </a:solidFill>
                          <a:sym typeface="Wingdings" panose="05000000000000000000" pitchFamily="2" charset="2"/>
                        </a:rPr>
                        <a:t>2</a:t>
                      </a:r>
                      <a:endParaRPr lang="en-GB" sz="1200" b="0" i="0" baseline="-25000" dirty="0" smtClean="0">
                        <a:solidFill>
                          <a:schemeClr val="tx1"/>
                        </a:solidFill>
                      </a:endParaRPr>
                    </a:p>
                  </a:txBody>
                  <a:tcPr anchor="ctr"/>
                </a:tc>
              </a:tr>
              <a:tr h="669322">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With chlorine</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baseline="0" dirty="0" smtClean="0">
                          <a:solidFill>
                            <a:schemeClr val="accent2">
                              <a:lumMod val="75000"/>
                            </a:schemeClr>
                          </a:solidFill>
                        </a:rPr>
                        <a:t>Forms a metal chloride</a:t>
                      </a:r>
                    </a:p>
                  </a:txBody>
                  <a:tcPr anchor="ctr"/>
                </a:tc>
                <a:tc>
                  <a:txBody>
                    <a:bodyPr/>
                    <a:lstStyle/>
                    <a:p>
                      <a:pPr algn="ctr"/>
                      <a:r>
                        <a:rPr lang="en-GB" sz="1200" b="0" i="0" dirty="0" smtClean="0">
                          <a:solidFill>
                            <a:schemeClr val="tx1"/>
                          </a:solidFill>
                        </a:rPr>
                        <a:t>Metal + chlorine </a:t>
                      </a:r>
                      <a:r>
                        <a:rPr lang="en-GB" sz="1200" b="0" i="0" dirty="0" smtClean="0">
                          <a:solidFill>
                            <a:schemeClr val="tx1"/>
                          </a:solidFill>
                          <a:sym typeface="Wingdings" panose="05000000000000000000" pitchFamily="2" charset="2"/>
                        </a:rPr>
                        <a:t> metal chloride</a:t>
                      </a:r>
                      <a:endParaRPr lang="en-GB" sz="1200" b="0" i="0" dirty="0" smtClean="0">
                        <a:solidFill>
                          <a:schemeClr val="tx1"/>
                        </a:solidFill>
                      </a:endParaRPr>
                    </a:p>
                  </a:txBody>
                  <a:tcPr anchor="ctr"/>
                </a:tc>
                <a:tc>
                  <a:txBody>
                    <a:bodyPr/>
                    <a:lstStyle/>
                    <a:p>
                      <a:pPr algn="ctr"/>
                      <a:r>
                        <a:rPr lang="en-GB" sz="1200" b="0" i="0" dirty="0" smtClean="0">
                          <a:solidFill>
                            <a:schemeClr val="tx1"/>
                          </a:solidFill>
                        </a:rPr>
                        <a:t>e.g. 2Na + Cl</a:t>
                      </a:r>
                      <a:r>
                        <a:rPr lang="en-GB" sz="1200" b="0" i="0" baseline="-25000" dirty="0" smtClean="0">
                          <a:solidFill>
                            <a:schemeClr val="tx1"/>
                          </a:solidFill>
                        </a:rPr>
                        <a:t>2</a:t>
                      </a:r>
                      <a:r>
                        <a:rPr lang="en-GB" sz="1200" b="0" i="0" dirty="0" smtClean="0">
                          <a:solidFill>
                            <a:schemeClr val="tx1"/>
                          </a:solidFill>
                        </a:rPr>
                        <a:t> </a:t>
                      </a:r>
                      <a:r>
                        <a:rPr lang="en-GB" sz="1200" b="0" i="0" dirty="0" smtClean="0">
                          <a:solidFill>
                            <a:schemeClr val="tx1"/>
                          </a:solidFill>
                          <a:sym typeface="Wingdings" panose="05000000000000000000" pitchFamily="2" charset="2"/>
                        </a:rPr>
                        <a:t> 2NaCl</a:t>
                      </a:r>
                      <a:endParaRPr lang="en-GB" sz="1200" b="0" i="0" dirty="0" smtClean="0">
                        <a:solidFill>
                          <a:schemeClr val="tx1"/>
                        </a:solidFill>
                      </a:endParaRPr>
                    </a:p>
                  </a:txBody>
                  <a:tcPr anchor="ctr"/>
                </a:tc>
              </a:tr>
            </a:tbl>
          </a:graphicData>
        </a:graphic>
      </p:graphicFrame>
      <p:graphicFrame>
        <p:nvGraphicFramePr>
          <p:cNvPr id="146" name="Table 145"/>
          <p:cNvGraphicFramePr>
            <a:graphicFrameLocks noGrp="1"/>
          </p:cNvGraphicFramePr>
          <p:nvPr>
            <p:extLst/>
          </p:nvPr>
        </p:nvGraphicFramePr>
        <p:xfrm>
          <a:off x="43936" y="4563985"/>
          <a:ext cx="5184986" cy="1673356"/>
        </p:xfrm>
        <a:graphic>
          <a:graphicData uri="http://schemas.openxmlformats.org/drawingml/2006/table">
            <a:tbl>
              <a:tblPr firstRow="1" bandRow="1">
                <a:tableStyleId>{5940675A-B579-460E-94D1-54222C63F5DA}</a:tableStyleId>
              </a:tblPr>
              <a:tblGrid>
                <a:gridCol w="319857"/>
                <a:gridCol w="2559240"/>
                <a:gridCol w="2305889"/>
              </a:tblGrid>
              <a:tr h="537575">
                <a:tc rowSpan="3">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Halogens</a:t>
                      </a:r>
                    </a:p>
                  </a:txBody>
                  <a:tcPr vert="vert270"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Consist of molecules made of a pair of atoms</a:t>
                      </a:r>
                    </a:p>
                  </a:txBody>
                  <a:tcPr anchor="ctr"/>
                </a:tc>
                <a:tc>
                  <a:txBody>
                    <a:bodyPr/>
                    <a:lstStyle/>
                    <a:p>
                      <a:pPr algn="ctr"/>
                      <a:r>
                        <a:rPr lang="en-GB" sz="1200" b="0" dirty="0" smtClean="0">
                          <a:solidFill>
                            <a:schemeClr val="tx1"/>
                          </a:solidFill>
                        </a:rPr>
                        <a:t>Have seven electrons in their outer shell. Form -1 ions.</a:t>
                      </a:r>
                      <a:endParaRPr lang="en-GB" sz="1200" b="0" dirty="0">
                        <a:solidFill>
                          <a:schemeClr val="tx1"/>
                        </a:solidFill>
                      </a:endParaRPr>
                    </a:p>
                  </a:txBody>
                  <a:tcPr anchor="ctr"/>
                </a:tc>
              </a:tr>
              <a:tr h="522170">
                <a:tc vMerge="1">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lang="en-GB" sz="1200" b="1" dirty="0" smtClean="0">
                        <a:solidFill>
                          <a:schemeClr val="tx1"/>
                        </a:solidFill>
                      </a:endParaRPr>
                    </a:p>
                  </a:txBody>
                  <a:tcPr anchor="ctr">
                    <a:solidFill>
                      <a:schemeClr val="accent2">
                        <a:lumMod val="20000"/>
                        <a:lumOff val="80000"/>
                      </a:schemeClr>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Melting</a:t>
                      </a:r>
                      <a:r>
                        <a:rPr lang="en-GB" sz="1200" b="1" i="1" baseline="0" dirty="0" smtClean="0">
                          <a:solidFill>
                            <a:schemeClr val="accent2">
                              <a:lumMod val="75000"/>
                            </a:schemeClr>
                          </a:solidFill>
                        </a:rPr>
                        <a:t> and b</a:t>
                      </a:r>
                      <a:r>
                        <a:rPr lang="en-GB" sz="1200" b="1" i="1" dirty="0" smtClean="0">
                          <a:solidFill>
                            <a:schemeClr val="accent2">
                              <a:lumMod val="75000"/>
                            </a:schemeClr>
                          </a:solidFill>
                        </a:rPr>
                        <a:t>oiling points increase down the group </a:t>
                      </a:r>
                      <a:r>
                        <a:rPr lang="en-GB" sz="1200" b="1" i="1" baseline="0" dirty="0" smtClean="0">
                          <a:solidFill>
                            <a:schemeClr val="accent2">
                              <a:lumMod val="75000"/>
                            </a:schemeClr>
                          </a:solidFill>
                        </a:rPr>
                        <a:t>(gas </a:t>
                      </a:r>
                      <a:r>
                        <a:rPr lang="en-GB" sz="1200" b="1" i="1" baseline="0" dirty="0" smtClean="0">
                          <a:solidFill>
                            <a:schemeClr val="accent2">
                              <a:lumMod val="75000"/>
                            </a:schemeClr>
                          </a:solidFill>
                          <a:sym typeface="Wingdings" panose="05000000000000000000" pitchFamily="2" charset="2"/>
                        </a:rPr>
                        <a:t> liquid  solid)</a:t>
                      </a:r>
                      <a:endParaRPr lang="en-GB" sz="1200" b="1" i="1" dirty="0" smtClean="0">
                        <a:solidFill>
                          <a:schemeClr val="accent2">
                            <a:lumMod val="75000"/>
                          </a:schemeClr>
                        </a:solidFill>
                      </a:endParaRP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Increasing atomic mass number.</a:t>
                      </a:r>
                    </a:p>
                  </a:txBody>
                  <a:tcPr anchor="ctr"/>
                </a:tc>
              </a:tr>
              <a:tr h="495701">
                <a:tc vMerge="1">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lang="en-GB" sz="1200" b="1" dirty="0" smtClean="0">
                        <a:solidFill>
                          <a:schemeClr val="tx1"/>
                        </a:solidFill>
                      </a:endParaRP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Reactivity decreases</a:t>
                      </a:r>
                      <a:r>
                        <a:rPr lang="en-GB" sz="1200" b="1" i="1" baseline="0" dirty="0" smtClean="0">
                          <a:solidFill>
                            <a:schemeClr val="accent2">
                              <a:lumMod val="75000"/>
                            </a:schemeClr>
                          </a:solidFill>
                        </a:rPr>
                        <a:t> down the group</a:t>
                      </a:r>
                      <a:endParaRPr lang="en-GB" sz="1200" b="1" i="1" dirty="0" smtClean="0">
                        <a:solidFill>
                          <a:schemeClr val="accent2">
                            <a:lumMod val="75000"/>
                          </a:schemeClr>
                        </a:solidFill>
                      </a:endParaRPr>
                    </a:p>
                  </a:txBody>
                  <a:tcPr anchor="ctr"/>
                </a:tc>
                <a:tc>
                  <a:txBody>
                    <a:bodyPr/>
                    <a:lstStyle/>
                    <a:p>
                      <a:pPr algn="ctr"/>
                      <a:r>
                        <a:rPr lang="en-GB" sz="1200" b="0" dirty="0" smtClean="0">
                          <a:solidFill>
                            <a:schemeClr val="tx1"/>
                          </a:solidFill>
                        </a:rPr>
                        <a:t>Increasing proton number means an electron</a:t>
                      </a:r>
                      <a:r>
                        <a:rPr lang="en-GB" sz="1200" b="0" baseline="0" dirty="0" smtClean="0">
                          <a:solidFill>
                            <a:schemeClr val="tx1"/>
                          </a:solidFill>
                        </a:rPr>
                        <a:t> is more easily gained</a:t>
                      </a:r>
                      <a:endParaRPr lang="en-GB" sz="1200" b="0" dirty="0">
                        <a:solidFill>
                          <a:schemeClr val="tx1"/>
                        </a:solidFill>
                      </a:endParaRPr>
                    </a:p>
                  </a:txBody>
                  <a:tcPr anchor="ctr"/>
                </a:tc>
              </a:tr>
            </a:tbl>
          </a:graphicData>
        </a:graphic>
      </p:graphicFrame>
      <p:graphicFrame>
        <p:nvGraphicFramePr>
          <p:cNvPr id="147" name="Table 146"/>
          <p:cNvGraphicFramePr>
            <a:graphicFrameLocks noGrp="1"/>
          </p:cNvGraphicFramePr>
          <p:nvPr>
            <p:extLst/>
          </p:nvPr>
        </p:nvGraphicFramePr>
        <p:xfrm>
          <a:off x="43936" y="6237341"/>
          <a:ext cx="5184986" cy="3039967"/>
        </p:xfrm>
        <a:graphic>
          <a:graphicData uri="http://schemas.openxmlformats.org/drawingml/2006/table">
            <a:tbl>
              <a:tblPr firstRow="1" bandRow="1">
                <a:tableStyleId>{5940675A-B579-460E-94D1-54222C63F5DA}</a:tableStyleId>
              </a:tblPr>
              <a:tblGrid>
                <a:gridCol w="577781"/>
                <a:gridCol w="1343957"/>
                <a:gridCol w="1768481"/>
                <a:gridCol w="1494767"/>
              </a:tblGrid>
              <a:tr h="1129771">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With metals</a:t>
                      </a:r>
                    </a:p>
                  </a:txBody>
                  <a:tcPr vert="vert270"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dirty="0" smtClean="0">
                          <a:solidFill>
                            <a:schemeClr val="accent2">
                              <a:lumMod val="75000"/>
                            </a:schemeClr>
                          </a:solidFill>
                        </a:rPr>
                        <a:t>Forms a</a:t>
                      </a:r>
                      <a:r>
                        <a:rPr lang="en-GB" sz="1200" b="1" baseline="0" dirty="0" smtClean="0">
                          <a:solidFill>
                            <a:schemeClr val="accent2">
                              <a:lumMod val="75000"/>
                            </a:schemeClr>
                          </a:solidFill>
                        </a:rPr>
                        <a:t> metal halide</a:t>
                      </a:r>
                      <a:endParaRPr lang="en-GB" sz="1200" b="1" dirty="0" smtClean="0">
                        <a:solidFill>
                          <a:schemeClr val="accent2">
                            <a:lumMod val="75000"/>
                          </a:schemeClr>
                        </a:solidFill>
                      </a:endParaRPr>
                    </a:p>
                  </a:txBody>
                  <a:tcPr anchor="ctr"/>
                </a:tc>
                <a:tc>
                  <a:txBody>
                    <a:bodyPr/>
                    <a:lstStyle/>
                    <a:p>
                      <a:pPr algn="ctr"/>
                      <a:r>
                        <a:rPr lang="en-GB" sz="1200" b="0" i="0" dirty="0" smtClean="0">
                          <a:solidFill>
                            <a:schemeClr val="tx1"/>
                          </a:solidFill>
                        </a:rPr>
                        <a:t>Metal</a:t>
                      </a:r>
                      <a:r>
                        <a:rPr lang="en-GB" sz="1200" b="0" i="0" baseline="0" dirty="0" smtClean="0">
                          <a:solidFill>
                            <a:schemeClr val="tx1"/>
                          </a:solidFill>
                        </a:rPr>
                        <a:t> + halogen </a:t>
                      </a:r>
                      <a:r>
                        <a:rPr lang="en-GB" sz="1200" b="0" i="0" baseline="0" dirty="0" smtClean="0">
                          <a:solidFill>
                            <a:schemeClr val="tx1"/>
                          </a:solidFill>
                          <a:sym typeface="Wingdings" panose="05000000000000000000" pitchFamily="2" charset="2"/>
                        </a:rPr>
                        <a:t> metal halide</a:t>
                      </a:r>
                    </a:p>
                    <a:p>
                      <a:pPr algn="ctr"/>
                      <a:r>
                        <a:rPr lang="en-GB" sz="1200" b="0" i="0" baseline="0" dirty="0" smtClean="0">
                          <a:solidFill>
                            <a:schemeClr val="tx1"/>
                          </a:solidFill>
                          <a:sym typeface="Wingdings" panose="05000000000000000000" pitchFamily="2" charset="2"/>
                        </a:rPr>
                        <a:t>e.g. Sodium + chlorine  sodium chloride</a:t>
                      </a:r>
                      <a:endParaRPr lang="en-GB" sz="1200" b="0" i="0" dirty="0" smtClean="0">
                        <a:solidFill>
                          <a:schemeClr val="tx1"/>
                        </a:solidFill>
                      </a:endParaRPr>
                    </a:p>
                  </a:txBody>
                  <a:tcPr anchor="ctr"/>
                </a:tc>
                <a:tc>
                  <a:txBody>
                    <a:bodyPr/>
                    <a:lstStyle/>
                    <a:p>
                      <a:pPr algn="ctr"/>
                      <a:r>
                        <a:rPr lang="en-GB" sz="1200" b="0" i="0" dirty="0" smtClean="0">
                          <a:solidFill>
                            <a:schemeClr val="tx1"/>
                          </a:solidFill>
                        </a:rPr>
                        <a:t>e.g. </a:t>
                      </a:r>
                      <a:r>
                        <a:rPr lang="en-GB" sz="1200" b="0" i="0" dirty="0" err="1" smtClean="0">
                          <a:solidFill>
                            <a:schemeClr val="tx1"/>
                          </a:solidFill>
                        </a:rPr>
                        <a:t>NaCl</a:t>
                      </a:r>
                      <a:r>
                        <a:rPr lang="en-GB" sz="1200" b="0" i="0" baseline="0" dirty="0" smtClean="0">
                          <a:solidFill>
                            <a:schemeClr val="tx1"/>
                          </a:solidFill>
                        </a:rPr>
                        <a:t> </a:t>
                      </a:r>
                    </a:p>
                    <a:p>
                      <a:pPr algn="ctr"/>
                      <a:r>
                        <a:rPr lang="en-GB" sz="1200" b="0" i="0" baseline="0" dirty="0" smtClean="0">
                          <a:solidFill>
                            <a:schemeClr val="tx1"/>
                          </a:solidFill>
                        </a:rPr>
                        <a:t>metal atom loses outer shell electrons and halogen gains an outer shell electron</a:t>
                      </a:r>
                      <a:endParaRPr lang="en-GB" sz="1200" b="0" i="0" dirty="0" smtClean="0">
                        <a:solidFill>
                          <a:schemeClr val="tx1"/>
                        </a:solidFill>
                      </a:endParaRPr>
                    </a:p>
                  </a:txBody>
                  <a:tcPr anchor="ctr"/>
                </a:tc>
              </a:tr>
              <a:tr h="820732">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With hydrogen</a:t>
                      </a:r>
                    </a:p>
                  </a:txBody>
                  <a:tcPr vert="vert270"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baseline="0" dirty="0" smtClean="0">
                          <a:solidFill>
                            <a:schemeClr val="accent2">
                              <a:lumMod val="75000"/>
                            </a:schemeClr>
                          </a:solidFill>
                        </a:rPr>
                        <a:t>Forms a hydrogen halide</a:t>
                      </a:r>
                    </a:p>
                  </a:txBody>
                  <a:tcPr anchor="ctr"/>
                </a:tc>
                <a:tc>
                  <a:txBody>
                    <a:bodyPr/>
                    <a:lstStyle/>
                    <a:p>
                      <a:pPr algn="ctr"/>
                      <a:r>
                        <a:rPr lang="en-GB" sz="1200" b="0" i="0" dirty="0" smtClean="0">
                          <a:solidFill>
                            <a:schemeClr val="tx1"/>
                          </a:solidFill>
                        </a:rPr>
                        <a:t>Hydrogen</a:t>
                      </a:r>
                      <a:r>
                        <a:rPr lang="en-GB" sz="1200" b="0" i="0" baseline="0" dirty="0" smtClean="0">
                          <a:solidFill>
                            <a:schemeClr val="tx1"/>
                          </a:solidFill>
                        </a:rPr>
                        <a:t> + halogen </a:t>
                      </a:r>
                      <a:r>
                        <a:rPr lang="en-GB" sz="1200" b="0" i="0" baseline="0" dirty="0" smtClean="0">
                          <a:solidFill>
                            <a:schemeClr val="tx1"/>
                          </a:solidFill>
                          <a:sym typeface="Wingdings" panose="05000000000000000000" pitchFamily="2" charset="2"/>
                        </a:rPr>
                        <a:t> hydrogen halide</a:t>
                      </a:r>
                    </a:p>
                    <a:p>
                      <a:pPr algn="ctr"/>
                      <a:r>
                        <a:rPr lang="en-GB" sz="1200" b="0" i="0" baseline="0" dirty="0" smtClean="0">
                          <a:solidFill>
                            <a:schemeClr val="tx1"/>
                          </a:solidFill>
                          <a:sym typeface="Wingdings" panose="05000000000000000000" pitchFamily="2" charset="2"/>
                        </a:rPr>
                        <a:t>e.g. Hydrogen + bromine  hydrogen bromide</a:t>
                      </a:r>
                      <a:endParaRPr lang="en-GB" sz="1200" b="0" i="0" dirty="0" smtClean="0">
                        <a:solidFill>
                          <a:schemeClr val="tx1"/>
                        </a:solidFill>
                      </a:endParaRPr>
                    </a:p>
                  </a:txBody>
                  <a:tcPr anchor="ctr"/>
                </a:tc>
                <a:tc>
                  <a:txBody>
                    <a:bodyPr/>
                    <a:lstStyle/>
                    <a:p>
                      <a:pPr algn="ctr"/>
                      <a:r>
                        <a:rPr lang="en-GB" sz="1200" b="0" i="0" dirty="0" smtClean="0">
                          <a:solidFill>
                            <a:schemeClr val="tx1"/>
                          </a:solidFill>
                        </a:rPr>
                        <a:t>e.g. Cl</a:t>
                      </a:r>
                      <a:r>
                        <a:rPr lang="en-GB" sz="1200" b="0" i="0" baseline="-25000" dirty="0" smtClean="0">
                          <a:solidFill>
                            <a:schemeClr val="tx1"/>
                          </a:solidFill>
                        </a:rPr>
                        <a:t>2</a:t>
                      </a:r>
                      <a:r>
                        <a:rPr lang="en-GB" sz="1200" b="0" i="0" dirty="0" smtClean="0">
                          <a:solidFill>
                            <a:schemeClr val="tx1"/>
                          </a:solidFill>
                        </a:rPr>
                        <a:t> + H</a:t>
                      </a:r>
                      <a:r>
                        <a:rPr lang="en-GB" sz="1200" b="0" i="0" baseline="-25000" dirty="0" smtClean="0">
                          <a:solidFill>
                            <a:schemeClr val="tx1"/>
                          </a:solidFill>
                        </a:rPr>
                        <a:t>2</a:t>
                      </a:r>
                      <a:r>
                        <a:rPr lang="en-GB" sz="1200" b="0" i="0" dirty="0" smtClean="0">
                          <a:solidFill>
                            <a:schemeClr val="tx1"/>
                          </a:solidFill>
                        </a:rPr>
                        <a:t> </a:t>
                      </a:r>
                      <a:r>
                        <a:rPr lang="en-GB" sz="1200" b="0" i="0" dirty="0" smtClean="0">
                          <a:solidFill>
                            <a:schemeClr val="tx1"/>
                          </a:solidFill>
                          <a:sym typeface="Wingdings" panose="05000000000000000000" pitchFamily="2" charset="2"/>
                        </a:rPr>
                        <a:t> 2HCl</a:t>
                      </a:r>
                      <a:endParaRPr lang="en-GB" sz="1200" b="0" i="0" baseline="-25000" dirty="0" smtClean="0">
                        <a:solidFill>
                          <a:schemeClr val="tx1"/>
                        </a:solidFill>
                      </a:endParaRPr>
                    </a:p>
                  </a:txBody>
                  <a:tcPr anchor="ctr"/>
                </a:tc>
              </a:tr>
              <a:tr h="1087236">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With aqueous solution of a halide salt</a:t>
                      </a:r>
                    </a:p>
                  </a:txBody>
                  <a:tcPr vert="vert270"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baseline="0" dirty="0" smtClean="0">
                          <a:solidFill>
                            <a:schemeClr val="accent2">
                              <a:lumMod val="75000"/>
                            </a:schemeClr>
                          </a:solidFill>
                        </a:rPr>
                        <a:t>A more reactive halogen will displace the less reactive halogen from the salt</a:t>
                      </a:r>
                    </a:p>
                  </a:txBody>
                  <a:tcPr anchor="ctr"/>
                </a:tc>
                <a:tc>
                  <a:txBody>
                    <a:bodyPr/>
                    <a:lstStyle/>
                    <a:p>
                      <a:pPr algn="ctr"/>
                      <a:r>
                        <a:rPr lang="en-GB" sz="1200" b="0" i="0" dirty="0" smtClean="0">
                          <a:solidFill>
                            <a:schemeClr val="tx1"/>
                          </a:solidFill>
                        </a:rPr>
                        <a:t>Chlorine + potassium bromide </a:t>
                      </a:r>
                      <a:r>
                        <a:rPr lang="en-GB" sz="1200" b="0" i="0" dirty="0" smtClean="0">
                          <a:solidFill>
                            <a:schemeClr val="tx1"/>
                          </a:solidFill>
                          <a:sym typeface="Wingdings" panose="05000000000000000000" pitchFamily="2" charset="2"/>
                        </a:rPr>
                        <a:t> potassium chloride + bromine</a:t>
                      </a:r>
                      <a:endParaRPr lang="en-GB" sz="1200" b="0" i="0" dirty="0" smtClean="0">
                        <a:solidFill>
                          <a:schemeClr val="tx1"/>
                        </a:solidFill>
                      </a:endParaRPr>
                    </a:p>
                  </a:txBody>
                  <a:tcPr anchor="ctr"/>
                </a:tc>
                <a:tc>
                  <a:txBody>
                    <a:bodyPr/>
                    <a:lstStyle/>
                    <a:p>
                      <a:pPr algn="ctr"/>
                      <a:r>
                        <a:rPr lang="en-GB" sz="1200" b="0" i="0" dirty="0" smtClean="0">
                          <a:solidFill>
                            <a:schemeClr val="tx1"/>
                          </a:solidFill>
                        </a:rPr>
                        <a:t>e.g. Cl</a:t>
                      </a:r>
                      <a:r>
                        <a:rPr lang="en-GB" sz="1200" b="0" i="0" baseline="-25000" dirty="0" smtClean="0">
                          <a:solidFill>
                            <a:schemeClr val="tx1"/>
                          </a:solidFill>
                        </a:rPr>
                        <a:t>2</a:t>
                      </a:r>
                      <a:r>
                        <a:rPr lang="en-GB" sz="1200" b="0" i="0" dirty="0" smtClean="0">
                          <a:solidFill>
                            <a:schemeClr val="tx1"/>
                          </a:solidFill>
                        </a:rPr>
                        <a:t> +2KBr </a:t>
                      </a:r>
                      <a:r>
                        <a:rPr lang="en-GB" sz="1200" b="0" i="0" dirty="0" smtClean="0">
                          <a:solidFill>
                            <a:schemeClr val="tx1"/>
                          </a:solidFill>
                          <a:sym typeface="Wingdings" panose="05000000000000000000" pitchFamily="2" charset="2"/>
                        </a:rPr>
                        <a:t>2KCl + Br</a:t>
                      </a:r>
                      <a:r>
                        <a:rPr lang="en-GB" sz="1200" b="0" i="0" baseline="-25000" dirty="0" smtClean="0">
                          <a:solidFill>
                            <a:schemeClr val="tx1"/>
                          </a:solidFill>
                          <a:sym typeface="Wingdings" panose="05000000000000000000" pitchFamily="2" charset="2"/>
                        </a:rPr>
                        <a:t>2</a:t>
                      </a:r>
                      <a:endParaRPr lang="en-GB" sz="1200" b="0" i="0" baseline="-25000" dirty="0" smtClean="0">
                        <a:solidFill>
                          <a:schemeClr val="tx1"/>
                        </a:solidFill>
                      </a:endParaRPr>
                    </a:p>
                  </a:txBody>
                  <a:tcPr anchor="ctr"/>
                </a:tc>
              </a:tr>
            </a:tbl>
          </a:graphicData>
        </a:graphic>
      </p:graphicFrame>
      <p:cxnSp>
        <p:nvCxnSpPr>
          <p:cNvPr id="158" name="Straight Arrow Connector 157"/>
          <p:cNvCxnSpPr>
            <a:stCxn id="4" idx="0"/>
            <a:endCxn id="6" idx="2"/>
          </p:cNvCxnSpPr>
          <p:nvPr/>
        </p:nvCxnSpPr>
        <p:spPr>
          <a:xfrm flipV="1">
            <a:off x="6171257" y="3306831"/>
            <a:ext cx="465773" cy="540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7" idx="0"/>
          </p:cNvCxnSpPr>
          <p:nvPr/>
        </p:nvCxnSpPr>
        <p:spPr>
          <a:xfrm flipV="1">
            <a:off x="6126729" y="1082842"/>
            <a:ext cx="278346" cy="3825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4" idx="0"/>
            <a:endCxn id="5" idx="3"/>
          </p:cNvCxnSpPr>
          <p:nvPr/>
        </p:nvCxnSpPr>
        <p:spPr>
          <a:xfrm flipH="1" flipV="1">
            <a:off x="5714390" y="3501353"/>
            <a:ext cx="456867" cy="345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4" idx="2"/>
            <a:endCxn id="8" idx="0"/>
          </p:cNvCxnSpPr>
          <p:nvPr/>
        </p:nvCxnSpPr>
        <p:spPr>
          <a:xfrm flipH="1">
            <a:off x="5768011" y="5047658"/>
            <a:ext cx="403246" cy="1601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a:stCxn id="8" idx="2"/>
          </p:cNvCxnSpPr>
          <p:nvPr/>
        </p:nvCxnSpPr>
        <p:spPr>
          <a:xfrm>
            <a:off x="5768011" y="5515582"/>
            <a:ext cx="0" cy="4956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a:stCxn id="4" idx="3"/>
            <a:endCxn id="9" idx="0"/>
          </p:cNvCxnSpPr>
          <p:nvPr/>
        </p:nvCxnSpPr>
        <p:spPr>
          <a:xfrm flipV="1">
            <a:off x="7071786" y="4043907"/>
            <a:ext cx="119324" cy="403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9" idx="2"/>
            <a:endCxn id="141" idx="1"/>
          </p:cNvCxnSpPr>
          <p:nvPr/>
        </p:nvCxnSpPr>
        <p:spPr>
          <a:xfrm>
            <a:off x="7498887" y="4043907"/>
            <a:ext cx="495913" cy="82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a:stCxn id="141" idx="2"/>
            <a:endCxn id="145" idx="0"/>
          </p:cNvCxnSpPr>
          <p:nvPr/>
        </p:nvCxnSpPr>
        <p:spPr>
          <a:xfrm flipH="1">
            <a:off x="10285469" y="4766975"/>
            <a:ext cx="52051" cy="1736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a:stCxn id="4" idx="1"/>
            <a:endCxn id="10" idx="2"/>
          </p:cNvCxnSpPr>
          <p:nvPr/>
        </p:nvCxnSpPr>
        <p:spPr>
          <a:xfrm flipH="1" flipV="1">
            <a:off x="4825136" y="4166631"/>
            <a:ext cx="445591" cy="2808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flipH="1">
            <a:off x="4301922" y="4512602"/>
            <a:ext cx="251870" cy="71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a:stCxn id="4" idx="2"/>
            <a:endCxn id="11" idx="0"/>
          </p:cNvCxnSpPr>
          <p:nvPr/>
        </p:nvCxnSpPr>
        <p:spPr>
          <a:xfrm>
            <a:off x="6171257" y="5047658"/>
            <a:ext cx="890914" cy="2138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85" name="Table 284"/>
          <p:cNvGraphicFramePr>
            <a:graphicFrameLocks noGrp="1"/>
          </p:cNvGraphicFramePr>
          <p:nvPr>
            <p:extLst/>
          </p:nvPr>
        </p:nvGraphicFramePr>
        <p:xfrm>
          <a:off x="7498887" y="7037599"/>
          <a:ext cx="5205140" cy="2242498"/>
        </p:xfrm>
        <a:graphic>
          <a:graphicData uri="http://schemas.openxmlformats.org/drawingml/2006/table">
            <a:tbl>
              <a:tblPr firstRow="1" bandRow="1">
                <a:tableStyleId>{5940675A-B579-460E-94D1-54222C63F5DA}</a:tableStyleId>
              </a:tblPr>
              <a:tblGrid>
                <a:gridCol w="893358"/>
                <a:gridCol w="2044135"/>
                <a:gridCol w="2267647"/>
              </a:tblGrid>
              <a:tr h="1053778">
                <a:tc>
                  <a:txBody>
                    <a:bodyPr/>
                    <a:lstStyle/>
                    <a:p>
                      <a:pPr algn="ctr"/>
                      <a:r>
                        <a:rPr lang="en-GB" sz="1200" b="1" dirty="0" smtClean="0"/>
                        <a:t>Compared</a:t>
                      </a:r>
                      <a:r>
                        <a:rPr lang="en-GB" sz="1200" b="1" baseline="0" dirty="0" smtClean="0"/>
                        <a:t> to group 1</a:t>
                      </a:r>
                      <a:endParaRPr lang="en-GB" sz="1200" b="1" dirty="0"/>
                    </a:p>
                  </a:txBody>
                  <a:tcPr anchor="ctr">
                    <a:solidFill>
                      <a:schemeClr val="accent2">
                        <a:lumMod val="20000"/>
                        <a:lumOff val="80000"/>
                      </a:schemeClr>
                    </a:solidFill>
                  </a:tcPr>
                </a:tc>
                <a:tc>
                  <a:txBody>
                    <a:bodyPr/>
                    <a:lstStyle/>
                    <a:p>
                      <a:pPr marL="171450" indent="-171450" algn="ctr">
                        <a:buFont typeface="Arial" panose="020B0604020202020204" pitchFamily="34" charset="0"/>
                        <a:buChar char="•"/>
                      </a:pPr>
                      <a:r>
                        <a:rPr lang="en-GB" sz="1200" b="1" i="1" dirty="0" smtClean="0">
                          <a:solidFill>
                            <a:schemeClr val="accent2">
                              <a:lumMod val="75000"/>
                            </a:schemeClr>
                          </a:solidFill>
                        </a:rPr>
                        <a:t>Less</a:t>
                      </a:r>
                      <a:r>
                        <a:rPr lang="en-GB" sz="1200" b="1" i="1" baseline="0" dirty="0" smtClean="0">
                          <a:solidFill>
                            <a:schemeClr val="accent2">
                              <a:lumMod val="75000"/>
                            </a:schemeClr>
                          </a:solidFill>
                        </a:rPr>
                        <a:t> reactive</a:t>
                      </a:r>
                    </a:p>
                    <a:p>
                      <a:pPr marL="171450" indent="-171450" algn="ctr">
                        <a:buFont typeface="Arial" panose="020B0604020202020204" pitchFamily="34" charset="0"/>
                        <a:buChar char="•"/>
                      </a:pPr>
                      <a:r>
                        <a:rPr lang="en-GB" sz="1200" b="1" i="1" baseline="0" dirty="0" smtClean="0">
                          <a:solidFill>
                            <a:schemeClr val="accent2">
                              <a:lumMod val="75000"/>
                            </a:schemeClr>
                          </a:solidFill>
                        </a:rPr>
                        <a:t>Harder</a:t>
                      </a:r>
                    </a:p>
                    <a:p>
                      <a:pPr marL="171450" indent="-171450" algn="ctr">
                        <a:buFont typeface="Arial" panose="020B0604020202020204" pitchFamily="34" charset="0"/>
                        <a:buChar char="•"/>
                      </a:pPr>
                      <a:r>
                        <a:rPr lang="en-GB" sz="1200" b="1" i="1" baseline="0" dirty="0" smtClean="0">
                          <a:solidFill>
                            <a:schemeClr val="accent2">
                              <a:lumMod val="75000"/>
                            </a:schemeClr>
                          </a:solidFill>
                        </a:rPr>
                        <a:t>Denser</a:t>
                      </a:r>
                    </a:p>
                    <a:p>
                      <a:pPr marL="171450" indent="-171450" algn="ctr">
                        <a:buFont typeface="Arial" panose="020B0604020202020204" pitchFamily="34" charset="0"/>
                        <a:buChar char="•"/>
                      </a:pPr>
                      <a:r>
                        <a:rPr lang="en-GB" sz="1200" b="1" i="1" baseline="0" dirty="0" smtClean="0">
                          <a:solidFill>
                            <a:schemeClr val="accent2">
                              <a:lumMod val="75000"/>
                            </a:schemeClr>
                          </a:solidFill>
                        </a:rPr>
                        <a:t>Higher melting points</a:t>
                      </a:r>
                      <a:endParaRPr lang="en-GB" sz="1200" b="1" i="1" dirty="0">
                        <a:solidFill>
                          <a:schemeClr val="accent2">
                            <a:lumMod val="75000"/>
                          </a:schemeClr>
                        </a:solidFill>
                      </a:endParaRPr>
                    </a:p>
                  </a:txBody>
                  <a:tcPr anchor="ctr"/>
                </a:tc>
                <a:tc rowSpan="2">
                  <a:txBody>
                    <a:bodyPr/>
                    <a:lstStyle/>
                    <a:p>
                      <a:pPr marL="171450" indent="-171450" algn="ctr">
                        <a:buFont typeface="Arial" panose="020B0604020202020204" pitchFamily="34" charset="0"/>
                        <a:buChar char="•"/>
                      </a:pPr>
                      <a:r>
                        <a:rPr lang="en-GB" sz="1200" b="1" i="1" dirty="0" smtClean="0">
                          <a:solidFill>
                            <a:schemeClr val="accent2">
                              <a:lumMod val="75000"/>
                            </a:schemeClr>
                          </a:solidFill>
                        </a:rPr>
                        <a:t>Cu</a:t>
                      </a:r>
                      <a:r>
                        <a:rPr lang="en-GB" sz="1200" b="1" i="1" baseline="30000" dirty="0" smtClean="0">
                          <a:solidFill>
                            <a:schemeClr val="accent2">
                              <a:lumMod val="75000"/>
                            </a:schemeClr>
                          </a:solidFill>
                        </a:rPr>
                        <a:t>2+ </a:t>
                      </a:r>
                      <a:r>
                        <a:rPr lang="en-GB" sz="1200" b="1" i="1" dirty="0" smtClean="0">
                          <a:solidFill>
                            <a:schemeClr val="accent2">
                              <a:lumMod val="75000"/>
                            </a:schemeClr>
                          </a:solidFill>
                        </a:rPr>
                        <a:t>is blue</a:t>
                      </a:r>
                    </a:p>
                    <a:p>
                      <a:pPr marL="171450" indent="-171450" algn="ctr">
                        <a:buFont typeface="Arial" panose="020B0604020202020204" pitchFamily="34" charset="0"/>
                        <a:buChar char="•"/>
                      </a:pPr>
                      <a:endParaRPr lang="en-GB" sz="1200" b="1" i="1" dirty="0" smtClean="0">
                        <a:solidFill>
                          <a:schemeClr val="accent2">
                            <a:lumMod val="75000"/>
                          </a:schemeClr>
                        </a:solidFill>
                      </a:endParaRPr>
                    </a:p>
                    <a:p>
                      <a:pPr marL="171450" indent="-171450" algn="ctr">
                        <a:buFont typeface="Arial" panose="020B0604020202020204" pitchFamily="34" charset="0"/>
                        <a:buChar char="•"/>
                      </a:pPr>
                      <a:r>
                        <a:rPr lang="en-GB" sz="1200" b="1" i="1" dirty="0" smtClean="0">
                          <a:solidFill>
                            <a:schemeClr val="accent2">
                              <a:lumMod val="75000"/>
                            </a:schemeClr>
                          </a:solidFill>
                        </a:rPr>
                        <a:t>Ni</a:t>
                      </a:r>
                      <a:r>
                        <a:rPr lang="en-GB" sz="1200" b="1" i="1" baseline="30000" dirty="0" smtClean="0">
                          <a:solidFill>
                            <a:schemeClr val="accent2">
                              <a:lumMod val="75000"/>
                            </a:schemeClr>
                          </a:solidFill>
                        </a:rPr>
                        <a:t>2+ </a:t>
                      </a:r>
                      <a:r>
                        <a:rPr lang="en-GB" sz="1200" b="1" i="1" dirty="0" smtClean="0">
                          <a:solidFill>
                            <a:schemeClr val="accent2">
                              <a:lumMod val="75000"/>
                            </a:schemeClr>
                          </a:solidFill>
                        </a:rPr>
                        <a:t>is pale green, used in the manufacture of margarine</a:t>
                      </a:r>
                    </a:p>
                    <a:p>
                      <a:pPr marL="171450" indent="-171450" algn="ctr">
                        <a:buFont typeface="Arial" panose="020B0604020202020204" pitchFamily="34" charset="0"/>
                        <a:buChar char="•"/>
                      </a:pPr>
                      <a:endParaRPr lang="en-GB" sz="1200" b="1" i="1" dirty="0" smtClean="0">
                        <a:solidFill>
                          <a:schemeClr val="accent2">
                            <a:lumMod val="75000"/>
                          </a:schemeClr>
                        </a:solidFill>
                      </a:endParaRPr>
                    </a:p>
                    <a:p>
                      <a:pPr marL="171450" indent="-171450" algn="ctr">
                        <a:buFont typeface="Arial" panose="020B0604020202020204" pitchFamily="34" charset="0"/>
                        <a:buChar char="•"/>
                      </a:pPr>
                      <a:r>
                        <a:rPr lang="en-GB" sz="1200" b="1" i="1" dirty="0" smtClean="0">
                          <a:solidFill>
                            <a:schemeClr val="accent2">
                              <a:lumMod val="75000"/>
                            </a:schemeClr>
                          </a:solidFill>
                        </a:rPr>
                        <a:t>Fe</a:t>
                      </a:r>
                      <a:r>
                        <a:rPr lang="en-GB" sz="1200" b="1" i="1" baseline="30000" dirty="0" smtClean="0">
                          <a:solidFill>
                            <a:schemeClr val="accent2">
                              <a:lumMod val="75000"/>
                            </a:schemeClr>
                          </a:solidFill>
                        </a:rPr>
                        <a:t>2+</a:t>
                      </a:r>
                      <a:r>
                        <a:rPr lang="en-GB" sz="1200" b="1" i="1" dirty="0" smtClean="0">
                          <a:solidFill>
                            <a:schemeClr val="accent2">
                              <a:lumMod val="75000"/>
                            </a:schemeClr>
                          </a:solidFill>
                        </a:rPr>
                        <a:t> is green, used in the Haber process</a:t>
                      </a:r>
                    </a:p>
                    <a:p>
                      <a:pPr marL="171450" indent="-171450" algn="ctr">
                        <a:buFont typeface="Arial" panose="020B0604020202020204" pitchFamily="34" charset="0"/>
                        <a:buChar char="•"/>
                      </a:pPr>
                      <a:endParaRPr lang="en-GB" sz="1200" b="1" i="1" dirty="0" smtClean="0">
                        <a:solidFill>
                          <a:schemeClr val="accent2">
                            <a:lumMod val="75000"/>
                          </a:schemeClr>
                        </a:solidFill>
                      </a:endParaRPr>
                    </a:p>
                    <a:p>
                      <a:pPr marL="171450" indent="-171450" algn="ctr">
                        <a:buFont typeface="Arial" panose="020B0604020202020204" pitchFamily="34" charset="0"/>
                        <a:buChar char="•"/>
                      </a:pPr>
                      <a:r>
                        <a:rPr lang="en-GB" sz="1200" b="1" i="1" dirty="0" smtClean="0">
                          <a:solidFill>
                            <a:schemeClr val="accent2">
                              <a:lumMod val="75000"/>
                            </a:schemeClr>
                          </a:solidFill>
                        </a:rPr>
                        <a:t>Fe</a:t>
                      </a:r>
                      <a:r>
                        <a:rPr lang="en-GB" sz="1200" b="1" i="1" baseline="30000" dirty="0" smtClean="0">
                          <a:solidFill>
                            <a:schemeClr val="accent2">
                              <a:lumMod val="75000"/>
                            </a:schemeClr>
                          </a:solidFill>
                        </a:rPr>
                        <a:t>3+ </a:t>
                      </a:r>
                      <a:r>
                        <a:rPr lang="en-GB" sz="1200" b="1" i="1" dirty="0" smtClean="0">
                          <a:solidFill>
                            <a:schemeClr val="accent2">
                              <a:lumMod val="75000"/>
                            </a:schemeClr>
                          </a:solidFill>
                        </a:rPr>
                        <a:t>is reddish-brown</a:t>
                      </a:r>
                    </a:p>
                    <a:p>
                      <a:pPr marL="171450" indent="-171450" algn="ctr">
                        <a:buFont typeface="Arial" panose="020B0604020202020204" pitchFamily="34" charset="0"/>
                        <a:buChar char="•"/>
                      </a:pPr>
                      <a:endParaRPr lang="en-GB" sz="1200" b="1" i="1" dirty="0" smtClean="0">
                        <a:solidFill>
                          <a:schemeClr val="accent2">
                            <a:lumMod val="75000"/>
                          </a:schemeClr>
                        </a:solidFill>
                      </a:endParaRPr>
                    </a:p>
                    <a:p>
                      <a:pPr marL="171450" indent="-171450" algn="ctr">
                        <a:buFont typeface="Arial" panose="020B0604020202020204" pitchFamily="34" charset="0"/>
                        <a:buChar char="•"/>
                      </a:pPr>
                      <a:r>
                        <a:rPr lang="en-GB" sz="1200" b="1" i="1" dirty="0" smtClean="0">
                          <a:solidFill>
                            <a:schemeClr val="accent2">
                              <a:lumMod val="75000"/>
                            </a:schemeClr>
                          </a:solidFill>
                        </a:rPr>
                        <a:t>Mn</a:t>
                      </a:r>
                      <a:r>
                        <a:rPr lang="en-GB" sz="1200" b="1" i="1" baseline="30000" dirty="0" smtClean="0">
                          <a:solidFill>
                            <a:schemeClr val="accent2">
                              <a:lumMod val="75000"/>
                            </a:schemeClr>
                          </a:solidFill>
                        </a:rPr>
                        <a:t>2+</a:t>
                      </a:r>
                      <a:r>
                        <a:rPr lang="en-GB" sz="1200" b="1" i="1" baseline="0" dirty="0" smtClean="0">
                          <a:solidFill>
                            <a:schemeClr val="accent2">
                              <a:lumMod val="75000"/>
                            </a:schemeClr>
                          </a:solidFill>
                        </a:rPr>
                        <a:t> is pale pink</a:t>
                      </a:r>
                      <a:endParaRPr lang="en-GB" sz="1200" b="1" i="1" dirty="0">
                        <a:solidFill>
                          <a:schemeClr val="accent2">
                            <a:lumMod val="75000"/>
                          </a:schemeClr>
                        </a:solidFill>
                      </a:endParaRPr>
                    </a:p>
                  </a:txBody>
                  <a:tcPr anchor="ctr"/>
                </a:tc>
              </a:tr>
              <a:tr h="903203">
                <a:tc>
                  <a:txBody>
                    <a:bodyPr/>
                    <a:lstStyle/>
                    <a:p>
                      <a:pPr algn="ctr"/>
                      <a:r>
                        <a:rPr lang="en-GB" sz="1200" b="1" dirty="0" smtClean="0"/>
                        <a:t>Typical</a:t>
                      </a:r>
                      <a:r>
                        <a:rPr lang="en-GB" sz="1200" b="1" baseline="0" dirty="0" smtClean="0"/>
                        <a:t> p</a:t>
                      </a:r>
                      <a:r>
                        <a:rPr lang="en-GB" sz="1200" b="1" dirty="0" smtClean="0"/>
                        <a:t>roperties</a:t>
                      </a:r>
                      <a:endParaRPr lang="en-GB" sz="1200" b="1" dirty="0"/>
                    </a:p>
                  </a:txBody>
                  <a:tcPr anchor="ctr">
                    <a:solidFill>
                      <a:schemeClr val="accent2">
                        <a:lumMod val="20000"/>
                        <a:lumOff val="80000"/>
                      </a:schemeClr>
                    </a:solidFill>
                  </a:tcPr>
                </a:tc>
                <a:tc>
                  <a:txBody>
                    <a:bodyPr/>
                    <a:lstStyle/>
                    <a:p>
                      <a:pPr marL="171450" indent="-171450" algn="ctr">
                        <a:buFont typeface="Arial" panose="020B0604020202020204" pitchFamily="34" charset="0"/>
                        <a:buChar char="•"/>
                      </a:pPr>
                      <a:r>
                        <a:rPr lang="en-GB" sz="1200" b="1" i="1" dirty="0" smtClean="0">
                          <a:solidFill>
                            <a:schemeClr val="accent2">
                              <a:lumMod val="75000"/>
                            </a:schemeClr>
                          </a:solidFill>
                        </a:rPr>
                        <a:t>Many have different</a:t>
                      </a:r>
                      <a:r>
                        <a:rPr lang="en-GB" sz="1200" b="1" i="1" baseline="0" dirty="0" smtClean="0">
                          <a:solidFill>
                            <a:schemeClr val="accent2">
                              <a:lumMod val="75000"/>
                            </a:schemeClr>
                          </a:solidFill>
                        </a:rPr>
                        <a:t> ion possibilities with different charges</a:t>
                      </a:r>
                      <a:endParaRPr lang="en-GB" sz="1200" b="1" i="1" dirty="0" smtClean="0">
                        <a:solidFill>
                          <a:schemeClr val="accent2">
                            <a:lumMod val="75000"/>
                          </a:schemeClr>
                        </a:solidFill>
                      </a:endParaRPr>
                    </a:p>
                    <a:p>
                      <a:pPr marL="171450" indent="-171450" algn="ctr">
                        <a:buFont typeface="Arial" panose="020B0604020202020204" pitchFamily="34" charset="0"/>
                        <a:buChar char="•"/>
                      </a:pPr>
                      <a:r>
                        <a:rPr lang="en-GB" sz="1200" b="1" i="1" dirty="0" smtClean="0">
                          <a:solidFill>
                            <a:schemeClr val="accent2">
                              <a:lumMod val="75000"/>
                            </a:schemeClr>
                          </a:solidFill>
                        </a:rPr>
                        <a:t>Used as catalysts</a:t>
                      </a:r>
                    </a:p>
                    <a:p>
                      <a:pPr marL="171450" indent="-171450" algn="ctr">
                        <a:buFont typeface="Arial" panose="020B0604020202020204" pitchFamily="34" charset="0"/>
                        <a:buChar char="•"/>
                      </a:pPr>
                      <a:r>
                        <a:rPr lang="en-GB" sz="1200" b="1" i="1" dirty="0" smtClean="0">
                          <a:solidFill>
                            <a:schemeClr val="accent2">
                              <a:lumMod val="75000"/>
                            </a:schemeClr>
                          </a:solidFill>
                        </a:rPr>
                        <a:t>Form coloured compounds</a:t>
                      </a:r>
                      <a:endParaRPr lang="en-GB" sz="1200" b="1" i="1" dirty="0">
                        <a:solidFill>
                          <a:schemeClr val="accent2">
                            <a:lumMod val="75000"/>
                          </a:schemeClr>
                        </a:solidFill>
                      </a:endParaRPr>
                    </a:p>
                    <a:p>
                      <a:pPr marL="0" marR="0" indent="0" algn="ctr" defTabSz="1280160" rtl="0" eaLnBrk="1" fontAlgn="auto" latinLnBrk="0" hangingPunct="1">
                        <a:lnSpc>
                          <a:spcPct val="100000"/>
                        </a:lnSpc>
                        <a:spcBef>
                          <a:spcPts val="0"/>
                        </a:spcBef>
                        <a:spcAft>
                          <a:spcPts val="0"/>
                        </a:spcAft>
                        <a:buClrTx/>
                        <a:buSzTx/>
                        <a:buFontTx/>
                        <a:buNone/>
                        <a:tabLst/>
                        <a:defRPr/>
                      </a:pPr>
                      <a:endParaRPr lang="en-GB" sz="1200" b="0" i="0" dirty="0" smtClean="0">
                        <a:solidFill>
                          <a:schemeClr val="tx1"/>
                        </a:solidFill>
                      </a:endParaRPr>
                    </a:p>
                  </a:txBody>
                  <a:tcPr anchor="ctr"/>
                </a:tc>
                <a:tc vMerge="1">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lang="en-GB" sz="1200" b="0" i="0" dirty="0" smtClean="0">
                        <a:solidFill>
                          <a:schemeClr val="tx1"/>
                        </a:solidFill>
                      </a:endParaRPr>
                    </a:p>
                  </a:txBody>
                  <a:tcPr anchor="ctr"/>
                </a:tc>
              </a:tr>
            </a:tbl>
          </a:graphicData>
        </a:graphic>
      </p:graphicFrame>
      <p:cxnSp>
        <p:nvCxnSpPr>
          <p:cNvPr id="312" name="Straight Arrow Connector 311"/>
          <p:cNvCxnSpPr/>
          <p:nvPr/>
        </p:nvCxnSpPr>
        <p:spPr>
          <a:xfrm>
            <a:off x="7498887" y="5784734"/>
            <a:ext cx="222828" cy="12528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754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72783" y="3426915"/>
            <a:ext cx="2031317" cy="147732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AQA</a:t>
            </a:r>
          </a:p>
          <a:p>
            <a:pPr algn="ctr"/>
            <a:r>
              <a:rPr lang="en-GB" sz="1800" b="1" dirty="0" smtClean="0">
                <a:ea typeface="Verdana" panose="020B0604030504040204" pitchFamily="34" charset="0"/>
                <a:cs typeface="Verdana" panose="020B0604030504040204" pitchFamily="34" charset="0"/>
              </a:rPr>
              <a:t>BONDING, STRUCTURE AND THE PROPERTIES OF MATTER 1</a:t>
            </a:r>
            <a:endParaRPr lang="en-GB" sz="1800" dirty="0">
              <a:ea typeface="Verdana" panose="020B0604030504040204" pitchFamily="34" charset="0"/>
              <a:cs typeface="Verdana" panose="020B0604030504040204" pitchFamily="34" charset="0"/>
            </a:endParaRPr>
          </a:p>
        </p:txBody>
      </p:sp>
      <p:sp>
        <p:nvSpPr>
          <p:cNvPr id="148" name="Rectangle 147"/>
          <p:cNvSpPr/>
          <p:nvPr/>
        </p:nvSpPr>
        <p:spPr>
          <a:xfrm rot="16200000">
            <a:off x="5745473" y="2292582"/>
            <a:ext cx="1365980" cy="62191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The three states of matter</a:t>
            </a:r>
            <a:endParaRPr lang="en-GB" sz="1400" b="1" dirty="0">
              <a:solidFill>
                <a:schemeClr val="tx1"/>
              </a:solidFill>
            </a:endParaRPr>
          </a:p>
        </p:txBody>
      </p:sp>
      <p:graphicFrame>
        <p:nvGraphicFramePr>
          <p:cNvPr id="372" name="Table 371"/>
          <p:cNvGraphicFramePr>
            <a:graphicFrameLocks noGrp="1"/>
          </p:cNvGraphicFramePr>
          <p:nvPr>
            <p:extLst/>
          </p:nvPr>
        </p:nvGraphicFramePr>
        <p:xfrm>
          <a:off x="876300" y="25877"/>
          <a:ext cx="4411847" cy="2006601"/>
        </p:xfrm>
        <a:graphic>
          <a:graphicData uri="http://schemas.openxmlformats.org/drawingml/2006/table">
            <a:tbl>
              <a:tblPr firstRow="1" bandRow="1">
                <a:tableStyleId>{5940675A-B579-460E-94D1-54222C63F5DA}</a:tableStyleId>
              </a:tblPr>
              <a:tblGrid>
                <a:gridCol w="390878"/>
                <a:gridCol w="1879136"/>
                <a:gridCol w="2141833"/>
              </a:tblGrid>
              <a:tr h="668867">
                <a:tc>
                  <a:txBody>
                    <a:bodyPr/>
                    <a:lstStyle/>
                    <a:p>
                      <a:pPr algn="ctr"/>
                      <a:r>
                        <a:rPr lang="en-GB" sz="1200" b="1" dirty="0" smtClean="0"/>
                        <a:t>Ionic</a:t>
                      </a:r>
                      <a:endParaRPr lang="en-GB" sz="1200" b="1" dirty="0"/>
                    </a:p>
                  </a:txBody>
                  <a:tcPr vert="vert270"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Particles are oppositely charged ions</a:t>
                      </a:r>
                      <a:endParaRPr lang="en-GB" sz="1200" b="1" i="1" dirty="0">
                        <a:solidFill>
                          <a:schemeClr val="accent2">
                            <a:lumMod val="75000"/>
                          </a:schemeClr>
                        </a:solidFill>
                      </a:endParaRPr>
                    </a:p>
                  </a:txBody>
                  <a:tcPr anchor="ctr"/>
                </a:tc>
                <a:tc>
                  <a:txBody>
                    <a:bodyPr/>
                    <a:lstStyle/>
                    <a:p>
                      <a:pPr algn="ctr"/>
                      <a:r>
                        <a:rPr lang="en-GB" sz="1200" b="1" dirty="0" smtClean="0"/>
                        <a:t>Occurs in compounds formed from metals combined with non metals.</a:t>
                      </a:r>
                      <a:endParaRPr lang="en-GB" sz="1200" b="1" dirty="0"/>
                    </a:p>
                  </a:txBody>
                  <a:tcPr anchor="ctr"/>
                </a:tc>
              </a:tr>
              <a:tr h="668867">
                <a:tc>
                  <a:txBody>
                    <a:bodyPr/>
                    <a:lstStyle/>
                    <a:p>
                      <a:pPr algn="ctr"/>
                      <a:r>
                        <a:rPr lang="en-GB" sz="1200" b="1" dirty="0" smtClean="0"/>
                        <a:t>Covalent</a:t>
                      </a:r>
                      <a:endParaRPr lang="en-GB" sz="1200" b="1" dirty="0"/>
                    </a:p>
                  </a:txBody>
                  <a:tcPr vert="vert270"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Particles are atoms that share pairs</a:t>
                      </a:r>
                      <a:r>
                        <a:rPr lang="en-GB" sz="1200" b="1" i="1" baseline="0" dirty="0" smtClean="0">
                          <a:solidFill>
                            <a:schemeClr val="accent2">
                              <a:lumMod val="75000"/>
                            </a:schemeClr>
                          </a:solidFill>
                        </a:rPr>
                        <a:t> of electrons</a:t>
                      </a:r>
                      <a:endParaRPr lang="en-GB" sz="1200" b="1" i="1" dirty="0">
                        <a:solidFill>
                          <a:schemeClr val="accent2">
                            <a:lumMod val="75000"/>
                          </a:schemeClr>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b="1" dirty="0" smtClean="0"/>
                        <a:t>Occurs in most non metallic</a:t>
                      </a:r>
                      <a:r>
                        <a:rPr lang="en-US" sz="1200" b="1" baseline="0" dirty="0" smtClean="0"/>
                        <a:t> elements and in compounds of non metals.</a:t>
                      </a:r>
                      <a:endParaRPr lang="en-US" sz="1200" b="1" dirty="0" smtClean="0"/>
                    </a:p>
                  </a:txBody>
                  <a:tcPr anchor="ctr"/>
                </a:tc>
              </a:tr>
              <a:tr h="668867">
                <a:tc>
                  <a:txBody>
                    <a:bodyPr/>
                    <a:lstStyle/>
                    <a:p>
                      <a:pPr algn="ctr"/>
                      <a:r>
                        <a:rPr lang="en-GB" sz="1200" b="1" dirty="0" smtClean="0"/>
                        <a:t>Metallic</a:t>
                      </a:r>
                      <a:endParaRPr lang="en-GB" sz="1200" b="1" dirty="0"/>
                    </a:p>
                  </a:txBody>
                  <a:tcPr vert="vert270"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Particles</a:t>
                      </a:r>
                      <a:r>
                        <a:rPr lang="en-GB" sz="1200" b="1" i="1" baseline="0" dirty="0" smtClean="0">
                          <a:solidFill>
                            <a:schemeClr val="accent2">
                              <a:lumMod val="75000"/>
                            </a:schemeClr>
                          </a:solidFill>
                        </a:rPr>
                        <a:t> are atoms which share delocalised electrons</a:t>
                      </a:r>
                      <a:endParaRPr lang="en-GB" sz="1200" b="1" i="1" dirty="0">
                        <a:solidFill>
                          <a:schemeClr val="accent2">
                            <a:lumMod val="75000"/>
                          </a:schemeClr>
                        </a:solidFill>
                      </a:endParaRPr>
                    </a:p>
                  </a:txBody>
                  <a:tcPr anchor="ctr"/>
                </a:tc>
                <a:tc>
                  <a:txBody>
                    <a:bodyPr/>
                    <a:lstStyle/>
                    <a:p>
                      <a:pPr algn="ctr"/>
                      <a:r>
                        <a:rPr lang="en-GB" sz="1200" b="1" dirty="0" smtClean="0"/>
                        <a:t>Occurs in metallic elements and alloys.</a:t>
                      </a:r>
                      <a:endParaRPr lang="en-GB" sz="1200" b="1" dirty="0"/>
                    </a:p>
                  </a:txBody>
                  <a:tcPr anchor="ctr"/>
                </a:tc>
              </a:tr>
            </a:tbl>
          </a:graphicData>
        </a:graphic>
      </p:graphicFrame>
      <p:sp>
        <p:nvSpPr>
          <p:cNvPr id="10" name="Rectangle 9"/>
          <p:cNvSpPr/>
          <p:nvPr/>
        </p:nvSpPr>
        <p:spPr>
          <a:xfrm>
            <a:off x="2702868" y="4591423"/>
            <a:ext cx="1722164" cy="367746"/>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Ionic bonding</a:t>
            </a:r>
            <a:endParaRPr lang="en-GB" sz="1400" b="1" dirty="0">
              <a:solidFill>
                <a:schemeClr val="tx1"/>
              </a:solidFill>
            </a:endParaRPr>
          </a:p>
        </p:txBody>
      </p:sp>
      <p:sp>
        <p:nvSpPr>
          <p:cNvPr id="11" name="Rectangle 10"/>
          <p:cNvSpPr/>
          <p:nvPr/>
        </p:nvSpPr>
        <p:spPr>
          <a:xfrm>
            <a:off x="4226313" y="6922204"/>
            <a:ext cx="1478715" cy="45786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Ionic compounds</a:t>
            </a:r>
            <a:endParaRPr lang="en-GB" sz="1400" b="1" dirty="0">
              <a:solidFill>
                <a:schemeClr val="tx1"/>
              </a:solidFill>
            </a:endParaRPr>
          </a:p>
        </p:txBody>
      </p:sp>
      <p:sp>
        <p:nvSpPr>
          <p:cNvPr id="13" name="Rectangle 12"/>
          <p:cNvSpPr/>
          <p:nvPr/>
        </p:nvSpPr>
        <p:spPr>
          <a:xfrm rot="16200000">
            <a:off x="7008592" y="6048438"/>
            <a:ext cx="1426671" cy="45786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Metallic bonding</a:t>
            </a:r>
            <a:endParaRPr lang="en-GB" sz="1400" b="1" dirty="0">
              <a:solidFill>
                <a:schemeClr val="tx1"/>
              </a:solidFill>
            </a:endParaRPr>
          </a:p>
        </p:txBody>
      </p:sp>
      <p:sp>
        <p:nvSpPr>
          <p:cNvPr id="16" name="Rectangle 15"/>
          <p:cNvSpPr/>
          <p:nvPr/>
        </p:nvSpPr>
        <p:spPr>
          <a:xfrm rot="16200000">
            <a:off x="3766429" y="3115155"/>
            <a:ext cx="2267712" cy="45786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Properties of ionic compounds</a:t>
            </a:r>
            <a:endParaRPr lang="en-GB" sz="1400" b="1" dirty="0">
              <a:solidFill>
                <a:schemeClr val="tx1"/>
              </a:solidFill>
            </a:endParaRPr>
          </a:p>
        </p:txBody>
      </p:sp>
      <p:sp>
        <p:nvSpPr>
          <p:cNvPr id="18" name="Rectangle 17"/>
          <p:cNvSpPr/>
          <p:nvPr/>
        </p:nvSpPr>
        <p:spPr>
          <a:xfrm rot="5400000">
            <a:off x="5066119" y="2369325"/>
            <a:ext cx="1207030" cy="59370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Chemical bonds</a:t>
            </a:r>
            <a:endParaRPr lang="en-GB" sz="1400" b="1" dirty="0">
              <a:solidFill>
                <a:schemeClr val="tx1"/>
              </a:solidFill>
            </a:endParaRPr>
          </a:p>
        </p:txBody>
      </p:sp>
      <p:graphicFrame>
        <p:nvGraphicFramePr>
          <p:cNvPr id="19" name="Table 18"/>
          <p:cNvGraphicFramePr>
            <a:graphicFrameLocks noGrp="1"/>
          </p:cNvGraphicFramePr>
          <p:nvPr>
            <p:extLst/>
          </p:nvPr>
        </p:nvGraphicFramePr>
        <p:xfrm>
          <a:off x="114863" y="5168801"/>
          <a:ext cx="6898173" cy="1371600"/>
        </p:xfrm>
        <a:graphic>
          <a:graphicData uri="http://schemas.openxmlformats.org/drawingml/2006/table">
            <a:tbl>
              <a:tblPr firstRow="1" bandRow="1">
                <a:tableStyleId>{5940675A-B579-460E-94D1-54222C63F5DA}</a:tableStyleId>
              </a:tblPr>
              <a:tblGrid>
                <a:gridCol w="2084571"/>
                <a:gridCol w="2569288"/>
                <a:gridCol w="2244314"/>
              </a:tblGrid>
              <a:tr h="685800">
                <a:tc rowSpan="2">
                  <a:txBody>
                    <a:bodyPr/>
                    <a:lstStyle/>
                    <a:p>
                      <a:pPr algn="ctr"/>
                      <a:r>
                        <a:rPr lang="en-GB" sz="1200" b="1" dirty="0" smtClean="0"/>
                        <a:t>Electrons are transferred so that all atoms have a noble gas</a:t>
                      </a:r>
                      <a:r>
                        <a:rPr lang="en-GB" sz="1200" b="1" baseline="0" dirty="0" smtClean="0"/>
                        <a:t> configuration (full outer shells).</a:t>
                      </a:r>
                      <a:endParaRPr lang="en-GB" sz="1200" b="1" dirty="0"/>
                    </a:p>
                  </a:txBody>
                  <a:tcPr anchor="ctr">
                    <a:noFill/>
                  </a:tcPr>
                </a:tc>
                <a:tc>
                  <a:txBody>
                    <a:bodyPr/>
                    <a:lstStyle/>
                    <a:p>
                      <a:pPr algn="ctr"/>
                      <a:r>
                        <a:rPr lang="en-GB" sz="1200" b="1" i="1" dirty="0" smtClean="0">
                          <a:solidFill>
                            <a:schemeClr val="accent2">
                              <a:lumMod val="75000"/>
                            </a:schemeClr>
                          </a:solidFill>
                        </a:rPr>
                        <a:t>Metal atoms lose electrons and become positively charged ions</a:t>
                      </a:r>
                    </a:p>
                    <a:p>
                      <a:pPr algn="ctr"/>
                      <a:endParaRPr lang="en-GB" sz="1200" b="1" i="1" dirty="0" smtClean="0">
                        <a:solidFill>
                          <a:schemeClr val="accent2">
                            <a:lumMod val="75000"/>
                          </a:schemeClr>
                        </a:solidFill>
                      </a:endParaRPr>
                    </a:p>
                  </a:txBody>
                  <a:tcPr anchor="ctr"/>
                </a:tc>
                <a:tc>
                  <a:txBody>
                    <a:bodyPr/>
                    <a:lstStyle/>
                    <a:p>
                      <a:pPr algn="ctr"/>
                      <a:r>
                        <a:rPr lang="en-GB" sz="1200" b="1" dirty="0" smtClean="0"/>
                        <a:t>Group 1 metals form +1 ions</a:t>
                      </a:r>
                    </a:p>
                    <a:p>
                      <a:pPr algn="ctr"/>
                      <a:r>
                        <a:rPr lang="en-GB" sz="1200" b="1" dirty="0" smtClean="0"/>
                        <a:t>Group 2 metals form +2 ions</a:t>
                      </a:r>
                      <a:endParaRPr lang="en-GB" sz="1200" b="1" dirty="0"/>
                    </a:p>
                  </a:txBody>
                  <a:tcPr anchor="ctr"/>
                </a:tc>
              </a:tr>
              <a:tr h="685800">
                <a:tc vMerge="1">
                  <a:txBody>
                    <a:bodyPr/>
                    <a:lstStyle/>
                    <a:p>
                      <a:endParaRPr lang="en-GB"/>
                    </a:p>
                  </a:txBody>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Non metals atoms gain electrons to become negatively charged ions</a:t>
                      </a:r>
                    </a:p>
                    <a:p>
                      <a:pPr algn="ctr"/>
                      <a:endParaRPr lang="en-GB" sz="1200" b="1" i="1" dirty="0">
                        <a:solidFill>
                          <a:schemeClr val="accent2">
                            <a:lumMod val="75000"/>
                          </a:schemeClr>
                        </a:solidFill>
                      </a:endParaRPr>
                    </a:p>
                  </a:txBody>
                  <a:tcPr anchor="ctr"/>
                </a:tc>
                <a:tc>
                  <a:txBody>
                    <a:bodyPr/>
                    <a:lstStyle/>
                    <a:p>
                      <a:pPr algn="ctr"/>
                      <a:r>
                        <a:rPr lang="en-GB" sz="1200" b="1" dirty="0" smtClean="0"/>
                        <a:t>Group 6 non metals form</a:t>
                      </a:r>
                      <a:r>
                        <a:rPr lang="en-GB" sz="1200" b="1" baseline="0" dirty="0" smtClean="0"/>
                        <a:t> -2 ions</a:t>
                      </a:r>
                    </a:p>
                    <a:p>
                      <a:pPr algn="ctr"/>
                      <a:r>
                        <a:rPr lang="en-GB" sz="1200" b="1" baseline="0" dirty="0" smtClean="0"/>
                        <a:t>Group 7 non metals form -1 ions</a:t>
                      </a:r>
                      <a:endParaRPr lang="en-GB" sz="1200" b="1" dirty="0"/>
                    </a:p>
                  </a:txBody>
                  <a:tcPr anchor="ctr"/>
                </a:tc>
              </a:tr>
            </a:tbl>
          </a:graphicData>
        </a:graphic>
      </p:graphicFrame>
      <p:graphicFrame>
        <p:nvGraphicFramePr>
          <p:cNvPr id="21" name="Table 20"/>
          <p:cNvGraphicFramePr>
            <a:graphicFrameLocks noGrp="1"/>
          </p:cNvGraphicFramePr>
          <p:nvPr>
            <p:extLst/>
          </p:nvPr>
        </p:nvGraphicFramePr>
        <p:xfrm>
          <a:off x="78213" y="6857831"/>
          <a:ext cx="3637823" cy="2377440"/>
        </p:xfrm>
        <a:graphic>
          <a:graphicData uri="http://schemas.openxmlformats.org/drawingml/2006/table">
            <a:tbl>
              <a:tblPr firstRow="1" bandRow="1">
                <a:tableStyleId>{5940675A-B579-460E-94D1-54222C63F5DA}</a:tableStyleId>
              </a:tblPr>
              <a:tblGrid>
                <a:gridCol w="869671"/>
                <a:gridCol w="2768152"/>
              </a:tblGrid>
              <a:tr h="737616">
                <a:tc>
                  <a:txBody>
                    <a:bodyPr/>
                    <a:lstStyle/>
                    <a:p>
                      <a:pPr algn="ctr"/>
                      <a:r>
                        <a:rPr lang="en-GB" sz="1200" b="1" dirty="0" smtClean="0"/>
                        <a:t>Dot and cross diagram</a:t>
                      </a:r>
                      <a:endParaRPr lang="en-GB" sz="1200" b="1" dirty="0"/>
                    </a:p>
                  </a:txBody>
                  <a:tcPr anchor="ctr">
                    <a:solidFill>
                      <a:schemeClr val="accent2">
                        <a:lumMod val="20000"/>
                        <a:lumOff val="80000"/>
                      </a:schemeClr>
                    </a:solidFill>
                  </a:tcPr>
                </a:tc>
                <a:tc>
                  <a:txBody>
                    <a:bodyPr/>
                    <a:lstStyle/>
                    <a:p>
                      <a:pPr marL="0" indent="0" algn="ctr">
                        <a:buFont typeface="Arial" panose="020B0604020202020204" pitchFamily="34" charset="0"/>
                        <a:buNone/>
                      </a:pPr>
                      <a:endParaRPr lang="en-GB" sz="1200" b="1" i="1" dirty="0" smtClean="0">
                        <a:solidFill>
                          <a:schemeClr val="accent2">
                            <a:lumMod val="75000"/>
                          </a:schemeClr>
                        </a:solidFill>
                      </a:endParaRPr>
                    </a:p>
                    <a:p>
                      <a:pPr marL="0" indent="0" algn="ctr">
                        <a:buFont typeface="Arial" panose="020B0604020202020204" pitchFamily="34" charset="0"/>
                        <a:buNone/>
                      </a:pPr>
                      <a:endParaRPr lang="en-GB" sz="1200" b="1" i="1" dirty="0" smtClean="0">
                        <a:solidFill>
                          <a:schemeClr val="accent2">
                            <a:lumMod val="75000"/>
                          </a:schemeClr>
                        </a:solidFill>
                      </a:endParaRPr>
                    </a:p>
                    <a:p>
                      <a:pPr marL="0" indent="0" algn="ctr">
                        <a:buFont typeface="Arial" panose="020B0604020202020204" pitchFamily="34" charset="0"/>
                        <a:buNone/>
                      </a:pPr>
                      <a:endParaRPr lang="en-GB" sz="1200" b="1" i="1" dirty="0" smtClean="0">
                        <a:solidFill>
                          <a:schemeClr val="accent2">
                            <a:lumMod val="75000"/>
                          </a:schemeClr>
                        </a:solidFill>
                      </a:endParaRPr>
                    </a:p>
                    <a:p>
                      <a:pPr marL="0" indent="0" algn="ctr">
                        <a:buFont typeface="Arial" panose="020B0604020202020204" pitchFamily="34" charset="0"/>
                        <a:buNone/>
                      </a:pPr>
                      <a:endParaRPr lang="en-GB" sz="1200" b="1" i="1" dirty="0">
                        <a:solidFill>
                          <a:schemeClr val="accent2">
                            <a:lumMod val="75000"/>
                          </a:schemeClr>
                        </a:solidFill>
                      </a:endParaRPr>
                    </a:p>
                  </a:txBody>
                  <a:tcPr anchor="ctr"/>
                </a:tc>
              </a:tr>
              <a:tr h="790575">
                <a:tc>
                  <a:txBody>
                    <a:bodyPr/>
                    <a:lstStyle/>
                    <a:p>
                      <a:pPr algn="ctr"/>
                      <a:r>
                        <a:rPr lang="en-GB" sz="1200" b="1" dirty="0" smtClean="0"/>
                        <a:t>Giant</a:t>
                      </a:r>
                      <a:r>
                        <a:rPr lang="en-GB" sz="1200" b="1" baseline="0" dirty="0" smtClean="0"/>
                        <a:t> structure</a:t>
                      </a:r>
                      <a:endParaRPr lang="en-GB" sz="1200" b="1" dirty="0"/>
                    </a:p>
                  </a:txBody>
                  <a:tcPr anchor="ctr">
                    <a:solidFill>
                      <a:schemeClr val="accent2">
                        <a:lumMod val="20000"/>
                        <a:lumOff val="80000"/>
                      </a:schemeClr>
                    </a:solidFill>
                  </a:tcPr>
                </a:tc>
                <a:tc>
                  <a:txBody>
                    <a:bodyPr/>
                    <a:lstStyle/>
                    <a:p>
                      <a:pPr algn="ctr"/>
                      <a:endParaRPr lang="en-GB" sz="1200" b="1" i="1" dirty="0" smtClean="0">
                        <a:solidFill>
                          <a:schemeClr val="accent2">
                            <a:lumMod val="75000"/>
                          </a:schemeClr>
                        </a:solidFill>
                      </a:endParaRPr>
                    </a:p>
                    <a:p>
                      <a:pPr algn="ctr"/>
                      <a:endParaRPr lang="en-GB" sz="1200" b="1" i="1" dirty="0" smtClean="0">
                        <a:solidFill>
                          <a:schemeClr val="accent2">
                            <a:lumMod val="75000"/>
                          </a:schemeClr>
                        </a:solidFill>
                      </a:endParaRPr>
                    </a:p>
                    <a:p>
                      <a:pPr algn="ctr"/>
                      <a:endParaRPr lang="en-GB" sz="1200" b="1" i="1" dirty="0" smtClean="0">
                        <a:solidFill>
                          <a:schemeClr val="accent2">
                            <a:lumMod val="75000"/>
                          </a:schemeClr>
                        </a:solidFill>
                      </a:endParaRPr>
                    </a:p>
                    <a:p>
                      <a:pPr algn="ctr"/>
                      <a:endParaRPr lang="en-GB" sz="1200" b="1" i="1" dirty="0" smtClean="0">
                        <a:solidFill>
                          <a:schemeClr val="accent2">
                            <a:lumMod val="75000"/>
                          </a:schemeClr>
                        </a:solidFill>
                      </a:endParaRPr>
                    </a:p>
                    <a:p>
                      <a:pPr algn="ctr"/>
                      <a:endParaRPr lang="en-GB" sz="1200" b="1" i="1" dirty="0" smtClean="0">
                        <a:solidFill>
                          <a:schemeClr val="accent2">
                            <a:lumMod val="75000"/>
                          </a:schemeClr>
                        </a:solidFill>
                      </a:endParaRPr>
                    </a:p>
                    <a:p>
                      <a:pPr algn="ctr"/>
                      <a:endParaRPr lang="en-GB" sz="1200" b="1" i="1" dirty="0" smtClean="0">
                        <a:solidFill>
                          <a:schemeClr val="accent2">
                            <a:lumMod val="75000"/>
                          </a:schemeClr>
                        </a:solidFill>
                      </a:endParaRPr>
                    </a:p>
                    <a:p>
                      <a:pPr algn="l"/>
                      <a:endParaRPr lang="en-GB" sz="1200" b="1" i="1" dirty="0" smtClean="0">
                        <a:solidFill>
                          <a:schemeClr val="accent2">
                            <a:lumMod val="75000"/>
                          </a:schemeClr>
                        </a:solidFill>
                      </a:endParaRPr>
                    </a:p>
                    <a:p>
                      <a:pPr algn="ctr"/>
                      <a:endParaRPr lang="en-GB" sz="1200" b="1" i="1" dirty="0">
                        <a:solidFill>
                          <a:schemeClr val="accent2">
                            <a:lumMod val="75000"/>
                          </a:schemeClr>
                        </a:solidFill>
                      </a:endParaRPr>
                    </a:p>
                  </a:txBody>
                  <a:tcPr anchor="ctr"/>
                </a:tc>
              </a:tr>
            </a:tbl>
          </a:graphicData>
        </a:graphic>
      </p:graphicFrame>
      <p:pic>
        <p:nvPicPr>
          <p:cNvPr id="3" name="Picture 2"/>
          <p:cNvPicPr>
            <a:picLocks noChangeAspect="1"/>
          </p:cNvPicPr>
          <p:nvPr/>
        </p:nvPicPr>
        <p:blipFill>
          <a:blip r:embed="rId2"/>
          <a:stretch>
            <a:fillRect/>
          </a:stretch>
        </p:blipFill>
        <p:spPr>
          <a:xfrm>
            <a:off x="1055706" y="7803791"/>
            <a:ext cx="1163690" cy="1055836"/>
          </a:xfrm>
          <a:prstGeom prst="rect">
            <a:avLst/>
          </a:prstGeom>
        </p:spPr>
      </p:pic>
      <p:sp>
        <p:nvSpPr>
          <p:cNvPr id="5" name="Oval 4"/>
          <p:cNvSpPr/>
          <p:nvPr/>
        </p:nvSpPr>
        <p:spPr>
          <a:xfrm>
            <a:off x="1098310" y="8866296"/>
            <a:ext cx="179000" cy="167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277310" y="8823672"/>
            <a:ext cx="566277" cy="276999"/>
          </a:xfrm>
          <a:prstGeom prst="rect">
            <a:avLst/>
          </a:prstGeom>
          <a:noFill/>
        </p:spPr>
        <p:txBody>
          <a:bodyPr wrap="square" rtlCol="0">
            <a:spAutoFit/>
          </a:bodyPr>
          <a:lstStyle/>
          <a:p>
            <a:r>
              <a:rPr lang="en-GB" sz="1200" b="1" dirty="0" smtClean="0"/>
              <a:t>Na</a:t>
            </a:r>
            <a:r>
              <a:rPr lang="en-GB" sz="1200" b="1" baseline="30000" dirty="0" smtClean="0"/>
              <a:t>+</a:t>
            </a:r>
            <a:endParaRPr lang="en-GB" sz="1200" b="1" baseline="30000" dirty="0"/>
          </a:p>
        </p:txBody>
      </p:sp>
      <p:sp>
        <p:nvSpPr>
          <p:cNvPr id="7" name="Oval 6"/>
          <p:cNvSpPr/>
          <p:nvPr/>
        </p:nvSpPr>
        <p:spPr>
          <a:xfrm>
            <a:off x="1719638" y="8912815"/>
            <a:ext cx="73803" cy="69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826157" y="8823671"/>
            <a:ext cx="566277" cy="276999"/>
          </a:xfrm>
          <a:prstGeom prst="rect">
            <a:avLst/>
          </a:prstGeom>
          <a:noFill/>
        </p:spPr>
        <p:txBody>
          <a:bodyPr wrap="square" rtlCol="0">
            <a:spAutoFit/>
          </a:bodyPr>
          <a:lstStyle/>
          <a:p>
            <a:r>
              <a:rPr lang="en-GB" sz="1200" b="1" dirty="0" smtClean="0"/>
              <a:t>Cl</a:t>
            </a:r>
            <a:r>
              <a:rPr lang="en-GB" sz="1200" b="1" baseline="30000" dirty="0" smtClean="0"/>
              <a:t>-</a:t>
            </a:r>
            <a:endParaRPr lang="en-GB" sz="1200" b="1" baseline="30000" dirty="0"/>
          </a:p>
        </p:txBody>
      </p:sp>
      <p:graphicFrame>
        <p:nvGraphicFramePr>
          <p:cNvPr id="8" name="Table 7"/>
          <p:cNvGraphicFramePr>
            <a:graphicFrameLocks noGrp="1"/>
          </p:cNvGraphicFramePr>
          <p:nvPr>
            <p:extLst/>
          </p:nvPr>
        </p:nvGraphicFramePr>
        <p:xfrm>
          <a:off x="3860008" y="7689217"/>
          <a:ext cx="3163091" cy="1538105"/>
        </p:xfrm>
        <a:graphic>
          <a:graphicData uri="http://schemas.openxmlformats.org/drawingml/2006/table">
            <a:tbl>
              <a:tblPr firstRow="1" bandRow="1">
                <a:tableStyleId>{5940675A-B579-460E-94D1-54222C63F5DA}</a:tableStyleId>
              </a:tblPr>
              <a:tblGrid>
                <a:gridCol w="798256"/>
                <a:gridCol w="2364835"/>
              </a:tblGrid>
              <a:tr h="1538105">
                <a:tc>
                  <a:txBody>
                    <a:bodyPr/>
                    <a:lstStyle/>
                    <a:p>
                      <a:pPr algn="ctr"/>
                      <a:r>
                        <a:rPr lang="en-GB" sz="1200" b="1" dirty="0" smtClean="0"/>
                        <a:t>Structure</a:t>
                      </a:r>
                      <a:endParaRPr lang="en-GB" sz="1200" b="1" dirty="0"/>
                    </a:p>
                  </a:txBody>
                  <a:tcPr anchor="ctr">
                    <a:solidFill>
                      <a:schemeClr val="accent2">
                        <a:lumMod val="20000"/>
                        <a:lumOff val="80000"/>
                      </a:schemeClr>
                    </a:solidFill>
                  </a:tcPr>
                </a:tc>
                <a:tc>
                  <a:txBody>
                    <a:bodyPr/>
                    <a:lstStyle/>
                    <a:p>
                      <a:pPr marL="171450" indent="-171450" algn="ctr">
                        <a:buFont typeface="Arial" panose="020B0604020202020204" pitchFamily="34" charset="0"/>
                        <a:buChar char="•"/>
                      </a:pPr>
                      <a:r>
                        <a:rPr lang="en-GB" sz="1200" b="1" i="1" dirty="0" smtClean="0">
                          <a:solidFill>
                            <a:schemeClr val="accent2">
                              <a:lumMod val="75000"/>
                            </a:schemeClr>
                          </a:solidFill>
                        </a:rPr>
                        <a:t>Held together</a:t>
                      </a:r>
                      <a:r>
                        <a:rPr lang="en-GB" sz="1200" b="1" i="1" baseline="0" dirty="0" smtClean="0">
                          <a:solidFill>
                            <a:schemeClr val="accent2">
                              <a:lumMod val="75000"/>
                            </a:schemeClr>
                          </a:solidFill>
                        </a:rPr>
                        <a:t> by strong electrostatic forces of attraction between oppositely charged ions</a:t>
                      </a:r>
                    </a:p>
                    <a:p>
                      <a:pPr marL="171450" indent="-171450" algn="ctr">
                        <a:buFont typeface="Arial" panose="020B0604020202020204" pitchFamily="34" charset="0"/>
                        <a:buChar char="•"/>
                      </a:pPr>
                      <a:r>
                        <a:rPr lang="en-GB" sz="1200" b="1" i="1" baseline="0" dirty="0" smtClean="0">
                          <a:solidFill>
                            <a:schemeClr val="accent2">
                              <a:lumMod val="75000"/>
                            </a:schemeClr>
                          </a:solidFill>
                        </a:rPr>
                        <a:t>Forces act in all directions in the lattice</a:t>
                      </a:r>
                      <a:endParaRPr lang="en-GB" sz="1200" b="1" i="1" dirty="0">
                        <a:solidFill>
                          <a:schemeClr val="accent2">
                            <a:lumMod val="75000"/>
                          </a:schemeClr>
                        </a:solidFill>
                      </a:endParaRPr>
                    </a:p>
                  </a:txBody>
                  <a:tcPr anchor="ctr"/>
                </a:tc>
              </a:tr>
            </a:tbl>
          </a:graphicData>
        </a:graphic>
      </p:graphicFrame>
      <p:graphicFrame>
        <p:nvGraphicFramePr>
          <p:cNvPr id="32" name="Table 31"/>
          <p:cNvGraphicFramePr>
            <a:graphicFrameLocks noGrp="1"/>
          </p:cNvGraphicFramePr>
          <p:nvPr>
            <p:extLst/>
          </p:nvPr>
        </p:nvGraphicFramePr>
        <p:xfrm>
          <a:off x="93914" y="2080551"/>
          <a:ext cx="4390478" cy="2375916"/>
        </p:xfrm>
        <a:graphic>
          <a:graphicData uri="http://schemas.openxmlformats.org/drawingml/2006/table">
            <a:tbl>
              <a:tblPr firstRow="1" bandRow="1">
                <a:tableStyleId>{5940675A-B579-460E-94D1-54222C63F5DA}</a:tableStyleId>
              </a:tblPr>
              <a:tblGrid>
                <a:gridCol w="1928949"/>
                <a:gridCol w="2461529"/>
              </a:tblGrid>
              <a:tr h="737616">
                <a:tc>
                  <a:txBody>
                    <a:bodyPr/>
                    <a:lstStyle/>
                    <a:p>
                      <a:pPr algn="ctr"/>
                      <a:r>
                        <a:rPr lang="en-GB" sz="1200" b="1" i="1" dirty="0" smtClean="0">
                          <a:solidFill>
                            <a:schemeClr val="accent2">
                              <a:lumMod val="75000"/>
                            </a:schemeClr>
                          </a:solidFill>
                        </a:rPr>
                        <a:t>High</a:t>
                      </a:r>
                      <a:r>
                        <a:rPr lang="en-GB" sz="1200" b="1" i="1" baseline="0" dirty="0" smtClean="0">
                          <a:solidFill>
                            <a:schemeClr val="accent2">
                              <a:lumMod val="75000"/>
                            </a:schemeClr>
                          </a:solidFill>
                        </a:rPr>
                        <a:t> melting and boiling points</a:t>
                      </a:r>
                      <a:endParaRPr lang="en-GB" sz="1200" b="1" i="1" dirty="0">
                        <a:solidFill>
                          <a:schemeClr val="accent2">
                            <a:lumMod val="75000"/>
                          </a:schemeClr>
                        </a:solidFill>
                      </a:endParaRPr>
                    </a:p>
                  </a:txBody>
                  <a:tcPr anchor="ctr"/>
                </a:tc>
                <a:tc>
                  <a:txBody>
                    <a:bodyPr/>
                    <a:lstStyle/>
                    <a:p>
                      <a:pPr algn="ctr"/>
                      <a:r>
                        <a:rPr lang="en-GB" sz="1200" b="1" dirty="0" smtClean="0"/>
                        <a:t>Large amounts of energy needed</a:t>
                      </a:r>
                      <a:r>
                        <a:rPr lang="en-GB" sz="1200" b="1" baseline="0" dirty="0" smtClean="0"/>
                        <a:t> to break the bonds.</a:t>
                      </a:r>
                      <a:endParaRPr lang="en-GB" sz="1200" b="1" dirty="0"/>
                    </a:p>
                  </a:txBody>
                  <a:tcPr anchor="ctr"/>
                </a:tc>
              </a:tr>
              <a:tr h="790575">
                <a:tc>
                  <a:txBody>
                    <a:bodyPr/>
                    <a:lstStyle/>
                    <a:p>
                      <a:pPr algn="ctr"/>
                      <a:r>
                        <a:rPr lang="en-GB" sz="1200" b="1" i="1" dirty="0" smtClean="0">
                          <a:solidFill>
                            <a:schemeClr val="accent2">
                              <a:lumMod val="75000"/>
                            </a:schemeClr>
                          </a:solidFill>
                        </a:rPr>
                        <a:t>Do not conduct</a:t>
                      </a:r>
                      <a:r>
                        <a:rPr lang="en-GB" sz="1200" b="1" i="1" baseline="0" dirty="0" smtClean="0">
                          <a:solidFill>
                            <a:schemeClr val="accent2">
                              <a:lumMod val="75000"/>
                            </a:schemeClr>
                          </a:solidFill>
                        </a:rPr>
                        <a:t> electricity when solid</a:t>
                      </a:r>
                      <a:endParaRPr lang="en-GB" sz="1200" b="1" i="1" dirty="0">
                        <a:solidFill>
                          <a:schemeClr val="accent2">
                            <a:lumMod val="75000"/>
                          </a:schemeClr>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b="1" dirty="0" smtClean="0"/>
                        <a:t>Ions are held in a fixed position in the</a:t>
                      </a:r>
                      <a:r>
                        <a:rPr lang="en-US" sz="1200" b="1" baseline="0" dirty="0" smtClean="0"/>
                        <a:t> lattice and cannot move.</a:t>
                      </a:r>
                      <a:endParaRPr lang="en-US" sz="1200" b="1" dirty="0" smtClean="0"/>
                    </a:p>
                  </a:txBody>
                  <a:tcPr anchor="ctr"/>
                </a:tc>
              </a:tr>
              <a:tr h="847725">
                <a:tc>
                  <a:txBody>
                    <a:bodyPr/>
                    <a:lstStyle/>
                    <a:p>
                      <a:pPr algn="ctr"/>
                      <a:r>
                        <a:rPr lang="en-GB" sz="1200" b="1" i="1" dirty="0" smtClean="0">
                          <a:solidFill>
                            <a:schemeClr val="accent2">
                              <a:lumMod val="75000"/>
                            </a:schemeClr>
                          </a:solidFill>
                        </a:rPr>
                        <a:t>Do conduct electricity when molten or dissolved</a:t>
                      </a:r>
                      <a:endParaRPr lang="en-GB" sz="1200" b="1" i="1" dirty="0">
                        <a:solidFill>
                          <a:schemeClr val="accent2">
                            <a:lumMod val="75000"/>
                          </a:schemeClr>
                        </a:solidFill>
                      </a:endParaRPr>
                    </a:p>
                  </a:txBody>
                  <a:tcPr anchor="ctr"/>
                </a:tc>
                <a:tc>
                  <a:txBody>
                    <a:bodyPr/>
                    <a:lstStyle/>
                    <a:p>
                      <a:pPr algn="ctr"/>
                      <a:r>
                        <a:rPr lang="en-GB" sz="1200" b="1" dirty="0" smtClean="0"/>
                        <a:t>Lattice breaks apart</a:t>
                      </a:r>
                      <a:r>
                        <a:rPr lang="en-GB" sz="1200" b="1" baseline="0" dirty="0" smtClean="0"/>
                        <a:t> and the ions are free to move.</a:t>
                      </a:r>
                      <a:endParaRPr lang="en-GB" sz="1200" b="1" dirty="0"/>
                    </a:p>
                  </a:txBody>
                  <a:tcPr anchor="ctr"/>
                </a:tc>
              </a:tr>
            </a:tbl>
          </a:graphicData>
        </a:graphic>
      </p:graphicFrame>
      <p:graphicFrame>
        <p:nvGraphicFramePr>
          <p:cNvPr id="33" name="Table 32"/>
          <p:cNvGraphicFramePr>
            <a:graphicFrameLocks noGrp="1"/>
          </p:cNvGraphicFramePr>
          <p:nvPr>
            <p:extLst/>
          </p:nvPr>
        </p:nvGraphicFramePr>
        <p:xfrm>
          <a:off x="7167811" y="7106047"/>
          <a:ext cx="5516096" cy="2093305"/>
        </p:xfrm>
        <a:graphic>
          <a:graphicData uri="http://schemas.openxmlformats.org/drawingml/2006/table">
            <a:tbl>
              <a:tblPr firstRow="1" bandRow="1">
                <a:tableStyleId>{5940675A-B579-460E-94D1-54222C63F5DA}</a:tableStyleId>
              </a:tblPr>
              <a:tblGrid>
                <a:gridCol w="1226889"/>
                <a:gridCol w="2371710"/>
                <a:gridCol w="1917497"/>
              </a:tblGrid>
              <a:tr h="2093305">
                <a:tc>
                  <a:txBody>
                    <a:bodyPr/>
                    <a:lstStyle/>
                    <a:p>
                      <a:pPr algn="ctr"/>
                      <a:r>
                        <a:rPr lang="en-GB" sz="1200" b="1" i="1" dirty="0" smtClean="0">
                          <a:solidFill>
                            <a:schemeClr val="accent2">
                              <a:lumMod val="75000"/>
                            </a:schemeClr>
                          </a:solidFill>
                        </a:rPr>
                        <a:t>Giant structure of atoms arranged in a regular pattern</a:t>
                      </a:r>
                      <a:endParaRPr lang="en-GB" sz="1200" b="1" i="1" dirty="0">
                        <a:solidFill>
                          <a:schemeClr val="accent2">
                            <a:lumMod val="75000"/>
                          </a:schemeClr>
                        </a:solidFill>
                      </a:endParaRPr>
                    </a:p>
                  </a:txBody>
                  <a:tcPr anchor="ctr"/>
                </a:tc>
                <a:tc>
                  <a:txBody>
                    <a:bodyPr/>
                    <a:lstStyle/>
                    <a:p>
                      <a:pPr algn="ctr"/>
                      <a:endParaRPr lang="en-GB" sz="1200" b="1" dirty="0"/>
                    </a:p>
                  </a:txBody>
                  <a:tcPr anchor="ctr"/>
                </a:tc>
                <a:tc>
                  <a:txBody>
                    <a:bodyPr/>
                    <a:lstStyle/>
                    <a:p>
                      <a:pPr algn="ctr"/>
                      <a:r>
                        <a:rPr lang="en-GB" sz="1200" b="1" dirty="0" smtClean="0"/>
                        <a:t>Electrons in the outer shell of metal atoms are delocalised and free to move through the whole</a:t>
                      </a:r>
                      <a:r>
                        <a:rPr lang="en-GB" sz="1200" b="1" baseline="0" dirty="0" smtClean="0"/>
                        <a:t> structure. This sharing of electrons leads to strong metallic bonds.</a:t>
                      </a:r>
                      <a:endParaRPr lang="en-GB" sz="1200" b="1" dirty="0"/>
                    </a:p>
                  </a:txBody>
                  <a:tcPr anchor="ctr"/>
                </a:tc>
              </a:tr>
            </a:tbl>
          </a:graphicData>
        </a:graphic>
      </p:graphicFrame>
      <p:sp>
        <p:nvSpPr>
          <p:cNvPr id="34" name="Rectangle 33"/>
          <p:cNvSpPr/>
          <p:nvPr/>
        </p:nvSpPr>
        <p:spPr>
          <a:xfrm rot="16200000">
            <a:off x="7162416" y="4367453"/>
            <a:ext cx="1503652" cy="55752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Properties of metals and alloys</a:t>
            </a:r>
            <a:endParaRPr lang="en-GB" sz="1400" b="1" dirty="0">
              <a:solidFill>
                <a:schemeClr val="tx1"/>
              </a:solidFill>
            </a:endParaRPr>
          </a:p>
        </p:txBody>
      </p:sp>
      <p:sp>
        <p:nvSpPr>
          <p:cNvPr id="35" name="Rectangle 34"/>
          <p:cNvSpPr/>
          <p:nvPr/>
        </p:nvSpPr>
        <p:spPr>
          <a:xfrm>
            <a:off x="7647665" y="3410781"/>
            <a:ext cx="1752648" cy="410038"/>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Metals as conductors</a:t>
            </a:r>
            <a:endParaRPr lang="en-GB" sz="1400" b="1" dirty="0">
              <a:solidFill>
                <a:schemeClr val="tx1"/>
              </a:solidFill>
            </a:endParaRPr>
          </a:p>
        </p:txBody>
      </p:sp>
      <p:graphicFrame>
        <p:nvGraphicFramePr>
          <p:cNvPr id="36" name="Table 35"/>
          <p:cNvGraphicFramePr>
            <a:graphicFrameLocks noGrp="1"/>
          </p:cNvGraphicFramePr>
          <p:nvPr>
            <p:extLst/>
          </p:nvPr>
        </p:nvGraphicFramePr>
        <p:xfrm>
          <a:off x="6867628" y="1899077"/>
          <a:ext cx="3179831" cy="1320656"/>
        </p:xfrm>
        <a:graphic>
          <a:graphicData uri="http://schemas.openxmlformats.org/drawingml/2006/table">
            <a:tbl>
              <a:tblPr firstRow="1" bandRow="1">
                <a:tableStyleId>{5940675A-B579-460E-94D1-54222C63F5DA}</a:tableStyleId>
              </a:tblPr>
              <a:tblGrid>
                <a:gridCol w="1401831"/>
                <a:gridCol w="1778000"/>
              </a:tblGrid>
              <a:tr h="653386">
                <a:tc>
                  <a:txBody>
                    <a:bodyPr/>
                    <a:lstStyle/>
                    <a:p>
                      <a:pPr algn="ctr"/>
                      <a:r>
                        <a:rPr lang="en-GB" sz="1200" b="1" i="1" dirty="0" smtClean="0">
                          <a:solidFill>
                            <a:schemeClr val="accent2">
                              <a:lumMod val="75000"/>
                            </a:schemeClr>
                          </a:solidFill>
                        </a:rPr>
                        <a:t>Good conductors of electricity</a:t>
                      </a:r>
                      <a:endParaRPr lang="en-GB" sz="1200" b="1" i="1" dirty="0">
                        <a:solidFill>
                          <a:schemeClr val="accent2">
                            <a:lumMod val="75000"/>
                          </a:schemeClr>
                        </a:solidFill>
                      </a:endParaRPr>
                    </a:p>
                  </a:txBody>
                  <a:tcPr anchor="ctr"/>
                </a:tc>
                <a:tc>
                  <a:txBody>
                    <a:bodyPr/>
                    <a:lstStyle/>
                    <a:p>
                      <a:pPr algn="ctr"/>
                      <a:r>
                        <a:rPr lang="en-GB" sz="1200" b="1" dirty="0" smtClean="0"/>
                        <a:t>Delocalised electrons carry electrical charge</a:t>
                      </a:r>
                      <a:r>
                        <a:rPr lang="en-GB" sz="1200" b="1" baseline="0" dirty="0" smtClean="0"/>
                        <a:t> through the metal.</a:t>
                      </a:r>
                      <a:endParaRPr lang="en-GB" sz="1200" b="1" dirty="0"/>
                    </a:p>
                  </a:txBody>
                  <a:tcPr anchor="ctr"/>
                </a:tc>
              </a:tr>
              <a:tr h="667270">
                <a:tc>
                  <a:txBody>
                    <a:bodyPr/>
                    <a:lstStyle/>
                    <a:p>
                      <a:pPr algn="ctr"/>
                      <a:r>
                        <a:rPr lang="en-GB" sz="1200" b="1" i="1" dirty="0" smtClean="0">
                          <a:solidFill>
                            <a:schemeClr val="accent2">
                              <a:lumMod val="75000"/>
                            </a:schemeClr>
                          </a:solidFill>
                        </a:rPr>
                        <a:t>Good conductors</a:t>
                      </a:r>
                      <a:r>
                        <a:rPr lang="en-GB" sz="1200" b="1" i="1" baseline="0" dirty="0" smtClean="0">
                          <a:solidFill>
                            <a:schemeClr val="accent2">
                              <a:lumMod val="75000"/>
                            </a:schemeClr>
                          </a:solidFill>
                        </a:rPr>
                        <a:t> of thermal energy</a:t>
                      </a:r>
                      <a:endParaRPr lang="en-GB" sz="1200" b="1" i="1" dirty="0">
                        <a:solidFill>
                          <a:schemeClr val="accent2">
                            <a:lumMod val="75000"/>
                          </a:schemeClr>
                        </a:solidFill>
                      </a:endParaRPr>
                    </a:p>
                  </a:txBody>
                  <a:tcPr anchor="ctr"/>
                </a:tc>
                <a:tc>
                  <a:txBody>
                    <a:bodyPr/>
                    <a:lstStyle/>
                    <a:p>
                      <a:pPr algn="ctr"/>
                      <a:r>
                        <a:rPr lang="en-GB" sz="1200" b="1" dirty="0" smtClean="0"/>
                        <a:t>Energy is transferred by the delocalised electrons.</a:t>
                      </a:r>
                      <a:endParaRPr lang="en-GB" sz="1200" b="1" dirty="0"/>
                    </a:p>
                  </a:txBody>
                  <a:tcPr anchor="ctr"/>
                </a:tc>
              </a:tr>
            </a:tbl>
          </a:graphicData>
        </a:graphic>
      </p:graphicFrame>
      <p:graphicFrame>
        <p:nvGraphicFramePr>
          <p:cNvPr id="37" name="Table 36"/>
          <p:cNvGraphicFramePr>
            <a:graphicFrameLocks noGrp="1"/>
          </p:cNvGraphicFramePr>
          <p:nvPr>
            <p:extLst/>
          </p:nvPr>
        </p:nvGraphicFramePr>
        <p:xfrm>
          <a:off x="10176880" y="2348184"/>
          <a:ext cx="2507027" cy="1549470"/>
        </p:xfrm>
        <a:graphic>
          <a:graphicData uri="http://schemas.openxmlformats.org/drawingml/2006/table">
            <a:tbl>
              <a:tblPr firstRow="1" bandRow="1">
                <a:tableStyleId>{5940675A-B579-460E-94D1-54222C63F5DA}</a:tableStyleId>
              </a:tblPr>
              <a:tblGrid>
                <a:gridCol w="1062039"/>
                <a:gridCol w="1444988"/>
              </a:tblGrid>
              <a:tr h="726510">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High</a:t>
                      </a:r>
                      <a:r>
                        <a:rPr lang="en-GB" sz="1200" b="1" i="1" baseline="0" dirty="0" smtClean="0">
                          <a:solidFill>
                            <a:schemeClr val="accent2">
                              <a:lumMod val="75000"/>
                            </a:schemeClr>
                          </a:solidFill>
                        </a:rPr>
                        <a:t> melting and boiling points</a:t>
                      </a:r>
                      <a:endParaRPr lang="en-GB" sz="1200" b="1" i="1" dirty="0">
                        <a:solidFill>
                          <a:schemeClr val="accent2">
                            <a:lumMod val="75000"/>
                          </a:schemeClr>
                        </a:solidFill>
                      </a:endParaRPr>
                    </a:p>
                  </a:txBody>
                  <a:tcPr anchor="ctr"/>
                </a:tc>
                <a:tc>
                  <a:txBody>
                    <a:bodyPr/>
                    <a:lstStyle/>
                    <a:p>
                      <a:pPr algn="ctr"/>
                      <a:r>
                        <a:rPr lang="en-GB" sz="1200" b="1" dirty="0" smtClean="0"/>
                        <a:t>This</a:t>
                      </a:r>
                      <a:r>
                        <a:rPr lang="en-GB" sz="1200" b="1" baseline="0" dirty="0" smtClean="0"/>
                        <a:t> is due to the s</a:t>
                      </a:r>
                      <a:r>
                        <a:rPr lang="en-GB" sz="1200" b="1" dirty="0" smtClean="0"/>
                        <a:t>trong metallic bonds.</a:t>
                      </a:r>
                      <a:endParaRPr lang="en-GB" sz="1200" b="1" dirty="0"/>
                    </a:p>
                  </a:txBody>
                  <a:tcPr anchor="ctr"/>
                </a:tc>
              </a:tr>
              <a:tr h="790575">
                <a:tc>
                  <a:txBody>
                    <a:bodyPr/>
                    <a:lstStyle/>
                    <a:p>
                      <a:pPr algn="ctr"/>
                      <a:r>
                        <a:rPr lang="en-GB" sz="1200" b="1" i="1" dirty="0" smtClean="0">
                          <a:solidFill>
                            <a:schemeClr val="accent2">
                              <a:lumMod val="75000"/>
                            </a:schemeClr>
                          </a:solidFill>
                        </a:rPr>
                        <a:t>Pure metals can</a:t>
                      </a:r>
                      <a:r>
                        <a:rPr lang="en-GB" sz="1200" b="1" i="1" baseline="0" dirty="0" smtClean="0">
                          <a:solidFill>
                            <a:schemeClr val="accent2">
                              <a:lumMod val="75000"/>
                            </a:schemeClr>
                          </a:solidFill>
                        </a:rPr>
                        <a:t> be bent and shaped</a:t>
                      </a:r>
                      <a:endParaRPr lang="en-GB" sz="1200" b="1" i="1" dirty="0">
                        <a:solidFill>
                          <a:schemeClr val="accent2">
                            <a:lumMod val="75000"/>
                          </a:schemeClr>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b="1" dirty="0" smtClean="0"/>
                        <a:t>Atoms are arranged in layers that can slide over each other.</a:t>
                      </a:r>
                    </a:p>
                  </a:txBody>
                  <a:tcPr anchor="ctr"/>
                </a:tc>
              </a:tr>
            </a:tbl>
          </a:graphicData>
        </a:graphic>
      </p:graphicFrame>
      <p:graphicFrame>
        <p:nvGraphicFramePr>
          <p:cNvPr id="38" name="Table 37"/>
          <p:cNvGraphicFramePr>
            <a:graphicFrameLocks noGrp="1"/>
          </p:cNvGraphicFramePr>
          <p:nvPr>
            <p:extLst/>
          </p:nvPr>
        </p:nvGraphicFramePr>
        <p:xfrm>
          <a:off x="8438904" y="3995935"/>
          <a:ext cx="4272233" cy="1430270"/>
        </p:xfrm>
        <a:graphic>
          <a:graphicData uri="http://schemas.openxmlformats.org/drawingml/2006/table">
            <a:tbl>
              <a:tblPr firstRow="1" bandRow="1">
                <a:tableStyleId>{5940675A-B579-460E-94D1-54222C63F5DA}</a:tableStyleId>
              </a:tblPr>
              <a:tblGrid>
                <a:gridCol w="601579"/>
                <a:gridCol w="1306561"/>
                <a:gridCol w="2364093"/>
              </a:tblGrid>
              <a:tr h="1430270">
                <a:tc>
                  <a:txBody>
                    <a:bodyPr/>
                    <a:lstStyle/>
                    <a:p>
                      <a:pPr algn="ctr"/>
                      <a:r>
                        <a:rPr lang="en-GB" sz="1200" b="1" dirty="0" smtClean="0"/>
                        <a:t>Alloys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Mixture of two or more elements at least one of which is a metal</a:t>
                      </a:r>
                      <a:endParaRPr lang="en-GB" sz="1200" b="1" i="1" dirty="0">
                        <a:solidFill>
                          <a:schemeClr val="accent2">
                            <a:lumMod val="75000"/>
                          </a:schemeClr>
                        </a:solidFill>
                      </a:endParaRPr>
                    </a:p>
                  </a:txBody>
                  <a:tcPr anchor="ctr"/>
                </a:tc>
                <a:tc>
                  <a:txBody>
                    <a:bodyPr/>
                    <a:lstStyle/>
                    <a:p>
                      <a:pPr algn="ctr"/>
                      <a:r>
                        <a:rPr lang="en-GB" sz="1200" b="1" dirty="0" smtClean="0"/>
                        <a:t>Harder than pure metals because atoms</a:t>
                      </a:r>
                      <a:r>
                        <a:rPr lang="en-GB" sz="1200" b="1" baseline="0" dirty="0" smtClean="0"/>
                        <a:t> of different sizes disrupt the layers so they cannot slide over each other.</a:t>
                      </a:r>
                      <a:endParaRPr lang="en-GB" sz="1200" b="1" dirty="0"/>
                    </a:p>
                  </a:txBody>
                  <a:tcPr anchor="ctr"/>
                </a:tc>
              </a:tr>
            </a:tbl>
          </a:graphicData>
        </a:graphic>
      </p:graphicFrame>
      <p:graphicFrame>
        <p:nvGraphicFramePr>
          <p:cNvPr id="60" name="Table 59"/>
          <p:cNvGraphicFramePr>
            <a:graphicFrameLocks noGrp="1"/>
          </p:cNvGraphicFramePr>
          <p:nvPr>
            <p:extLst/>
          </p:nvPr>
        </p:nvGraphicFramePr>
        <p:xfrm>
          <a:off x="11599042" y="571500"/>
          <a:ext cx="1084865" cy="1647893"/>
        </p:xfrm>
        <a:graphic>
          <a:graphicData uri="http://schemas.openxmlformats.org/drawingml/2006/table">
            <a:tbl>
              <a:tblPr firstRow="1" bandRow="1">
                <a:tableStyleId>{5940675A-B579-460E-94D1-54222C63F5DA}</a:tableStyleId>
              </a:tblPr>
              <a:tblGrid>
                <a:gridCol w="388179"/>
                <a:gridCol w="696686"/>
              </a:tblGrid>
              <a:tr h="543753">
                <a:tc>
                  <a:txBody>
                    <a:bodyPr/>
                    <a:lstStyle/>
                    <a:p>
                      <a:pPr algn="ctr"/>
                      <a:r>
                        <a:rPr lang="en-GB" sz="1200" b="1" i="1" dirty="0" smtClean="0">
                          <a:solidFill>
                            <a:schemeClr val="accent2">
                              <a:lumMod val="75000"/>
                            </a:schemeClr>
                          </a:solidFill>
                        </a:rPr>
                        <a:t>s</a:t>
                      </a:r>
                      <a:endParaRPr lang="en-GB" sz="1200" b="1" i="1" dirty="0">
                        <a:solidFill>
                          <a:schemeClr val="accent2">
                            <a:lumMod val="75000"/>
                          </a:schemeClr>
                        </a:solidFill>
                      </a:endParaRPr>
                    </a:p>
                  </a:txBody>
                  <a:tcPr anchor="ctr"/>
                </a:tc>
                <a:tc>
                  <a:txBody>
                    <a:bodyPr/>
                    <a:lstStyle/>
                    <a:p>
                      <a:pPr algn="ctr"/>
                      <a:r>
                        <a:rPr lang="en-GB" sz="1200" b="1" dirty="0" smtClean="0"/>
                        <a:t>solid</a:t>
                      </a:r>
                      <a:endParaRPr lang="en-GB" sz="1200" b="1" dirty="0"/>
                    </a:p>
                  </a:txBody>
                  <a:tcPr anchor="ctr"/>
                </a:tc>
              </a:tr>
              <a:tr h="609181">
                <a:tc>
                  <a:txBody>
                    <a:bodyPr/>
                    <a:lstStyle/>
                    <a:p>
                      <a:pPr algn="ctr"/>
                      <a:r>
                        <a:rPr lang="en-GB" sz="1200" b="1" i="1" dirty="0" smtClean="0">
                          <a:solidFill>
                            <a:schemeClr val="accent2">
                              <a:lumMod val="75000"/>
                            </a:schemeClr>
                          </a:solidFill>
                        </a:rPr>
                        <a:t>l</a:t>
                      </a:r>
                      <a:endParaRPr lang="en-GB" sz="1200" b="1" i="1" dirty="0">
                        <a:solidFill>
                          <a:schemeClr val="accent2">
                            <a:lumMod val="75000"/>
                          </a:schemeClr>
                        </a:solidFill>
                      </a:endParaRPr>
                    </a:p>
                  </a:txBody>
                  <a:tcPr anchor="ctr"/>
                </a:tc>
                <a:tc>
                  <a:txBody>
                    <a:bodyPr/>
                    <a:lstStyle/>
                    <a:p>
                      <a:pPr algn="ctr"/>
                      <a:r>
                        <a:rPr lang="en-GB" sz="1200" b="1" dirty="0" smtClean="0"/>
                        <a:t>liquid</a:t>
                      </a:r>
                      <a:endParaRPr lang="en-GB" sz="1200" b="1" dirty="0"/>
                    </a:p>
                  </a:txBody>
                  <a:tcPr anchor="ctr"/>
                </a:tc>
              </a:tr>
              <a:tr h="494959">
                <a:tc>
                  <a:txBody>
                    <a:bodyPr/>
                    <a:lstStyle/>
                    <a:p>
                      <a:pPr algn="ctr"/>
                      <a:r>
                        <a:rPr lang="en-GB" sz="1200" b="1" i="1" dirty="0" smtClean="0">
                          <a:solidFill>
                            <a:schemeClr val="accent2">
                              <a:lumMod val="75000"/>
                            </a:schemeClr>
                          </a:solidFill>
                        </a:rPr>
                        <a:t>g</a:t>
                      </a:r>
                      <a:endParaRPr lang="en-GB" sz="1200" b="1" i="1" dirty="0">
                        <a:solidFill>
                          <a:schemeClr val="accent2">
                            <a:lumMod val="75000"/>
                          </a:schemeClr>
                        </a:solidFill>
                      </a:endParaRPr>
                    </a:p>
                  </a:txBody>
                  <a:tcPr anchor="ctr"/>
                </a:tc>
                <a:tc>
                  <a:txBody>
                    <a:bodyPr/>
                    <a:lstStyle/>
                    <a:p>
                      <a:pPr algn="ctr"/>
                      <a:r>
                        <a:rPr lang="en-GB" sz="1200" b="1" dirty="0" smtClean="0"/>
                        <a:t>gas</a:t>
                      </a:r>
                      <a:endParaRPr lang="en-GB" sz="1200" b="1" dirty="0"/>
                    </a:p>
                  </a:txBody>
                  <a:tcPr anchor="ctr"/>
                </a:tc>
              </a:tr>
            </a:tbl>
          </a:graphicData>
        </a:graphic>
      </p:graphicFrame>
      <p:graphicFrame>
        <p:nvGraphicFramePr>
          <p:cNvPr id="66" name="Table 65"/>
          <p:cNvGraphicFramePr>
            <a:graphicFrameLocks noGrp="1"/>
          </p:cNvGraphicFramePr>
          <p:nvPr>
            <p:extLst/>
          </p:nvPr>
        </p:nvGraphicFramePr>
        <p:xfrm>
          <a:off x="5372783" y="83125"/>
          <a:ext cx="6141623" cy="1653699"/>
        </p:xfrm>
        <a:graphic>
          <a:graphicData uri="http://schemas.openxmlformats.org/drawingml/2006/table">
            <a:tbl>
              <a:tblPr firstRow="1" bandRow="1">
                <a:tableStyleId>{5940675A-B579-460E-94D1-54222C63F5DA}</a:tableStyleId>
              </a:tblPr>
              <a:tblGrid>
                <a:gridCol w="659717"/>
                <a:gridCol w="1467572"/>
                <a:gridCol w="2007167"/>
                <a:gridCol w="2007167"/>
              </a:tblGrid>
              <a:tr h="1653699">
                <a:tc>
                  <a:txBody>
                    <a:bodyPr/>
                    <a:lstStyle/>
                    <a:p>
                      <a:pPr algn="ctr"/>
                      <a:r>
                        <a:rPr lang="en-GB" sz="1200" b="1" dirty="0" smtClean="0"/>
                        <a:t>Solid, liquid, gas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Melting and freezing</a:t>
                      </a:r>
                      <a:r>
                        <a:rPr lang="en-GB" sz="1200" b="1" i="1" baseline="0" dirty="0" smtClean="0">
                          <a:solidFill>
                            <a:schemeClr val="accent2">
                              <a:lumMod val="75000"/>
                            </a:schemeClr>
                          </a:solidFill>
                        </a:rPr>
                        <a:t> happen at melting point, boiling and condensing happen at boiling point.</a:t>
                      </a:r>
                      <a:endParaRPr lang="en-GB" sz="1200" b="1" i="1" dirty="0">
                        <a:solidFill>
                          <a:schemeClr val="accent2">
                            <a:lumMod val="75000"/>
                          </a:schemeClr>
                        </a:solidFill>
                      </a:endParaRPr>
                    </a:p>
                  </a:txBody>
                  <a:tcPr anchor="ctr"/>
                </a:tc>
                <a:tc>
                  <a:txBody>
                    <a:bodyPr/>
                    <a:lstStyle/>
                    <a:p>
                      <a:pPr algn="ctr"/>
                      <a:endParaRPr lang="en-GB" sz="1200" b="1" dirty="0" smtClean="0"/>
                    </a:p>
                    <a:p>
                      <a:pPr algn="ctr"/>
                      <a:endParaRPr lang="en-GB" sz="1200" b="1" dirty="0" smtClean="0"/>
                    </a:p>
                    <a:p>
                      <a:pPr algn="ctr"/>
                      <a:endParaRPr lang="en-GB" sz="1200" b="1" dirty="0" smtClean="0"/>
                    </a:p>
                    <a:p>
                      <a:pPr algn="ctr"/>
                      <a:endParaRPr lang="en-GB" sz="1100" b="0" dirty="0" smtClean="0"/>
                    </a:p>
                    <a:p>
                      <a:pPr algn="ctr"/>
                      <a:r>
                        <a:rPr lang="en-GB" sz="1100" b="0" dirty="0" smtClean="0"/>
                        <a:t>The amount of energy needed for a state change depends on the strength of forces</a:t>
                      </a:r>
                      <a:r>
                        <a:rPr lang="en-GB" sz="1100" b="0" baseline="0" dirty="0" smtClean="0"/>
                        <a:t> between particles in the substance.</a:t>
                      </a:r>
                      <a:endParaRPr lang="en-GB" sz="1100" b="0" dirty="0"/>
                    </a:p>
                  </a:txBody>
                  <a:tcPr anchor="ctr"/>
                </a:tc>
                <a:tc>
                  <a:txBody>
                    <a:bodyPr/>
                    <a:lstStyle/>
                    <a:p>
                      <a:pPr algn="ctr"/>
                      <a:r>
                        <a:rPr lang="en-GB" sz="1200" b="1" dirty="0" smtClean="0"/>
                        <a:t>(HT only)</a:t>
                      </a:r>
                    </a:p>
                    <a:p>
                      <a:pPr algn="ctr"/>
                      <a:r>
                        <a:rPr lang="en-GB" sz="1200" b="1" dirty="0" smtClean="0"/>
                        <a:t>Limitations of simple</a:t>
                      </a:r>
                      <a:r>
                        <a:rPr lang="en-GB" sz="1200" b="1" baseline="0" dirty="0" smtClean="0"/>
                        <a:t> model:</a:t>
                      </a:r>
                    </a:p>
                    <a:p>
                      <a:pPr marL="171450" indent="-171450" algn="ctr">
                        <a:buFont typeface="Arial" panose="020B0604020202020204" pitchFamily="34" charset="0"/>
                        <a:buChar char="•"/>
                      </a:pPr>
                      <a:r>
                        <a:rPr lang="en-GB" sz="1200" b="1" baseline="0" dirty="0" smtClean="0"/>
                        <a:t>There are no forces in the model</a:t>
                      </a:r>
                    </a:p>
                    <a:p>
                      <a:pPr marL="171450" indent="-171450" algn="ctr">
                        <a:buFont typeface="Arial" panose="020B0604020202020204" pitchFamily="34" charset="0"/>
                        <a:buChar char="•"/>
                      </a:pPr>
                      <a:r>
                        <a:rPr lang="en-GB" sz="1200" b="1" baseline="0" dirty="0" smtClean="0"/>
                        <a:t>All particles are shown as spheres</a:t>
                      </a:r>
                    </a:p>
                    <a:p>
                      <a:pPr marL="171450" indent="-171450" algn="ctr">
                        <a:buFont typeface="Arial" panose="020B0604020202020204" pitchFamily="34" charset="0"/>
                        <a:buChar char="•"/>
                      </a:pPr>
                      <a:r>
                        <a:rPr lang="en-GB" sz="1200" b="1" baseline="0" dirty="0" smtClean="0"/>
                        <a:t>Spheres are solid</a:t>
                      </a:r>
                      <a:endParaRPr lang="en-GB" sz="1200" b="1" dirty="0"/>
                    </a:p>
                  </a:txBody>
                  <a:tcPr anchor="ctr"/>
                </a:tc>
              </a:tr>
            </a:tbl>
          </a:graphicData>
        </a:graphic>
      </p:graphicFrame>
      <p:pic>
        <p:nvPicPr>
          <p:cNvPr id="74" name="Picture 73"/>
          <p:cNvPicPr/>
          <p:nvPr/>
        </p:nvPicPr>
        <p:blipFill>
          <a:blip r:embed="rId3"/>
          <a:srcRect/>
          <a:stretch>
            <a:fillRect/>
          </a:stretch>
        </p:blipFill>
        <p:spPr>
          <a:xfrm>
            <a:off x="8438903" y="7271564"/>
            <a:ext cx="2241797" cy="1765382"/>
          </a:xfrm>
          <a:prstGeom prst="rect">
            <a:avLst/>
          </a:prstGeom>
          <a:noFill/>
          <a:ln>
            <a:noFill/>
            <a:prstDash/>
          </a:ln>
        </p:spPr>
      </p:pic>
      <p:pic>
        <p:nvPicPr>
          <p:cNvPr id="75" name="Picture 2" descr="Image result for particle model">
            <a:extLst>
              <a:ext uri="{FF2B5EF4-FFF2-40B4-BE49-F238E27FC236}">
                <a16:creationId xmlns:a16="http://schemas.microsoft.com/office/drawing/2014/main" xmlns="" id="{17F770CD-5D02-460C-A02F-D9C86F282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7707" y="91707"/>
            <a:ext cx="1932563" cy="7923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8" name="Table 77"/>
          <p:cNvGraphicFramePr>
            <a:graphicFrameLocks noGrp="1"/>
          </p:cNvGraphicFramePr>
          <p:nvPr>
            <p:extLst/>
          </p:nvPr>
        </p:nvGraphicFramePr>
        <p:xfrm>
          <a:off x="8438904" y="5551528"/>
          <a:ext cx="4245004" cy="1430270"/>
        </p:xfrm>
        <a:graphic>
          <a:graphicData uri="http://schemas.openxmlformats.org/drawingml/2006/table">
            <a:tbl>
              <a:tblPr firstRow="1" bandRow="1">
                <a:tableStyleId>{5940675A-B579-460E-94D1-54222C63F5DA}</a:tableStyleId>
              </a:tblPr>
              <a:tblGrid>
                <a:gridCol w="4245004"/>
              </a:tblGrid>
              <a:tr h="1430270">
                <a:tc>
                  <a:txBody>
                    <a:bodyPr/>
                    <a:lstStyle/>
                    <a:p>
                      <a:pPr algn="ctr"/>
                      <a:r>
                        <a:rPr lang="en-GB" sz="1200" b="1" dirty="0" smtClean="0"/>
                        <a:t>Pure metal                                Alloy</a:t>
                      </a:r>
                      <a:endParaRPr lang="en-GB" sz="1200" b="1" dirty="0"/>
                    </a:p>
                  </a:txBody>
                  <a:tcPr/>
                </a:tc>
              </a:tr>
            </a:tbl>
          </a:graphicData>
        </a:graphic>
      </p:graphicFrame>
      <p:pic>
        <p:nvPicPr>
          <p:cNvPr id="76" name="Picture 5">
            <a:extLst>
              <a:ext uri="{FF2B5EF4-FFF2-40B4-BE49-F238E27FC236}">
                <a16:creationId xmlns:a16="http://schemas.microsoft.com/office/drawing/2014/main" xmlns="" id="{F036E65E-B749-40CB-89A0-FA52D365DBAB}"/>
              </a:ext>
            </a:extLst>
          </p:cNvPr>
          <p:cNvPicPr>
            <a:picLocks noChangeAspect="1" noChangeArrowheads="1"/>
          </p:cNvPicPr>
          <p:nvPr/>
        </p:nvPicPr>
        <p:blipFill>
          <a:blip r:embed="rId5" cstate="print"/>
          <a:srcRect/>
          <a:stretch>
            <a:fillRect/>
          </a:stretch>
        </p:blipFill>
        <p:spPr bwMode="auto">
          <a:xfrm>
            <a:off x="9054259" y="5792073"/>
            <a:ext cx="1480603" cy="948105"/>
          </a:xfrm>
          <a:prstGeom prst="rect">
            <a:avLst/>
          </a:prstGeom>
          <a:noFill/>
          <a:ln w="9525">
            <a:noFill/>
            <a:miter lim="800000"/>
            <a:headEnd/>
            <a:tailEnd/>
          </a:ln>
        </p:spPr>
      </p:pic>
      <p:pic>
        <p:nvPicPr>
          <p:cNvPr id="77" name="Picture 6">
            <a:extLst>
              <a:ext uri="{FF2B5EF4-FFF2-40B4-BE49-F238E27FC236}">
                <a16:creationId xmlns:a16="http://schemas.microsoft.com/office/drawing/2014/main" xmlns="" id="{E016CB3F-7872-49E7-9301-2984FEC0321F}"/>
              </a:ext>
            </a:extLst>
          </p:cNvPr>
          <p:cNvPicPr>
            <a:picLocks noChangeAspect="1" noChangeArrowheads="1"/>
          </p:cNvPicPr>
          <p:nvPr/>
        </p:nvPicPr>
        <p:blipFill>
          <a:blip r:embed="rId6" cstate="print"/>
          <a:srcRect/>
          <a:stretch>
            <a:fillRect/>
          </a:stretch>
        </p:blipFill>
        <p:spPr bwMode="auto">
          <a:xfrm>
            <a:off x="10822108" y="5809889"/>
            <a:ext cx="1440160" cy="980535"/>
          </a:xfrm>
          <a:prstGeom prst="rect">
            <a:avLst/>
          </a:prstGeom>
          <a:noFill/>
          <a:ln w="9525">
            <a:noFill/>
            <a:miter lim="800000"/>
            <a:headEnd/>
            <a:tailEnd/>
          </a:ln>
        </p:spPr>
      </p:pic>
      <p:cxnSp>
        <p:nvCxnSpPr>
          <p:cNvPr id="279" name="Straight Arrow Connector 278"/>
          <p:cNvCxnSpPr>
            <a:endCxn id="18" idx="3"/>
          </p:cNvCxnSpPr>
          <p:nvPr/>
        </p:nvCxnSpPr>
        <p:spPr>
          <a:xfrm flipH="1" flipV="1">
            <a:off x="5669634" y="3269691"/>
            <a:ext cx="397199" cy="1572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a:stCxn id="18" idx="1"/>
          </p:cNvCxnSpPr>
          <p:nvPr/>
        </p:nvCxnSpPr>
        <p:spPr>
          <a:xfrm flipH="1" flipV="1">
            <a:off x="5288147" y="1820267"/>
            <a:ext cx="381487" cy="2423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a:stCxn id="4" idx="1"/>
          </p:cNvCxnSpPr>
          <p:nvPr/>
        </p:nvCxnSpPr>
        <p:spPr>
          <a:xfrm flipH="1">
            <a:off x="5106835" y="4165579"/>
            <a:ext cx="2659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32" idx="3"/>
          </p:cNvCxnSpPr>
          <p:nvPr/>
        </p:nvCxnSpPr>
        <p:spPr>
          <a:xfrm flipH="1" flipV="1">
            <a:off x="4484392" y="3268509"/>
            <a:ext cx="186960" cy="755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0" idx="3"/>
          </p:cNvCxnSpPr>
          <p:nvPr/>
        </p:nvCxnSpPr>
        <p:spPr>
          <a:xfrm flipH="1">
            <a:off x="4425032" y="4686300"/>
            <a:ext cx="947751" cy="889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0" idx="2"/>
            <a:endCxn id="19" idx="0"/>
          </p:cNvCxnSpPr>
          <p:nvPr/>
        </p:nvCxnSpPr>
        <p:spPr>
          <a:xfrm flipH="1">
            <a:off x="3563949" y="4959169"/>
            <a:ext cx="1" cy="2096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191000" y="6540401"/>
            <a:ext cx="381000" cy="3559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1" idx="1"/>
            <a:endCxn id="88" idx="3"/>
          </p:cNvCxnSpPr>
          <p:nvPr/>
        </p:nvCxnSpPr>
        <p:spPr>
          <a:xfrm flipH="1">
            <a:off x="3779136" y="7151137"/>
            <a:ext cx="447177" cy="287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1" idx="2"/>
          </p:cNvCxnSpPr>
          <p:nvPr/>
        </p:nvCxnSpPr>
        <p:spPr>
          <a:xfrm>
            <a:off x="4965671" y="7380069"/>
            <a:ext cx="71985" cy="3350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400800" y="1736824"/>
            <a:ext cx="338623" cy="1622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1514406" y="219235"/>
            <a:ext cx="474394" cy="3660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35" idx="1"/>
          </p:cNvCxnSpPr>
          <p:nvPr/>
        </p:nvCxnSpPr>
        <p:spPr>
          <a:xfrm flipV="1">
            <a:off x="7404100" y="3615800"/>
            <a:ext cx="243565" cy="288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a:stCxn id="35" idx="0"/>
            <a:endCxn id="36" idx="2"/>
          </p:cNvCxnSpPr>
          <p:nvPr/>
        </p:nvCxnSpPr>
        <p:spPr>
          <a:xfrm flipH="1" flipV="1">
            <a:off x="8457543" y="3219733"/>
            <a:ext cx="66446" cy="191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1" name="Straight Arrow Connector 290"/>
          <p:cNvCxnSpPr>
            <a:endCxn id="34" idx="0"/>
          </p:cNvCxnSpPr>
          <p:nvPr/>
        </p:nvCxnSpPr>
        <p:spPr>
          <a:xfrm>
            <a:off x="7404100" y="4591423"/>
            <a:ext cx="231380" cy="547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flipV="1">
            <a:off x="8193005" y="3820819"/>
            <a:ext cx="1983875" cy="1178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5" name="Straight Arrow Connector 294"/>
          <p:cNvCxnSpPr>
            <a:stCxn id="34" idx="2"/>
            <a:endCxn id="38" idx="1"/>
          </p:cNvCxnSpPr>
          <p:nvPr/>
        </p:nvCxnSpPr>
        <p:spPr>
          <a:xfrm>
            <a:off x="8193005" y="4646216"/>
            <a:ext cx="245899" cy="648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a:endCxn id="78" idx="0"/>
          </p:cNvCxnSpPr>
          <p:nvPr/>
        </p:nvCxnSpPr>
        <p:spPr>
          <a:xfrm>
            <a:off x="10363200" y="5398042"/>
            <a:ext cx="198206" cy="1534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a:off x="7023100" y="4904243"/>
            <a:ext cx="509915" cy="6597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1" name="Straight Arrow Connector 300"/>
          <p:cNvCxnSpPr/>
          <p:nvPr/>
        </p:nvCxnSpPr>
        <p:spPr>
          <a:xfrm>
            <a:off x="7938048" y="6740178"/>
            <a:ext cx="347811" cy="3658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77067" y="7077351"/>
            <a:ext cx="333686" cy="253916"/>
          </a:xfrm>
          <a:prstGeom prst="rect">
            <a:avLst/>
          </a:prstGeom>
          <a:noFill/>
        </p:spPr>
        <p:txBody>
          <a:bodyPr wrap="square" rtlCol="0">
            <a:spAutoFit/>
          </a:bodyPr>
          <a:lstStyle/>
          <a:p>
            <a:r>
              <a:rPr lang="en-GB" sz="1050" dirty="0" smtClean="0"/>
              <a:t>Na</a:t>
            </a:r>
            <a:endParaRPr lang="en-GB" sz="1050" dirty="0"/>
          </a:p>
        </p:txBody>
      </p:sp>
      <p:sp>
        <p:nvSpPr>
          <p:cNvPr id="59" name="TextBox 58"/>
          <p:cNvSpPr txBox="1"/>
          <p:nvPr/>
        </p:nvSpPr>
        <p:spPr>
          <a:xfrm>
            <a:off x="2127391" y="7082913"/>
            <a:ext cx="333686" cy="253916"/>
          </a:xfrm>
          <a:prstGeom prst="rect">
            <a:avLst/>
          </a:prstGeom>
          <a:noFill/>
        </p:spPr>
        <p:txBody>
          <a:bodyPr wrap="square" rtlCol="0">
            <a:spAutoFit/>
          </a:bodyPr>
          <a:lstStyle/>
          <a:p>
            <a:r>
              <a:rPr lang="en-GB" sz="1050" dirty="0" smtClean="0"/>
              <a:t>Na</a:t>
            </a:r>
            <a:endParaRPr lang="en-GB" sz="1050" dirty="0"/>
          </a:p>
        </p:txBody>
      </p:sp>
      <p:sp>
        <p:nvSpPr>
          <p:cNvPr id="61" name="TextBox 60"/>
          <p:cNvSpPr txBox="1"/>
          <p:nvPr/>
        </p:nvSpPr>
        <p:spPr>
          <a:xfrm>
            <a:off x="1411547" y="7077351"/>
            <a:ext cx="333686" cy="253916"/>
          </a:xfrm>
          <a:prstGeom prst="rect">
            <a:avLst/>
          </a:prstGeom>
          <a:noFill/>
        </p:spPr>
        <p:txBody>
          <a:bodyPr wrap="square" rtlCol="0">
            <a:spAutoFit/>
          </a:bodyPr>
          <a:lstStyle/>
          <a:p>
            <a:r>
              <a:rPr lang="en-GB" sz="1050" dirty="0" err="1" smtClean="0"/>
              <a:t>Cl</a:t>
            </a:r>
            <a:endParaRPr lang="en-GB" sz="1050" dirty="0" smtClean="0"/>
          </a:p>
        </p:txBody>
      </p:sp>
      <p:sp>
        <p:nvSpPr>
          <p:cNvPr id="63" name="TextBox 62"/>
          <p:cNvSpPr txBox="1"/>
          <p:nvPr/>
        </p:nvSpPr>
        <p:spPr>
          <a:xfrm>
            <a:off x="2997599" y="7067935"/>
            <a:ext cx="333686" cy="253916"/>
          </a:xfrm>
          <a:prstGeom prst="rect">
            <a:avLst/>
          </a:prstGeom>
          <a:noFill/>
        </p:spPr>
        <p:txBody>
          <a:bodyPr wrap="square" rtlCol="0">
            <a:spAutoFit/>
          </a:bodyPr>
          <a:lstStyle/>
          <a:p>
            <a:r>
              <a:rPr lang="en-GB" sz="1050" dirty="0" err="1" smtClean="0"/>
              <a:t>Cl</a:t>
            </a:r>
            <a:endParaRPr lang="en-GB" sz="1050" dirty="0"/>
          </a:p>
        </p:txBody>
      </p:sp>
      <p:sp>
        <p:nvSpPr>
          <p:cNvPr id="15" name="Oval 14"/>
          <p:cNvSpPr/>
          <p:nvPr/>
        </p:nvSpPr>
        <p:spPr>
          <a:xfrm>
            <a:off x="977067" y="7022240"/>
            <a:ext cx="333686" cy="3635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1385952" y="7028120"/>
            <a:ext cx="333686" cy="3635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2127391" y="7022240"/>
            <a:ext cx="333686" cy="3635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2982018" y="7018116"/>
            <a:ext cx="333686" cy="3635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1084098" y="6990706"/>
            <a:ext cx="57413" cy="672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flipH="1">
            <a:off x="3094973" y="700526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p:cNvGrpSpPr/>
          <p:nvPr/>
        </p:nvGrpSpPr>
        <p:grpSpPr>
          <a:xfrm>
            <a:off x="1285322" y="6922204"/>
            <a:ext cx="520722" cy="575334"/>
            <a:chOff x="1415046" y="6914006"/>
            <a:chExt cx="520722" cy="575334"/>
          </a:xfrm>
        </p:grpSpPr>
        <p:sp>
          <p:nvSpPr>
            <p:cNvPr id="20" name="TextBox 19"/>
            <p:cNvSpPr txBox="1"/>
            <p:nvPr/>
          </p:nvSpPr>
          <p:spPr>
            <a:xfrm>
              <a:off x="1545683" y="6914006"/>
              <a:ext cx="189034" cy="215444"/>
            </a:xfrm>
            <a:prstGeom prst="rect">
              <a:avLst/>
            </a:prstGeom>
            <a:noFill/>
          </p:spPr>
          <p:txBody>
            <a:bodyPr wrap="square" rtlCol="0">
              <a:spAutoFit/>
            </a:bodyPr>
            <a:lstStyle/>
            <a:p>
              <a:r>
                <a:rPr lang="en-GB" sz="800" dirty="0" smtClean="0"/>
                <a:t>x</a:t>
              </a:r>
              <a:endParaRPr lang="en-GB" sz="800" dirty="0"/>
            </a:p>
          </p:txBody>
        </p:sp>
        <p:sp>
          <p:nvSpPr>
            <p:cNvPr id="69" name="TextBox 68"/>
            <p:cNvSpPr txBox="1"/>
            <p:nvPr/>
          </p:nvSpPr>
          <p:spPr>
            <a:xfrm>
              <a:off x="1415046" y="7065399"/>
              <a:ext cx="189034" cy="215444"/>
            </a:xfrm>
            <a:prstGeom prst="rect">
              <a:avLst/>
            </a:prstGeom>
            <a:noFill/>
          </p:spPr>
          <p:txBody>
            <a:bodyPr wrap="square" rtlCol="0">
              <a:spAutoFit/>
            </a:bodyPr>
            <a:lstStyle/>
            <a:p>
              <a:r>
                <a:rPr lang="en-GB" sz="800" dirty="0" smtClean="0"/>
                <a:t>x</a:t>
              </a:r>
              <a:endParaRPr lang="en-GB" sz="800" dirty="0"/>
            </a:p>
          </p:txBody>
        </p:sp>
        <p:sp>
          <p:nvSpPr>
            <p:cNvPr id="70" name="TextBox 69"/>
            <p:cNvSpPr txBox="1"/>
            <p:nvPr/>
          </p:nvSpPr>
          <p:spPr>
            <a:xfrm>
              <a:off x="1418385" y="7137648"/>
              <a:ext cx="189034" cy="215444"/>
            </a:xfrm>
            <a:prstGeom prst="rect">
              <a:avLst/>
            </a:prstGeom>
            <a:noFill/>
          </p:spPr>
          <p:txBody>
            <a:bodyPr wrap="square" rtlCol="0">
              <a:spAutoFit/>
            </a:bodyPr>
            <a:lstStyle/>
            <a:p>
              <a:r>
                <a:rPr lang="en-GB" sz="800" dirty="0" smtClean="0"/>
                <a:t>x</a:t>
              </a:r>
              <a:endParaRPr lang="en-GB" sz="800" dirty="0"/>
            </a:p>
          </p:txBody>
        </p:sp>
        <p:sp>
          <p:nvSpPr>
            <p:cNvPr id="71" name="TextBox 70"/>
            <p:cNvSpPr txBox="1"/>
            <p:nvPr/>
          </p:nvSpPr>
          <p:spPr>
            <a:xfrm>
              <a:off x="1627149" y="7273896"/>
              <a:ext cx="189034" cy="215444"/>
            </a:xfrm>
            <a:prstGeom prst="rect">
              <a:avLst/>
            </a:prstGeom>
            <a:noFill/>
          </p:spPr>
          <p:txBody>
            <a:bodyPr wrap="square" rtlCol="0">
              <a:spAutoFit/>
            </a:bodyPr>
            <a:lstStyle/>
            <a:p>
              <a:r>
                <a:rPr lang="en-GB" sz="800" dirty="0" smtClean="0"/>
                <a:t>x</a:t>
              </a:r>
              <a:endParaRPr lang="en-GB" sz="800" dirty="0"/>
            </a:p>
          </p:txBody>
        </p:sp>
        <p:sp>
          <p:nvSpPr>
            <p:cNvPr id="72" name="TextBox 71"/>
            <p:cNvSpPr txBox="1"/>
            <p:nvPr/>
          </p:nvSpPr>
          <p:spPr>
            <a:xfrm>
              <a:off x="1541271" y="7269586"/>
              <a:ext cx="189034" cy="215444"/>
            </a:xfrm>
            <a:prstGeom prst="rect">
              <a:avLst/>
            </a:prstGeom>
            <a:noFill/>
          </p:spPr>
          <p:txBody>
            <a:bodyPr wrap="square" rtlCol="0">
              <a:spAutoFit/>
            </a:bodyPr>
            <a:lstStyle/>
            <a:p>
              <a:r>
                <a:rPr lang="en-GB" sz="800" dirty="0" smtClean="0"/>
                <a:t>x</a:t>
              </a:r>
              <a:endParaRPr lang="en-GB" sz="800" dirty="0"/>
            </a:p>
          </p:txBody>
        </p:sp>
        <p:sp>
          <p:nvSpPr>
            <p:cNvPr id="73" name="TextBox 72"/>
            <p:cNvSpPr txBox="1"/>
            <p:nvPr/>
          </p:nvSpPr>
          <p:spPr>
            <a:xfrm>
              <a:off x="1746734" y="7137648"/>
              <a:ext cx="189034" cy="215444"/>
            </a:xfrm>
            <a:prstGeom prst="rect">
              <a:avLst/>
            </a:prstGeom>
            <a:noFill/>
          </p:spPr>
          <p:txBody>
            <a:bodyPr wrap="square" rtlCol="0">
              <a:spAutoFit/>
            </a:bodyPr>
            <a:lstStyle/>
            <a:p>
              <a:r>
                <a:rPr lang="en-GB" sz="800" dirty="0" smtClean="0"/>
                <a:t>x</a:t>
              </a:r>
              <a:endParaRPr lang="en-GB" sz="800" dirty="0"/>
            </a:p>
          </p:txBody>
        </p:sp>
        <p:sp>
          <p:nvSpPr>
            <p:cNvPr id="79" name="TextBox 78"/>
            <p:cNvSpPr txBox="1"/>
            <p:nvPr/>
          </p:nvSpPr>
          <p:spPr>
            <a:xfrm>
              <a:off x="1740766" y="7057925"/>
              <a:ext cx="189034" cy="215444"/>
            </a:xfrm>
            <a:prstGeom prst="rect">
              <a:avLst/>
            </a:prstGeom>
            <a:noFill/>
          </p:spPr>
          <p:txBody>
            <a:bodyPr wrap="square" rtlCol="0">
              <a:spAutoFit/>
            </a:bodyPr>
            <a:lstStyle/>
            <a:p>
              <a:r>
                <a:rPr lang="en-GB" sz="800" dirty="0" smtClean="0"/>
                <a:t>x</a:t>
              </a:r>
              <a:endParaRPr lang="en-GB" sz="800" dirty="0"/>
            </a:p>
          </p:txBody>
        </p:sp>
      </p:grpSp>
      <p:sp>
        <p:nvSpPr>
          <p:cNvPr id="80" name="TextBox 79"/>
          <p:cNvSpPr txBox="1"/>
          <p:nvPr/>
        </p:nvSpPr>
        <p:spPr>
          <a:xfrm>
            <a:off x="3108675" y="6931009"/>
            <a:ext cx="189034" cy="215444"/>
          </a:xfrm>
          <a:prstGeom prst="rect">
            <a:avLst/>
          </a:prstGeom>
          <a:noFill/>
        </p:spPr>
        <p:txBody>
          <a:bodyPr wrap="square" rtlCol="0">
            <a:spAutoFit/>
          </a:bodyPr>
          <a:lstStyle/>
          <a:p>
            <a:r>
              <a:rPr lang="en-GB" sz="800" dirty="0" smtClean="0"/>
              <a:t>x</a:t>
            </a:r>
            <a:endParaRPr lang="en-GB" sz="800" dirty="0"/>
          </a:p>
        </p:txBody>
      </p:sp>
      <p:sp>
        <p:nvSpPr>
          <p:cNvPr id="81" name="TextBox 80"/>
          <p:cNvSpPr txBox="1"/>
          <p:nvPr/>
        </p:nvSpPr>
        <p:spPr>
          <a:xfrm>
            <a:off x="3200212" y="7065528"/>
            <a:ext cx="189034" cy="215444"/>
          </a:xfrm>
          <a:prstGeom prst="rect">
            <a:avLst/>
          </a:prstGeom>
          <a:noFill/>
        </p:spPr>
        <p:txBody>
          <a:bodyPr wrap="square" rtlCol="0">
            <a:spAutoFit/>
          </a:bodyPr>
          <a:lstStyle/>
          <a:p>
            <a:r>
              <a:rPr lang="en-GB" sz="800" dirty="0" smtClean="0"/>
              <a:t>x</a:t>
            </a:r>
            <a:endParaRPr lang="en-GB" sz="800" dirty="0"/>
          </a:p>
        </p:txBody>
      </p:sp>
      <p:sp>
        <p:nvSpPr>
          <p:cNvPr id="82" name="TextBox 81"/>
          <p:cNvSpPr txBox="1"/>
          <p:nvPr/>
        </p:nvSpPr>
        <p:spPr>
          <a:xfrm>
            <a:off x="2972458" y="7269586"/>
            <a:ext cx="189034" cy="215444"/>
          </a:xfrm>
          <a:prstGeom prst="rect">
            <a:avLst/>
          </a:prstGeom>
          <a:noFill/>
        </p:spPr>
        <p:txBody>
          <a:bodyPr wrap="square" rtlCol="0">
            <a:spAutoFit/>
          </a:bodyPr>
          <a:lstStyle/>
          <a:p>
            <a:r>
              <a:rPr lang="en-GB" sz="800" dirty="0" smtClean="0"/>
              <a:t>x</a:t>
            </a:r>
            <a:endParaRPr lang="en-GB" sz="800" dirty="0"/>
          </a:p>
        </p:txBody>
      </p:sp>
      <p:sp>
        <p:nvSpPr>
          <p:cNvPr id="83" name="TextBox 82"/>
          <p:cNvSpPr txBox="1"/>
          <p:nvPr/>
        </p:nvSpPr>
        <p:spPr>
          <a:xfrm>
            <a:off x="3203192" y="7157257"/>
            <a:ext cx="189034" cy="215444"/>
          </a:xfrm>
          <a:prstGeom prst="rect">
            <a:avLst/>
          </a:prstGeom>
          <a:noFill/>
        </p:spPr>
        <p:txBody>
          <a:bodyPr wrap="square" rtlCol="0">
            <a:spAutoFit/>
          </a:bodyPr>
          <a:lstStyle/>
          <a:p>
            <a:r>
              <a:rPr lang="en-GB" sz="800" dirty="0" smtClean="0"/>
              <a:t>x</a:t>
            </a:r>
            <a:endParaRPr lang="en-GB" sz="800" dirty="0"/>
          </a:p>
        </p:txBody>
      </p:sp>
      <p:sp>
        <p:nvSpPr>
          <p:cNvPr id="84" name="TextBox 83"/>
          <p:cNvSpPr txBox="1"/>
          <p:nvPr/>
        </p:nvSpPr>
        <p:spPr>
          <a:xfrm>
            <a:off x="3103531" y="7263787"/>
            <a:ext cx="189034" cy="215444"/>
          </a:xfrm>
          <a:prstGeom prst="rect">
            <a:avLst/>
          </a:prstGeom>
          <a:noFill/>
        </p:spPr>
        <p:txBody>
          <a:bodyPr wrap="square" rtlCol="0">
            <a:spAutoFit/>
          </a:bodyPr>
          <a:lstStyle/>
          <a:p>
            <a:r>
              <a:rPr lang="en-GB" sz="800" dirty="0" smtClean="0"/>
              <a:t>x</a:t>
            </a:r>
            <a:endParaRPr lang="en-GB" sz="800" dirty="0"/>
          </a:p>
        </p:txBody>
      </p:sp>
      <p:sp>
        <p:nvSpPr>
          <p:cNvPr id="85" name="TextBox 84"/>
          <p:cNvSpPr txBox="1"/>
          <p:nvPr/>
        </p:nvSpPr>
        <p:spPr>
          <a:xfrm>
            <a:off x="2886523" y="7141522"/>
            <a:ext cx="189034" cy="215444"/>
          </a:xfrm>
          <a:prstGeom prst="rect">
            <a:avLst/>
          </a:prstGeom>
          <a:noFill/>
        </p:spPr>
        <p:txBody>
          <a:bodyPr wrap="square" rtlCol="0">
            <a:spAutoFit/>
          </a:bodyPr>
          <a:lstStyle/>
          <a:p>
            <a:r>
              <a:rPr lang="en-GB" sz="800" dirty="0" smtClean="0"/>
              <a:t>x</a:t>
            </a:r>
            <a:endParaRPr lang="en-GB" sz="800" dirty="0"/>
          </a:p>
        </p:txBody>
      </p:sp>
      <p:sp>
        <p:nvSpPr>
          <p:cNvPr id="86" name="TextBox 85"/>
          <p:cNvSpPr txBox="1"/>
          <p:nvPr/>
        </p:nvSpPr>
        <p:spPr>
          <a:xfrm>
            <a:off x="2877413" y="7033800"/>
            <a:ext cx="189034" cy="215444"/>
          </a:xfrm>
          <a:prstGeom prst="rect">
            <a:avLst/>
          </a:prstGeom>
          <a:noFill/>
        </p:spPr>
        <p:txBody>
          <a:bodyPr wrap="square" rtlCol="0">
            <a:spAutoFit/>
          </a:bodyPr>
          <a:lstStyle/>
          <a:p>
            <a:r>
              <a:rPr lang="en-GB" sz="800" dirty="0" smtClean="0"/>
              <a:t>x</a:t>
            </a:r>
            <a:endParaRPr lang="en-GB" sz="800" dirty="0"/>
          </a:p>
        </p:txBody>
      </p:sp>
      <p:sp>
        <p:nvSpPr>
          <p:cNvPr id="24" name="TextBox 23"/>
          <p:cNvSpPr txBox="1"/>
          <p:nvPr/>
        </p:nvSpPr>
        <p:spPr>
          <a:xfrm>
            <a:off x="1892886" y="6753450"/>
            <a:ext cx="541385" cy="830997"/>
          </a:xfrm>
          <a:prstGeom prst="rect">
            <a:avLst/>
          </a:prstGeom>
          <a:noFill/>
        </p:spPr>
        <p:txBody>
          <a:bodyPr wrap="square" rtlCol="0">
            <a:spAutoFit/>
          </a:bodyPr>
          <a:lstStyle/>
          <a:p>
            <a:r>
              <a:rPr lang="en-GB" sz="4800" dirty="0" smtClean="0"/>
              <a:t>[</a:t>
            </a:r>
            <a:endParaRPr lang="en-GB" sz="4800" dirty="0"/>
          </a:p>
        </p:txBody>
      </p:sp>
      <p:sp>
        <p:nvSpPr>
          <p:cNvPr id="87" name="TextBox 86"/>
          <p:cNvSpPr txBox="1"/>
          <p:nvPr/>
        </p:nvSpPr>
        <p:spPr>
          <a:xfrm>
            <a:off x="2723416" y="6762231"/>
            <a:ext cx="541385" cy="830997"/>
          </a:xfrm>
          <a:prstGeom prst="rect">
            <a:avLst/>
          </a:prstGeom>
          <a:noFill/>
        </p:spPr>
        <p:txBody>
          <a:bodyPr wrap="square" rtlCol="0">
            <a:spAutoFit/>
          </a:bodyPr>
          <a:lstStyle/>
          <a:p>
            <a:r>
              <a:rPr lang="en-GB" sz="4800" dirty="0" smtClean="0"/>
              <a:t>[</a:t>
            </a:r>
            <a:endParaRPr lang="en-GB" sz="4800" dirty="0"/>
          </a:p>
        </p:txBody>
      </p:sp>
      <p:sp>
        <p:nvSpPr>
          <p:cNvPr id="88" name="TextBox 87"/>
          <p:cNvSpPr txBox="1"/>
          <p:nvPr/>
        </p:nvSpPr>
        <p:spPr>
          <a:xfrm>
            <a:off x="3237751" y="6764360"/>
            <a:ext cx="541385" cy="830997"/>
          </a:xfrm>
          <a:prstGeom prst="rect">
            <a:avLst/>
          </a:prstGeom>
          <a:noFill/>
        </p:spPr>
        <p:txBody>
          <a:bodyPr wrap="square" rtlCol="0">
            <a:spAutoFit/>
          </a:bodyPr>
          <a:lstStyle/>
          <a:p>
            <a:r>
              <a:rPr lang="en-GB" sz="4800" dirty="0"/>
              <a:t>]</a:t>
            </a:r>
          </a:p>
        </p:txBody>
      </p:sp>
      <p:sp>
        <p:nvSpPr>
          <p:cNvPr id="89" name="TextBox 88"/>
          <p:cNvSpPr txBox="1"/>
          <p:nvPr/>
        </p:nvSpPr>
        <p:spPr>
          <a:xfrm>
            <a:off x="2365881" y="6753450"/>
            <a:ext cx="541385" cy="830997"/>
          </a:xfrm>
          <a:prstGeom prst="rect">
            <a:avLst/>
          </a:prstGeom>
          <a:noFill/>
        </p:spPr>
        <p:txBody>
          <a:bodyPr wrap="square" rtlCol="0">
            <a:spAutoFit/>
          </a:bodyPr>
          <a:lstStyle/>
          <a:p>
            <a:r>
              <a:rPr lang="en-GB" sz="4800" dirty="0"/>
              <a:t>]</a:t>
            </a:r>
          </a:p>
        </p:txBody>
      </p:sp>
      <p:sp>
        <p:nvSpPr>
          <p:cNvPr id="26" name="TextBox 25"/>
          <p:cNvSpPr txBox="1"/>
          <p:nvPr/>
        </p:nvSpPr>
        <p:spPr>
          <a:xfrm>
            <a:off x="3435719" y="6745562"/>
            <a:ext cx="198599" cy="400110"/>
          </a:xfrm>
          <a:prstGeom prst="rect">
            <a:avLst/>
          </a:prstGeom>
          <a:noFill/>
        </p:spPr>
        <p:txBody>
          <a:bodyPr wrap="square" rtlCol="0">
            <a:spAutoFit/>
          </a:bodyPr>
          <a:lstStyle/>
          <a:p>
            <a:r>
              <a:rPr lang="en-GB" sz="2000" dirty="0" smtClean="0"/>
              <a:t>-</a:t>
            </a:r>
            <a:endParaRPr lang="en-GB" sz="2000" dirty="0"/>
          </a:p>
        </p:txBody>
      </p:sp>
      <p:sp>
        <p:nvSpPr>
          <p:cNvPr id="90" name="TextBox 89"/>
          <p:cNvSpPr txBox="1"/>
          <p:nvPr/>
        </p:nvSpPr>
        <p:spPr>
          <a:xfrm>
            <a:off x="2537650" y="6768839"/>
            <a:ext cx="233214" cy="400110"/>
          </a:xfrm>
          <a:prstGeom prst="rect">
            <a:avLst/>
          </a:prstGeom>
          <a:noFill/>
        </p:spPr>
        <p:txBody>
          <a:bodyPr wrap="square" rtlCol="0">
            <a:spAutoFit/>
          </a:bodyPr>
          <a:lstStyle/>
          <a:p>
            <a:r>
              <a:rPr lang="en-GB" sz="2000" dirty="0" smtClean="0"/>
              <a:t>+</a:t>
            </a:r>
            <a:endParaRPr lang="en-GB" sz="2000" dirty="0"/>
          </a:p>
        </p:txBody>
      </p:sp>
      <p:sp>
        <p:nvSpPr>
          <p:cNvPr id="28" name="Right Arrow 27"/>
          <p:cNvSpPr/>
          <p:nvPr/>
        </p:nvSpPr>
        <p:spPr>
          <a:xfrm>
            <a:off x="1821765" y="7141523"/>
            <a:ext cx="160808" cy="816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907350" y="7468511"/>
            <a:ext cx="517923" cy="200055"/>
          </a:xfrm>
          <a:prstGeom prst="rect">
            <a:avLst/>
          </a:prstGeom>
          <a:noFill/>
        </p:spPr>
        <p:txBody>
          <a:bodyPr wrap="square" rtlCol="0">
            <a:spAutoFit/>
          </a:bodyPr>
          <a:lstStyle/>
          <a:p>
            <a:r>
              <a:rPr lang="en-GB" sz="700" dirty="0" smtClean="0"/>
              <a:t>(2, 8, 1)</a:t>
            </a:r>
            <a:endParaRPr lang="en-GB" sz="700" dirty="0"/>
          </a:p>
        </p:txBody>
      </p:sp>
      <p:sp>
        <p:nvSpPr>
          <p:cNvPr id="92" name="TextBox 91"/>
          <p:cNvSpPr txBox="1"/>
          <p:nvPr/>
        </p:nvSpPr>
        <p:spPr>
          <a:xfrm>
            <a:off x="1327449" y="7465198"/>
            <a:ext cx="517923" cy="200055"/>
          </a:xfrm>
          <a:prstGeom prst="rect">
            <a:avLst/>
          </a:prstGeom>
          <a:noFill/>
        </p:spPr>
        <p:txBody>
          <a:bodyPr wrap="square" rtlCol="0">
            <a:spAutoFit/>
          </a:bodyPr>
          <a:lstStyle/>
          <a:p>
            <a:r>
              <a:rPr lang="en-GB" sz="700" dirty="0" smtClean="0"/>
              <a:t>(2, 8, 7)</a:t>
            </a:r>
            <a:endParaRPr lang="en-GB" sz="700" dirty="0"/>
          </a:p>
        </p:txBody>
      </p:sp>
      <p:sp>
        <p:nvSpPr>
          <p:cNvPr id="93" name="TextBox 92"/>
          <p:cNvSpPr txBox="1"/>
          <p:nvPr/>
        </p:nvSpPr>
        <p:spPr>
          <a:xfrm>
            <a:off x="2109296" y="7470718"/>
            <a:ext cx="517923" cy="200055"/>
          </a:xfrm>
          <a:prstGeom prst="rect">
            <a:avLst/>
          </a:prstGeom>
          <a:noFill/>
        </p:spPr>
        <p:txBody>
          <a:bodyPr wrap="square" rtlCol="0">
            <a:spAutoFit/>
          </a:bodyPr>
          <a:lstStyle/>
          <a:p>
            <a:r>
              <a:rPr lang="en-GB" sz="700" dirty="0" smtClean="0"/>
              <a:t>(2, 8)</a:t>
            </a:r>
            <a:endParaRPr lang="en-GB" sz="700" dirty="0"/>
          </a:p>
        </p:txBody>
      </p:sp>
      <p:sp>
        <p:nvSpPr>
          <p:cNvPr id="94" name="TextBox 93"/>
          <p:cNvSpPr txBox="1"/>
          <p:nvPr/>
        </p:nvSpPr>
        <p:spPr>
          <a:xfrm>
            <a:off x="2952810" y="7467976"/>
            <a:ext cx="517923" cy="200055"/>
          </a:xfrm>
          <a:prstGeom prst="rect">
            <a:avLst/>
          </a:prstGeom>
          <a:noFill/>
        </p:spPr>
        <p:txBody>
          <a:bodyPr wrap="square" rtlCol="0">
            <a:spAutoFit/>
          </a:bodyPr>
          <a:lstStyle/>
          <a:p>
            <a:r>
              <a:rPr lang="en-GB" sz="700" dirty="0" smtClean="0"/>
              <a:t>(2, 8, 8)</a:t>
            </a:r>
            <a:endParaRPr lang="en-GB" sz="700" dirty="0"/>
          </a:p>
        </p:txBody>
      </p:sp>
      <p:pic>
        <p:nvPicPr>
          <p:cNvPr id="40" name="Picture 39"/>
          <p:cNvPicPr>
            <a:picLocks noChangeAspect="1"/>
          </p:cNvPicPr>
          <p:nvPr/>
        </p:nvPicPr>
        <p:blipFill>
          <a:blip r:embed="rId7"/>
          <a:stretch>
            <a:fillRect/>
          </a:stretch>
        </p:blipFill>
        <p:spPr>
          <a:xfrm>
            <a:off x="2460228" y="7836257"/>
            <a:ext cx="1010505" cy="1010505"/>
          </a:xfrm>
          <a:prstGeom prst="rect">
            <a:avLst/>
          </a:prstGeom>
        </p:spPr>
      </p:pic>
    </p:spTree>
    <p:extLst>
      <p:ext uri="{BB962C8B-B14F-4D97-AF65-F5344CB8AC3E}">
        <p14:creationId xmlns:p14="http://schemas.microsoft.com/office/powerpoint/2010/main" val="1298006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descr="Related image">
            <a:extLst>
              <a:ext uri="{FF2B5EF4-FFF2-40B4-BE49-F238E27FC236}">
                <a16:creationId xmlns="" xmlns:a16="http://schemas.microsoft.com/office/drawing/2014/main" id="{8AB5EE3D-E486-4EE3-8FF8-667EAB088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616" y="5170346"/>
            <a:ext cx="1331323" cy="6789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86870" y="2373590"/>
            <a:ext cx="2540380" cy="120032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AQA</a:t>
            </a:r>
          </a:p>
          <a:p>
            <a:pPr algn="ctr"/>
            <a:r>
              <a:rPr lang="en-GB" sz="1800" b="1" dirty="0" smtClean="0">
                <a:ea typeface="Verdana" panose="020B0604030504040204" pitchFamily="34" charset="0"/>
                <a:cs typeface="Verdana" panose="020B0604030504040204" pitchFamily="34" charset="0"/>
              </a:rPr>
              <a:t>BONDING, STRUCTURE AND THE PROPERTIES OF MATTER 2</a:t>
            </a:r>
            <a:endParaRPr lang="en-GB" sz="1800" dirty="0">
              <a:ea typeface="Verdana" panose="020B0604030504040204" pitchFamily="34" charset="0"/>
              <a:cs typeface="Verdana" panose="020B0604030504040204" pitchFamily="34" charset="0"/>
            </a:endParaRPr>
          </a:p>
        </p:txBody>
      </p:sp>
      <p:sp>
        <p:nvSpPr>
          <p:cNvPr id="148" name="Rectangle 147"/>
          <p:cNvSpPr/>
          <p:nvPr/>
        </p:nvSpPr>
        <p:spPr>
          <a:xfrm>
            <a:off x="5628090" y="1821210"/>
            <a:ext cx="1231845" cy="45786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Diamond</a:t>
            </a:r>
            <a:endParaRPr lang="en-GB" sz="1400" b="1" dirty="0">
              <a:solidFill>
                <a:schemeClr val="tx1"/>
              </a:solidFill>
            </a:endParaRPr>
          </a:p>
        </p:txBody>
      </p:sp>
      <p:sp>
        <p:nvSpPr>
          <p:cNvPr id="9" name="Rectangle 8"/>
          <p:cNvSpPr/>
          <p:nvPr/>
        </p:nvSpPr>
        <p:spPr>
          <a:xfrm rot="16200000">
            <a:off x="7067884" y="3430549"/>
            <a:ext cx="1059217" cy="527644"/>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Covalent bonding</a:t>
            </a:r>
          </a:p>
        </p:txBody>
      </p:sp>
      <p:graphicFrame>
        <p:nvGraphicFramePr>
          <p:cNvPr id="10" name="Table 9"/>
          <p:cNvGraphicFramePr>
            <a:graphicFrameLocks noGrp="1"/>
          </p:cNvGraphicFramePr>
          <p:nvPr>
            <p:extLst/>
          </p:nvPr>
        </p:nvGraphicFramePr>
        <p:xfrm>
          <a:off x="61045" y="1822035"/>
          <a:ext cx="4104927" cy="2499105"/>
        </p:xfrm>
        <a:graphic>
          <a:graphicData uri="http://schemas.openxmlformats.org/drawingml/2006/table">
            <a:tbl>
              <a:tblPr firstRow="1" bandRow="1">
                <a:tableStyleId>{5940675A-B579-460E-94D1-54222C63F5DA}</a:tableStyleId>
              </a:tblPr>
              <a:tblGrid>
                <a:gridCol w="306734"/>
                <a:gridCol w="1175271"/>
                <a:gridCol w="1219200"/>
                <a:gridCol w="1403722"/>
              </a:tblGrid>
              <a:tr h="751520">
                <a:tc rowSpan="3">
                  <a:txBody>
                    <a:bodyPr/>
                    <a:lstStyle/>
                    <a:p>
                      <a:pPr algn="ctr"/>
                      <a:r>
                        <a:rPr lang="en-GB" sz="1200" b="1" dirty="0" smtClean="0"/>
                        <a:t>Usually gases or liquids</a:t>
                      </a:r>
                      <a:endParaRPr lang="en-GB" sz="1200" b="1" dirty="0"/>
                    </a:p>
                  </a:txBody>
                  <a:tcPr marL="68580" marR="68580" marT="34290" marB="34290" vert="vert270" anchor="ctr">
                    <a:solidFill>
                      <a:schemeClr val="accent2">
                        <a:lumMod val="20000"/>
                        <a:lumOff val="80000"/>
                      </a:schemeClr>
                    </a:solidFill>
                  </a:tcPr>
                </a:tc>
                <a:tc rowSpan="3">
                  <a:txBody>
                    <a:bodyPr/>
                    <a:lstStyle/>
                    <a:p>
                      <a:pPr algn="ctr"/>
                      <a:r>
                        <a:rPr lang="en-GB" sz="1200" b="1" i="1" dirty="0" smtClean="0">
                          <a:solidFill>
                            <a:schemeClr val="accent2">
                              <a:lumMod val="75000"/>
                            </a:schemeClr>
                          </a:solidFill>
                        </a:rPr>
                        <a:t>Covalent bonds in the molecule are strong but forces between molecules (intermolecular) are weak</a:t>
                      </a:r>
                      <a:endParaRPr lang="en-GB" sz="1200" b="1" i="1" dirty="0">
                        <a:solidFill>
                          <a:schemeClr val="accent2">
                            <a:lumMod val="75000"/>
                          </a:schemeClr>
                        </a:solidFill>
                      </a:endParaRPr>
                    </a:p>
                  </a:txBody>
                  <a:tcPr marL="68580" marR="68580" marT="34290" marB="34290" anchor="ctr"/>
                </a:tc>
                <a:tc>
                  <a:txBody>
                    <a:bodyPr/>
                    <a:lstStyle/>
                    <a:p>
                      <a:pPr algn="ctr"/>
                      <a:r>
                        <a:rPr lang="en-GB" sz="1200" b="1" dirty="0" smtClean="0"/>
                        <a:t>Low melting and boiling points.</a:t>
                      </a:r>
                      <a:endParaRPr lang="en-GB" sz="1200" b="1" dirty="0"/>
                    </a:p>
                  </a:txBody>
                  <a:tcPr marL="68580" marR="68580" marT="34290" marB="34290"/>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200" b="1" dirty="0" smtClean="0"/>
                        <a:t>Due</a:t>
                      </a:r>
                      <a:r>
                        <a:rPr lang="en-GB" sz="1200" b="1" baseline="0" dirty="0" smtClean="0"/>
                        <a:t> to having w</a:t>
                      </a:r>
                      <a:r>
                        <a:rPr lang="en-GB" sz="1200" b="1" dirty="0" smtClean="0"/>
                        <a:t>eak intermolecular forces that easily broken.</a:t>
                      </a:r>
                      <a:endParaRPr lang="en-GB" sz="1200" b="1" dirty="0"/>
                    </a:p>
                  </a:txBody>
                  <a:tcPr marL="68580" marR="68580" marT="34290" marB="34290" anchor="ctr"/>
                </a:tc>
              </a:tr>
              <a:tr h="751520">
                <a:tc vMerge="1">
                  <a:txBody>
                    <a:bodyPr/>
                    <a:lstStyle/>
                    <a:p>
                      <a:endParaRPr lang="en-GB"/>
                    </a:p>
                  </a:txBody>
                  <a:tcPr/>
                </a:tc>
                <a:tc vMerge="1">
                  <a:txBody>
                    <a:bodyPr/>
                    <a:lstStyle/>
                    <a:p>
                      <a:endParaRPr lang="en-GB"/>
                    </a:p>
                  </a:txBody>
                  <a:tcPr/>
                </a:tc>
                <a:tc>
                  <a:txBody>
                    <a:bodyPr/>
                    <a:lstStyle/>
                    <a:p>
                      <a:pPr algn="ctr"/>
                      <a:r>
                        <a:rPr lang="en-GB" sz="1200" b="1" dirty="0" smtClean="0"/>
                        <a:t>Do not conduct electricity.</a:t>
                      </a:r>
                      <a:endParaRPr lang="en-GB" sz="1200" b="1" dirty="0"/>
                    </a:p>
                  </a:txBody>
                  <a:tcPr marL="68580" marR="68580" marT="34290" marB="34290"/>
                </a:tc>
                <a:tc>
                  <a:txBody>
                    <a:bodyPr/>
                    <a:lstStyle/>
                    <a:p>
                      <a:pPr algn="ctr"/>
                      <a:r>
                        <a:rPr lang="en-GB" sz="1200" b="1" dirty="0" smtClean="0"/>
                        <a:t>Due to them molecules not having an overall</a:t>
                      </a:r>
                      <a:r>
                        <a:rPr lang="en-GB" sz="1200" b="1" baseline="0" dirty="0" smtClean="0"/>
                        <a:t> electrical charge.</a:t>
                      </a:r>
                      <a:endParaRPr lang="en-GB" sz="1200" b="1" dirty="0"/>
                    </a:p>
                  </a:txBody>
                  <a:tcPr marL="68580" marR="68580" marT="34290" marB="34290" anchor="ctr"/>
                </a:tc>
              </a:tr>
              <a:tr h="898905">
                <a:tc vMerge="1">
                  <a:txBody>
                    <a:bodyPr/>
                    <a:lstStyle/>
                    <a:p>
                      <a:endParaRPr lang="en-GB"/>
                    </a:p>
                  </a:txBody>
                  <a:tcPr/>
                </a:tc>
                <a:tc vMerge="1">
                  <a:txBody>
                    <a:bodyPr/>
                    <a:lstStyle/>
                    <a:p>
                      <a:endParaRPr lang="en-GB"/>
                    </a:p>
                  </a:txBody>
                  <a:tcPr/>
                </a:tc>
                <a:tc>
                  <a:txBody>
                    <a:bodyPr/>
                    <a:lstStyle/>
                    <a:p>
                      <a:pPr algn="ctr"/>
                      <a:r>
                        <a:rPr lang="en-GB" sz="1200" b="1" dirty="0" smtClean="0"/>
                        <a:t>Larger molecules</a:t>
                      </a:r>
                      <a:r>
                        <a:rPr lang="en-GB" sz="1200" b="1" baseline="0" dirty="0" smtClean="0"/>
                        <a:t> have higher melting and boiling points.</a:t>
                      </a:r>
                      <a:endParaRPr lang="en-GB" sz="1200" b="1" dirty="0"/>
                    </a:p>
                  </a:txBody>
                  <a:tcPr marL="68580" marR="68580" marT="34290" marB="34290"/>
                </a:tc>
                <a:tc>
                  <a:txBody>
                    <a:bodyPr/>
                    <a:lstStyle/>
                    <a:p>
                      <a:pPr algn="ctr"/>
                      <a:r>
                        <a:rPr lang="en-GB" sz="1200" b="1" dirty="0" smtClean="0"/>
                        <a:t>Intermolecular forces increase with the size of the molecules.</a:t>
                      </a:r>
                      <a:endParaRPr lang="en-GB" sz="1200" b="1" dirty="0"/>
                    </a:p>
                  </a:txBody>
                  <a:tcPr marL="68580" marR="68580" marT="34290" marB="34290"/>
                </a:tc>
              </a:tr>
            </a:tbl>
          </a:graphicData>
        </a:graphic>
      </p:graphicFrame>
      <p:sp>
        <p:nvSpPr>
          <p:cNvPr id="11" name="Rectangle 10"/>
          <p:cNvSpPr/>
          <p:nvPr/>
        </p:nvSpPr>
        <p:spPr>
          <a:xfrm>
            <a:off x="4585022" y="1933209"/>
            <a:ext cx="870176" cy="30757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Polymers</a:t>
            </a:r>
            <a:endParaRPr lang="en-GB" sz="1400" b="1" dirty="0">
              <a:solidFill>
                <a:schemeClr val="tx1"/>
              </a:solidFill>
            </a:endParaRPr>
          </a:p>
        </p:txBody>
      </p:sp>
      <p:sp>
        <p:nvSpPr>
          <p:cNvPr id="12" name="Rectangle 11"/>
          <p:cNvSpPr/>
          <p:nvPr/>
        </p:nvSpPr>
        <p:spPr>
          <a:xfrm rot="16200000">
            <a:off x="6901089" y="2164745"/>
            <a:ext cx="1300493" cy="615074"/>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Giant covalent structures</a:t>
            </a:r>
          </a:p>
        </p:txBody>
      </p:sp>
      <p:graphicFrame>
        <p:nvGraphicFramePr>
          <p:cNvPr id="13" name="Table 12"/>
          <p:cNvGraphicFramePr>
            <a:graphicFrameLocks noGrp="1"/>
          </p:cNvGraphicFramePr>
          <p:nvPr>
            <p:extLst/>
          </p:nvPr>
        </p:nvGraphicFramePr>
        <p:xfrm>
          <a:off x="8118816" y="1939978"/>
          <a:ext cx="4637345" cy="644652"/>
        </p:xfrm>
        <a:graphic>
          <a:graphicData uri="http://schemas.openxmlformats.org/drawingml/2006/table">
            <a:tbl>
              <a:tblPr firstRow="1" bandRow="1">
                <a:tableStyleId>{5940675A-B579-460E-94D1-54222C63F5DA}</a:tableStyleId>
              </a:tblPr>
              <a:tblGrid>
                <a:gridCol w="1181921"/>
                <a:gridCol w="1293541"/>
                <a:gridCol w="2161883"/>
              </a:tblGrid>
              <a:tr h="644652">
                <a:tc>
                  <a:txBody>
                    <a:bodyPr/>
                    <a:lstStyle/>
                    <a:p>
                      <a:pPr algn="ctr"/>
                      <a:r>
                        <a:rPr lang="en-GB" sz="1200" b="1" dirty="0" smtClean="0"/>
                        <a:t>Diamond, graphite, silicon dioxide</a:t>
                      </a:r>
                      <a:endParaRPr lang="en-GB" sz="1200" b="1" dirty="0"/>
                    </a:p>
                  </a:txBody>
                  <a:tcPr marL="68580" marR="68580" marT="34290" marB="34290"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Very high melting points</a:t>
                      </a:r>
                      <a:endParaRPr lang="en-GB" sz="1200" b="1" i="1" dirty="0">
                        <a:solidFill>
                          <a:schemeClr val="accent2">
                            <a:lumMod val="75000"/>
                          </a:schemeClr>
                        </a:solidFill>
                      </a:endParaRPr>
                    </a:p>
                  </a:txBody>
                  <a:tcPr marL="68580" marR="68580" marT="34290" marB="34290" anchor="ctr"/>
                </a:tc>
                <a:tc>
                  <a:txBody>
                    <a:bodyPr/>
                    <a:lstStyle/>
                    <a:p>
                      <a:pPr algn="ctr"/>
                      <a:r>
                        <a:rPr lang="en-GB" sz="1200" b="1" dirty="0" smtClean="0"/>
                        <a:t>Lots of energy needed to break strong, covalent</a:t>
                      </a:r>
                      <a:r>
                        <a:rPr lang="en-GB" sz="1200" b="1" baseline="0" dirty="0" smtClean="0"/>
                        <a:t> bonds.</a:t>
                      </a:r>
                      <a:endParaRPr lang="en-GB" sz="1200" b="1" dirty="0"/>
                    </a:p>
                  </a:txBody>
                  <a:tcPr marL="68580" marR="68580" marT="34290" marB="34290" anchor="ctr"/>
                </a:tc>
              </a:tr>
            </a:tbl>
          </a:graphicData>
        </a:graphic>
      </p:graphicFrame>
      <p:sp>
        <p:nvSpPr>
          <p:cNvPr id="14" name="Rectangle 13"/>
          <p:cNvSpPr/>
          <p:nvPr/>
        </p:nvSpPr>
        <p:spPr>
          <a:xfrm rot="5400000">
            <a:off x="3190482" y="2840833"/>
            <a:ext cx="2359736" cy="292208"/>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Properties of small molecules</a:t>
            </a:r>
          </a:p>
        </p:txBody>
      </p:sp>
      <p:pic>
        <p:nvPicPr>
          <p:cNvPr id="15" name="Picture 14"/>
          <p:cNvPicPr>
            <a:picLocks noChangeAspect="1"/>
          </p:cNvPicPr>
          <p:nvPr/>
        </p:nvPicPr>
        <p:blipFill>
          <a:blip r:embed="rId3"/>
          <a:stretch>
            <a:fillRect/>
          </a:stretch>
        </p:blipFill>
        <p:spPr>
          <a:xfrm>
            <a:off x="10682260" y="6336872"/>
            <a:ext cx="617463" cy="590550"/>
          </a:xfrm>
          <a:prstGeom prst="rect">
            <a:avLst/>
          </a:prstGeom>
        </p:spPr>
      </p:pic>
      <p:graphicFrame>
        <p:nvGraphicFramePr>
          <p:cNvPr id="16" name="Table 15"/>
          <p:cNvGraphicFramePr>
            <a:graphicFrameLocks noGrp="1"/>
          </p:cNvGraphicFramePr>
          <p:nvPr>
            <p:extLst/>
          </p:nvPr>
        </p:nvGraphicFramePr>
        <p:xfrm>
          <a:off x="8030249" y="2695992"/>
          <a:ext cx="4713811" cy="4389120"/>
        </p:xfrm>
        <a:graphic>
          <a:graphicData uri="http://schemas.openxmlformats.org/drawingml/2006/table">
            <a:tbl>
              <a:tblPr firstRow="1" bandRow="1">
                <a:tableStyleId>{5940675A-B579-460E-94D1-54222C63F5DA}</a:tableStyleId>
              </a:tblPr>
              <a:tblGrid>
                <a:gridCol w="373522"/>
                <a:gridCol w="1207099"/>
                <a:gridCol w="3133190"/>
              </a:tblGrid>
              <a:tr h="500634">
                <a:tc rowSpan="2">
                  <a:txBody>
                    <a:bodyPr/>
                    <a:lstStyle/>
                    <a:p>
                      <a:pPr algn="ctr"/>
                      <a:r>
                        <a:rPr lang="en-GB" sz="1200" b="1" dirty="0" smtClean="0"/>
                        <a:t>Atoms share pairs of electrons</a:t>
                      </a:r>
                      <a:endParaRPr lang="en-GB" sz="1200" b="1" dirty="0"/>
                    </a:p>
                  </a:txBody>
                  <a:tcPr marL="68580" marR="68580" marT="34290" marB="34290" vert="vert270" anchor="ctr">
                    <a:noFill/>
                  </a:tcPr>
                </a:tc>
                <a:tc>
                  <a:txBody>
                    <a:bodyPr/>
                    <a:lstStyle/>
                    <a:p>
                      <a:pPr algn="ctr"/>
                      <a:r>
                        <a:rPr lang="en-GB" sz="1200" b="1" i="1" dirty="0" smtClean="0">
                          <a:solidFill>
                            <a:schemeClr val="accent2">
                              <a:lumMod val="75000"/>
                            </a:schemeClr>
                          </a:solidFill>
                        </a:rPr>
                        <a:t>Can be small</a:t>
                      </a:r>
                      <a:r>
                        <a:rPr lang="en-GB" sz="1200" b="1" i="1" baseline="0" dirty="0" smtClean="0">
                          <a:solidFill>
                            <a:schemeClr val="accent2">
                              <a:lumMod val="75000"/>
                            </a:schemeClr>
                          </a:solidFill>
                        </a:rPr>
                        <a:t> molecules </a:t>
                      </a:r>
                    </a:p>
                    <a:p>
                      <a:pPr algn="ctr"/>
                      <a:r>
                        <a:rPr lang="en-GB" sz="1200" b="1" i="1" baseline="0" dirty="0" smtClean="0">
                          <a:solidFill>
                            <a:schemeClr val="accent2">
                              <a:lumMod val="75000"/>
                            </a:schemeClr>
                          </a:solidFill>
                        </a:rPr>
                        <a:t>e.g. ammonia</a:t>
                      </a:r>
                      <a:endParaRPr lang="en-GB" sz="1200" b="1" i="1" dirty="0" smtClean="0">
                        <a:solidFill>
                          <a:schemeClr val="accent2">
                            <a:lumMod val="75000"/>
                          </a:schemeClr>
                        </a:solidFill>
                      </a:endParaRPr>
                    </a:p>
                    <a:p>
                      <a:pPr algn="ctr"/>
                      <a:endParaRPr lang="en-GB" sz="1200" b="1" i="1" dirty="0" smtClean="0">
                        <a:solidFill>
                          <a:schemeClr val="accent2">
                            <a:lumMod val="75000"/>
                          </a:schemeClr>
                        </a:solidFill>
                      </a:endParaRPr>
                    </a:p>
                  </a:txBody>
                  <a:tcPr marL="68580" marR="68580" marT="34290" marB="34290" anchor="ctr"/>
                </a:tc>
                <a:tc>
                  <a:txBody>
                    <a:bodyPr/>
                    <a:lstStyle/>
                    <a:p>
                      <a:pPr algn="ctr"/>
                      <a:endParaRPr lang="en-GB" sz="900" b="1" dirty="0" smtClean="0"/>
                    </a:p>
                    <a:p>
                      <a:pPr algn="ctr"/>
                      <a:endParaRPr lang="en-GB" sz="900" b="1" dirty="0" smtClean="0"/>
                    </a:p>
                    <a:p>
                      <a:pPr algn="ctr"/>
                      <a:endParaRPr lang="en-GB" sz="900" b="1" dirty="0" smtClean="0"/>
                    </a:p>
                    <a:p>
                      <a:pPr algn="ctr"/>
                      <a:endParaRPr lang="en-GB" sz="900" b="1" dirty="0" smtClean="0"/>
                    </a:p>
                    <a:p>
                      <a:pPr algn="ctr"/>
                      <a:endParaRPr lang="en-GB" sz="900" b="1" dirty="0" smtClean="0"/>
                    </a:p>
                    <a:p>
                      <a:pPr algn="ctr"/>
                      <a:endParaRPr lang="en-GB" sz="900" b="1" dirty="0" smtClean="0"/>
                    </a:p>
                    <a:p>
                      <a:pPr algn="ctr"/>
                      <a:endParaRPr lang="en-GB" sz="900" b="1" dirty="0" smtClean="0"/>
                    </a:p>
                    <a:p>
                      <a:pPr algn="ctr"/>
                      <a:endParaRPr lang="en-GB" sz="900" b="1" dirty="0" smtClean="0"/>
                    </a:p>
                    <a:p>
                      <a:pPr algn="ctr"/>
                      <a:endParaRPr lang="en-GB" sz="900" b="1" dirty="0" smtClean="0"/>
                    </a:p>
                    <a:p>
                      <a:pPr algn="ctr"/>
                      <a:endParaRPr lang="en-GB" sz="900" b="1" dirty="0" smtClean="0"/>
                    </a:p>
                    <a:p>
                      <a:pPr algn="ctr"/>
                      <a:endParaRPr lang="en-GB" sz="900" b="1" dirty="0" smtClean="0"/>
                    </a:p>
                    <a:p>
                      <a:pPr algn="ctr"/>
                      <a:endParaRPr lang="en-GB" sz="900" b="1" dirty="0" smtClean="0"/>
                    </a:p>
                    <a:p>
                      <a:pPr algn="ctr"/>
                      <a:endParaRPr lang="en-GB" sz="900" b="1" dirty="0" smtClean="0"/>
                    </a:p>
                    <a:p>
                      <a:pPr algn="ctr"/>
                      <a:endParaRPr lang="en-GB" sz="900" b="1" dirty="0" smtClean="0"/>
                    </a:p>
                    <a:p>
                      <a:pPr algn="ctr"/>
                      <a:endParaRPr lang="en-GB" sz="900" b="1" dirty="0" smtClean="0"/>
                    </a:p>
                    <a:p>
                      <a:pPr algn="ctr"/>
                      <a:endParaRPr lang="en-GB" sz="900" b="1" dirty="0" smtClean="0"/>
                    </a:p>
                    <a:p>
                      <a:pPr algn="ctr"/>
                      <a:endParaRPr lang="en-GB" sz="900" b="1" dirty="0" smtClean="0"/>
                    </a:p>
                    <a:p>
                      <a:pPr algn="ctr"/>
                      <a:endParaRPr lang="en-GB" sz="900" b="1" dirty="0" smtClean="0"/>
                    </a:p>
                    <a:p>
                      <a:pPr algn="ctr"/>
                      <a:endParaRPr lang="en-GB" sz="900" b="1" dirty="0" smtClean="0"/>
                    </a:p>
                    <a:p>
                      <a:pPr algn="ctr"/>
                      <a:endParaRPr lang="en-GB" sz="900" b="1" dirty="0" smtClean="0"/>
                    </a:p>
                    <a:p>
                      <a:pPr algn="ctr"/>
                      <a:endParaRPr lang="en-GB" sz="900" b="1" dirty="0" smtClean="0"/>
                    </a:p>
                    <a:p>
                      <a:pPr algn="ctr"/>
                      <a:endParaRPr lang="en-GB" sz="900" b="1" dirty="0" smtClean="0"/>
                    </a:p>
                    <a:p>
                      <a:pPr algn="ctr"/>
                      <a:endParaRPr lang="en-GB" sz="900" b="1" dirty="0" smtClean="0"/>
                    </a:p>
                    <a:p>
                      <a:pPr algn="ctr"/>
                      <a:endParaRPr lang="en-GB" sz="900" b="1" dirty="0" smtClean="0"/>
                    </a:p>
                    <a:p>
                      <a:pPr algn="ctr"/>
                      <a:endParaRPr lang="en-GB" sz="900" b="1" dirty="0" smtClean="0"/>
                    </a:p>
                  </a:txBody>
                  <a:tcPr marL="68580" marR="68580" marT="34290" marB="34290" anchor="ctr"/>
                </a:tc>
              </a:tr>
              <a:tr h="514350">
                <a:tc vMerge="1">
                  <a:txBody>
                    <a:bodyPr/>
                    <a:lstStyle/>
                    <a:p>
                      <a:endParaRPr lang="en-GB"/>
                    </a:p>
                  </a:txBody>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Can be giant covalent structures</a:t>
                      </a:r>
                    </a:p>
                    <a:p>
                      <a:pPr marL="0" marR="0" lvl="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e.g. polymers</a:t>
                      </a:r>
                      <a:endParaRPr lang="en-GB" sz="1200" b="1" i="1" dirty="0">
                        <a:solidFill>
                          <a:schemeClr val="accent2">
                            <a:lumMod val="75000"/>
                          </a:schemeClr>
                        </a:solidFill>
                      </a:endParaRPr>
                    </a:p>
                  </a:txBody>
                  <a:tcPr marL="68580" marR="68580" marT="34290" marB="34290" anchor="ctr"/>
                </a:tc>
                <a:tc>
                  <a:txBody>
                    <a:bodyPr/>
                    <a:lstStyle/>
                    <a:p>
                      <a:pPr algn="ctr"/>
                      <a:endParaRPr lang="en-GB" sz="900" b="1" dirty="0" smtClean="0"/>
                    </a:p>
                    <a:p>
                      <a:pPr algn="ctr"/>
                      <a:endParaRPr lang="en-GB" sz="900" b="1" dirty="0" smtClean="0"/>
                    </a:p>
                    <a:p>
                      <a:pPr algn="ctr"/>
                      <a:endParaRPr lang="en-GB" sz="900" b="1" dirty="0" smtClean="0"/>
                    </a:p>
                    <a:p>
                      <a:pPr algn="ctr"/>
                      <a:endParaRPr lang="en-GB" sz="900" b="1" dirty="0" smtClean="0"/>
                    </a:p>
                    <a:p>
                      <a:pPr algn="ctr"/>
                      <a:endParaRPr lang="en-GB" sz="900" b="1" dirty="0" smtClean="0"/>
                    </a:p>
                    <a:p>
                      <a:pPr algn="ctr"/>
                      <a:endParaRPr lang="en-GB" sz="900" b="1" dirty="0"/>
                    </a:p>
                  </a:txBody>
                  <a:tcPr marL="68580" marR="68580" marT="34290" marB="34290" anchor="ctr"/>
                </a:tc>
              </a:tr>
            </a:tbl>
          </a:graphicData>
        </a:graphic>
      </p:graphicFrame>
      <p:sp>
        <p:nvSpPr>
          <p:cNvPr id="17" name="Rectangle 16"/>
          <p:cNvSpPr/>
          <p:nvPr/>
        </p:nvSpPr>
        <p:spPr>
          <a:xfrm rot="5400000">
            <a:off x="3319340" y="5029294"/>
            <a:ext cx="1419751" cy="45786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err="1" smtClean="0">
                <a:solidFill>
                  <a:schemeClr val="tx1"/>
                </a:solidFill>
              </a:rPr>
              <a:t>Graphene</a:t>
            </a:r>
            <a:r>
              <a:rPr lang="en-GB" sz="1400" b="1" dirty="0" smtClean="0">
                <a:solidFill>
                  <a:schemeClr val="tx1"/>
                </a:solidFill>
              </a:rPr>
              <a:t> and fullerenes</a:t>
            </a:r>
            <a:endParaRPr lang="en-GB" sz="1400" b="1" dirty="0">
              <a:solidFill>
                <a:schemeClr val="tx1"/>
              </a:solidFill>
            </a:endParaRPr>
          </a:p>
        </p:txBody>
      </p:sp>
      <p:sp>
        <p:nvSpPr>
          <p:cNvPr id="18" name="Rectangle 17"/>
          <p:cNvSpPr/>
          <p:nvPr/>
        </p:nvSpPr>
        <p:spPr>
          <a:xfrm>
            <a:off x="9738443" y="7192844"/>
            <a:ext cx="1486092" cy="318966"/>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Graphite</a:t>
            </a:r>
            <a:endParaRPr lang="en-GB" sz="1400" b="1" dirty="0">
              <a:solidFill>
                <a:schemeClr val="tx1"/>
              </a:solidFill>
            </a:endParaRPr>
          </a:p>
        </p:txBody>
      </p:sp>
      <p:sp>
        <p:nvSpPr>
          <p:cNvPr id="19" name="Rectangle 18"/>
          <p:cNvSpPr/>
          <p:nvPr/>
        </p:nvSpPr>
        <p:spPr>
          <a:xfrm>
            <a:off x="4766115" y="5466483"/>
            <a:ext cx="2822157" cy="236857"/>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Use of nanoparticles</a:t>
            </a:r>
            <a:endParaRPr lang="en-GB" sz="1400" b="1" dirty="0">
              <a:solidFill>
                <a:schemeClr val="tx1"/>
              </a:solidFill>
            </a:endParaRPr>
          </a:p>
        </p:txBody>
      </p:sp>
      <p:sp>
        <p:nvSpPr>
          <p:cNvPr id="20" name="Rectangle 19"/>
          <p:cNvSpPr/>
          <p:nvPr/>
        </p:nvSpPr>
        <p:spPr>
          <a:xfrm>
            <a:off x="4801505" y="3716600"/>
            <a:ext cx="2428955" cy="45786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Size of particles and their properties (Chemistry only)</a:t>
            </a:r>
            <a:endParaRPr lang="en-GB" sz="1400" b="1" dirty="0">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9232" y="898172"/>
            <a:ext cx="505063" cy="471654"/>
          </a:xfrm>
          <a:prstGeom prst="rect">
            <a:avLst/>
          </a:prstGeom>
        </p:spPr>
      </p:pic>
      <p:pic>
        <p:nvPicPr>
          <p:cNvPr id="22" name="Picture 21"/>
          <p:cNvPicPr>
            <a:picLocks noChangeAspect="1"/>
          </p:cNvPicPr>
          <p:nvPr/>
        </p:nvPicPr>
        <p:blipFill>
          <a:blip r:embed="rId3"/>
          <a:stretch>
            <a:fillRect/>
          </a:stretch>
        </p:blipFill>
        <p:spPr>
          <a:xfrm>
            <a:off x="4457384" y="838724"/>
            <a:ext cx="617463" cy="590550"/>
          </a:xfrm>
          <a:prstGeom prst="rect">
            <a:avLst/>
          </a:prstGeom>
        </p:spPr>
      </p:pic>
      <p:cxnSp>
        <p:nvCxnSpPr>
          <p:cNvPr id="5" name="Straight Arrow Connector 4"/>
          <p:cNvCxnSpPr/>
          <p:nvPr/>
        </p:nvCxnSpPr>
        <p:spPr>
          <a:xfrm>
            <a:off x="3924532" y="1133999"/>
            <a:ext cx="4438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Table 24"/>
          <p:cNvGraphicFramePr>
            <a:graphicFrameLocks noGrp="1"/>
          </p:cNvGraphicFramePr>
          <p:nvPr>
            <p:extLst/>
          </p:nvPr>
        </p:nvGraphicFramePr>
        <p:xfrm>
          <a:off x="5263376" y="78363"/>
          <a:ext cx="6793483" cy="1660864"/>
        </p:xfrm>
        <a:graphic>
          <a:graphicData uri="http://schemas.openxmlformats.org/drawingml/2006/table">
            <a:tbl>
              <a:tblPr firstRow="1" bandRow="1">
                <a:tableStyleId>{5940675A-B579-460E-94D1-54222C63F5DA}</a:tableStyleId>
              </a:tblPr>
              <a:tblGrid>
                <a:gridCol w="1204331"/>
                <a:gridCol w="1683834"/>
                <a:gridCol w="1893597"/>
                <a:gridCol w="2011721"/>
              </a:tblGrid>
              <a:tr h="553621">
                <a:tc rowSpan="3">
                  <a:txBody>
                    <a:bodyPr/>
                    <a:lstStyle/>
                    <a:p>
                      <a:pPr algn="ctr"/>
                      <a:r>
                        <a:rPr lang="en-GB" sz="1200" b="1" i="1" dirty="0" smtClean="0">
                          <a:solidFill>
                            <a:schemeClr val="accent2">
                              <a:lumMod val="75000"/>
                            </a:schemeClr>
                          </a:solidFill>
                        </a:rPr>
                        <a:t>Each carbon</a:t>
                      </a:r>
                      <a:r>
                        <a:rPr lang="en-GB" sz="1200" b="1" i="1" baseline="0" dirty="0" smtClean="0">
                          <a:solidFill>
                            <a:schemeClr val="accent2">
                              <a:lumMod val="75000"/>
                            </a:schemeClr>
                          </a:solidFill>
                        </a:rPr>
                        <a:t> atom is bonded to four others</a:t>
                      </a:r>
                      <a:endParaRPr lang="en-GB" sz="1200" b="1" i="1" dirty="0">
                        <a:solidFill>
                          <a:schemeClr val="accent2">
                            <a:lumMod val="75000"/>
                          </a:schemeClr>
                        </a:solidFill>
                      </a:endParaRPr>
                    </a:p>
                  </a:txBody>
                  <a:tcPr marL="68580" marR="68580" marT="34290" marB="34290" anchor="ctr"/>
                </a:tc>
                <a:tc rowSpan="3">
                  <a:txBody>
                    <a:bodyPr/>
                    <a:lstStyle/>
                    <a:p>
                      <a:pPr algn="ctr"/>
                      <a:endParaRPr lang="en-GB" sz="1200" b="1" dirty="0"/>
                    </a:p>
                  </a:txBody>
                  <a:tcPr marL="68580" marR="68580" marT="34290" marB="34290" anchor="ctr"/>
                </a:tc>
                <a:tc>
                  <a:txBody>
                    <a:bodyPr/>
                    <a:lstStyle/>
                    <a:p>
                      <a:pPr algn="ctr"/>
                      <a:r>
                        <a:rPr lang="en-GB" sz="1200" b="1" dirty="0" smtClean="0"/>
                        <a:t>Very hard.</a:t>
                      </a:r>
                      <a:endParaRPr lang="en-GB" sz="1200" b="1" dirty="0"/>
                    </a:p>
                  </a:txBody>
                  <a:tcPr marL="68580" marR="68580" marT="34290" marB="34290" anchor="ctr"/>
                </a:tc>
                <a:tc>
                  <a:txBody>
                    <a:bodyPr/>
                    <a:lstStyle/>
                    <a:p>
                      <a:pPr algn="ctr"/>
                      <a:r>
                        <a:rPr lang="en-GB" sz="1200" b="1" dirty="0" smtClean="0"/>
                        <a:t>Rigid structure.</a:t>
                      </a:r>
                      <a:endParaRPr lang="en-GB" sz="1200" b="1" dirty="0"/>
                    </a:p>
                  </a:txBody>
                  <a:tcPr marL="68580" marR="68580" marT="34290" marB="34290" anchor="ctr"/>
                </a:tc>
              </a:tr>
              <a:tr h="553622">
                <a:tc vMerge="1">
                  <a:txBody>
                    <a:bodyPr/>
                    <a:lstStyle/>
                    <a:p>
                      <a:endParaRPr lang="en-GB"/>
                    </a:p>
                  </a:txBody>
                  <a:tcPr/>
                </a:tc>
                <a:tc vMerge="1">
                  <a:txBody>
                    <a:bodyPr/>
                    <a:lstStyle/>
                    <a:p>
                      <a:endParaRPr lang="en-GB"/>
                    </a:p>
                  </a:txBody>
                  <a:tcPr/>
                </a:tc>
                <a:tc>
                  <a:txBody>
                    <a:bodyPr/>
                    <a:lstStyle/>
                    <a:p>
                      <a:pPr algn="ctr"/>
                      <a:r>
                        <a:rPr lang="en-GB" sz="1200" b="1" dirty="0" smtClean="0"/>
                        <a:t>Very high melting point.</a:t>
                      </a:r>
                      <a:endParaRPr lang="en-GB" sz="1200" b="1" dirty="0"/>
                    </a:p>
                  </a:txBody>
                  <a:tcPr marL="68580" marR="68580" marT="34290" marB="34290" anchor="ctr"/>
                </a:tc>
                <a:tc>
                  <a:txBody>
                    <a:bodyPr/>
                    <a:lstStyle/>
                    <a:p>
                      <a:pPr algn="ctr"/>
                      <a:r>
                        <a:rPr lang="en-GB" sz="1200" b="1" dirty="0" smtClean="0"/>
                        <a:t>Strong covalent bonds.</a:t>
                      </a:r>
                      <a:endParaRPr lang="en-GB" sz="1200" b="1" dirty="0"/>
                    </a:p>
                  </a:txBody>
                  <a:tcPr marL="68580" marR="68580" marT="34290" marB="34290" anchor="ctr"/>
                </a:tc>
              </a:tr>
              <a:tr h="553621">
                <a:tc vMerge="1">
                  <a:txBody>
                    <a:bodyPr/>
                    <a:lstStyle/>
                    <a:p>
                      <a:endParaRPr lang="en-GB"/>
                    </a:p>
                  </a:txBody>
                  <a:tcPr/>
                </a:tc>
                <a:tc vMerge="1">
                  <a:txBody>
                    <a:bodyPr/>
                    <a:lstStyle/>
                    <a:p>
                      <a:endParaRPr lang="en-GB"/>
                    </a:p>
                  </a:txBody>
                  <a:tcPr/>
                </a:tc>
                <a:tc>
                  <a:txBody>
                    <a:bodyPr/>
                    <a:lstStyle/>
                    <a:p>
                      <a:pPr algn="ctr"/>
                      <a:r>
                        <a:rPr lang="en-GB" sz="1200" b="1" dirty="0" smtClean="0"/>
                        <a:t>Does not conduct electricity.</a:t>
                      </a:r>
                      <a:endParaRPr lang="en-GB" sz="1200" b="1" dirty="0"/>
                    </a:p>
                  </a:txBody>
                  <a:tcPr marL="68580" marR="68580" marT="34290" marB="34290" anchor="ctr"/>
                </a:tc>
                <a:tc>
                  <a:txBody>
                    <a:bodyPr/>
                    <a:lstStyle/>
                    <a:p>
                      <a:pPr algn="ctr"/>
                      <a:r>
                        <a:rPr lang="en-GB" sz="1200" b="1" dirty="0" smtClean="0"/>
                        <a:t>No delocalised electrons.</a:t>
                      </a:r>
                      <a:endParaRPr lang="en-GB" sz="1200" b="1" dirty="0"/>
                    </a:p>
                  </a:txBody>
                  <a:tcPr marL="68580" marR="68580" marT="34290" marB="34290" anchor="ctr"/>
                </a:tc>
              </a:tr>
            </a:tbl>
          </a:graphicData>
        </a:graphic>
      </p:graphicFrame>
      <p:pic>
        <p:nvPicPr>
          <p:cNvPr id="27" name="Picture 2" descr="http://astarmathsandphysics.com/a-level-physics-notes/materials/a-level-physics-notes-the-structure-of-diamond-html-5c84fca4.gif">
            <a:extLst>
              <a:ext uri="{FF2B5EF4-FFF2-40B4-BE49-F238E27FC236}">
                <a16:creationId xmlns:a16="http://schemas.microsoft.com/office/drawing/2014/main" xmlns="" id="{466FEE87-7DC1-4643-B574-949208E87A76}"/>
              </a:ext>
            </a:extLst>
          </p:cNvPr>
          <p:cNvPicPr>
            <a:picLocks noChangeAspect="1" noChangeArrowheads="1"/>
          </p:cNvPicPr>
          <p:nvPr/>
        </p:nvPicPr>
        <p:blipFill>
          <a:blip r:embed="rId5" cstate="print"/>
          <a:srcRect/>
          <a:stretch>
            <a:fillRect/>
          </a:stretch>
        </p:blipFill>
        <p:spPr bwMode="auto">
          <a:xfrm>
            <a:off x="6550512" y="172026"/>
            <a:ext cx="1491838" cy="1414187"/>
          </a:xfrm>
          <a:prstGeom prst="rect">
            <a:avLst/>
          </a:prstGeom>
          <a:noFill/>
        </p:spPr>
      </p:pic>
      <p:graphicFrame>
        <p:nvGraphicFramePr>
          <p:cNvPr id="28" name="Table 27"/>
          <p:cNvGraphicFramePr>
            <a:graphicFrameLocks noGrp="1"/>
          </p:cNvGraphicFramePr>
          <p:nvPr>
            <p:extLst/>
          </p:nvPr>
        </p:nvGraphicFramePr>
        <p:xfrm>
          <a:off x="5976356" y="7611395"/>
          <a:ext cx="6716459" cy="1660864"/>
        </p:xfrm>
        <a:graphic>
          <a:graphicData uri="http://schemas.openxmlformats.org/drawingml/2006/table">
            <a:tbl>
              <a:tblPr firstRow="1" bandRow="1">
                <a:tableStyleId>{5940675A-B579-460E-94D1-54222C63F5DA}</a:tableStyleId>
              </a:tblPr>
              <a:tblGrid>
                <a:gridCol w="1483113"/>
                <a:gridCol w="1802346"/>
                <a:gridCol w="1643100"/>
                <a:gridCol w="1787900"/>
              </a:tblGrid>
              <a:tr h="553621">
                <a:tc rowSpan="3">
                  <a:txBody>
                    <a:bodyPr/>
                    <a:lstStyle/>
                    <a:p>
                      <a:pPr algn="ctr"/>
                      <a:r>
                        <a:rPr lang="en-GB" sz="1200" b="1" i="1" dirty="0" smtClean="0">
                          <a:solidFill>
                            <a:schemeClr val="accent2">
                              <a:lumMod val="75000"/>
                            </a:schemeClr>
                          </a:solidFill>
                        </a:rPr>
                        <a:t>Each carbon</a:t>
                      </a:r>
                      <a:r>
                        <a:rPr lang="en-GB" sz="1200" b="1" i="1" baseline="0" dirty="0" smtClean="0">
                          <a:solidFill>
                            <a:schemeClr val="accent2">
                              <a:lumMod val="75000"/>
                            </a:schemeClr>
                          </a:solidFill>
                        </a:rPr>
                        <a:t> atom is bonded to three others forming layers of hexagonal rings with no covalent bonds between the layers</a:t>
                      </a:r>
                      <a:endParaRPr lang="en-GB" sz="1200" b="1" i="1" dirty="0">
                        <a:solidFill>
                          <a:schemeClr val="accent2">
                            <a:lumMod val="75000"/>
                          </a:schemeClr>
                        </a:solidFill>
                      </a:endParaRPr>
                    </a:p>
                  </a:txBody>
                  <a:tcPr marL="68580" marR="68580" marT="34290" marB="34290" anchor="ctr"/>
                </a:tc>
                <a:tc rowSpan="3">
                  <a:txBody>
                    <a:bodyPr/>
                    <a:lstStyle/>
                    <a:p>
                      <a:pPr algn="ctr"/>
                      <a:endParaRPr lang="en-GB" sz="1200" b="1" dirty="0"/>
                    </a:p>
                  </a:txBody>
                  <a:tcPr marL="68580" marR="68580" marT="34290" marB="34290" anchor="ctr"/>
                </a:tc>
                <a:tc>
                  <a:txBody>
                    <a:bodyPr/>
                    <a:lstStyle/>
                    <a:p>
                      <a:pPr algn="ctr"/>
                      <a:r>
                        <a:rPr lang="en-GB" sz="1200" b="1" dirty="0" smtClean="0"/>
                        <a:t>Slippery.</a:t>
                      </a:r>
                      <a:endParaRPr lang="en-GB" sz="1200" b="1" dirty="0"/>
                    </a:p>
                  </a:txBody>
                  <a:tcPr marL="68580" marR="68580" marT="34290" marB="34290" anchor="ctr"/>
                </a:tc>
                <a:tc>
                  <a:txBody>
                    <a:bodyPr/>
                    <a:lstStyle/>
                    <a:p>
                      <a:pPr algn="ctr"/>
                      <a:r>
                        <a:rPr lang="en-GB" sz="1200" b="1" dirty="0" smtClean="0"/>
                        <a:t>Layers can slide over each other.</a:t>
                      </a:r>
                      <a:endParaRPr lang="en-GB" sz="1200" b="1" dirty="0"/>
                    </a:p>
                  </a:txBody>
                  <a:tcPr marL="68580" marR="68580" marT="34290" marB="34290" anchor="ctr"/>
                </a:tc>
              </a:tr>
              <a:tr h="553622">
                <a:tc vMerge="1">
                  <a:txBody>
                    <a:bodyPr/>
                    <a:lstStyle/>
                    <a:p>
                      <a:endParaRPr lang="en-GB"/>
                    </a:p>
                  </a:txBody>
                  <a:tcPr/>
                </a:tc>
                <a:tc vMerge="1">
                  <a:txBody>
                    <a:bodyPr/>
                    <a:lstStyle/>
                    <a:p>
                      <a:endParaRPr lang="en-GB"/>
                    </a:p>
                  </a:txBody>
                  <a:tcPr/>
                </a:tc>
                <a:tc>
                  <a:txBody>
                    <a:bodyPr/>
                    <a:lstStyle/>
                    <a:p>
                      <a:pPr algn="ctr"/>
                      <a:r>
                        <a:rPr lang="en-GB" sz="1200" b="1" dirty="0" smtClean="0"/>
                        <a:t>Very high melting point.</a:t>
                      </a:r>
                      <a:endParaRPr lang="en-GB" sz="1200" b="1" dirty="0"/>
                    </a:p>
                  </a:txBody>
                  <a:tcPr marL="68580" marR="68580" marT="34290" marB="34290" anchor="ctr"/>
                </a:tc>
                <a:tc>
                  <a:txBody>
                    <a:bodyPr/>
                    <a:lstStyle/>
                    <a:p>
                      <a:pPr algn="ctr"/>
                      <a:r>
                        <a:rPr lang="en-GB" sz="1200" b="1" dirty="0" smtClean="0"/>
                        <a:t>Strong covalent bonds.</a:t>
                      </a:r>
                      <a:endParaRPr lang="en-GB" sz="1200" b="1" dirty="0"/>
                    </a:p>
                  </a:txBody>
                  <a:tcPr marL="68580" marR="68580" marT="34290" marB="34290" anchor="ctr"/>
                </a:tc>
              </a:tr>
              <a:tr h="553621">
                <a:tc vMerge="1">
                  <a:txBody>
                    <a:bodyPr/>
                    <a:lstStyle/>
                    <a:p>
                      <a:endParaRPr lang="en-GB"/>
                    </a:p>
                  </a:txBody>
                  <a:tcPr/>
                </a:tc>
                <a:tc vMerge="1">
                  <a:txBody>
                    <a:bodyPr/>
                    <a:lstStyle/>
                    <a:p>
                      <a:endParaRPr lang="en-GB"/>
                    </a:p>
                  </a:txBody>
                  <a:tcPr/>
                </a:tc>
                <a:tc>
                  <a:txBody>
                    <a:bodyPr/>
                    <a:lstStyle/>
                    <a:p>
                      <a:pPr algn="ctr"/>
                      <a:r>
                        <a:rPr lang="en-GB" sz="1200" b="1" dirty="0" smtClean="0"/>
                        <a:t>Does conduct electricity.</a:t>
                      </a:r>
                      <a:endParaRPr lang="en-GB" sz="1200" b="1" dirty="0"/>
                    </a:p>
                  </a:txBody>
                  <a:tcPr marL="68580" marR="68580" marT="34290" marB="34290" anchor="ctr"/>
                </a:tc>
                <a:tc>
                  <a:txBody>
                    <a:bodyPr/>
                    <a:lstStyle/>
                    <a:p>
                      <a:pPr algn="ctr"/>
                      <a:r>
                        <a:rPr lang="en-GB" sz="1200" b="1" dirty="0" smtClean="0"/>
                        <a:t>Delocalised electrons between layers.</a:t>
                      </a:r>
                      <a:endParaRPr lang="en-GB" sz="1200" b="1" dirty="0"/>
                    </a:p>
                  </a:txBody>
                  <a:tcPr marL="68580" marR="68580" marT="34290" marB="34290" anchor="ctr"/>
                </a:tc>
              </a:tr>
            </a:tbl>
          </a:graphicData>
        </a:graphic>
      </p:graphicFrame>
      <p:pic>
        <p:nvPicPr>
          <p:cNvPr id="29" name="Picture 4" descr="http://lpmmc.grenoble.cnrs.fr/UserFiles/Image/graphite.jpg">
            <a:hlinkClick r:id="rId6"/>
            <a:extLst>
              <a:ext uri="{FF2B5EF4-FFF2-40B4-BE49-F238E27FC236}">
                <a16:creationId xmlns:a16="http://schemas.microsoft.com/office/drawing/2014/main" xmlns="" id="{4400498A-8C98-4362-A536-5A609A3ABFE3}"/>
              </a:ext>
            </a:extLst>
          </p:cNvPr>
          <p:cNvPicPr>
            <a:picLocks noChangeAspect="1" noChangeArrowheads="1"/>
          </p:cNvPicPr>
          <p:nvPr/>
        </p:nvPicPr>
        <p:blipFill>
          <a:blip r:embed="rId7" cstate="print"/>
          <a:srcRect/>
          <a:stretch>
            <a:fillRect/>
          </a:stretch>
        </p:blipFill>
        <p:spPr bwMode="auto">
          <a:xfrm>
            <a:off x="7676356" y="7730905"/>
            <a:ext cx="1394038" cy="1394039"/>
          </a:xfrm>
          <a:prstGeom prst="rect">
            <a:avLst/>
          </a:prstGeom>
          <a:noFill/>
        </p:spPr>
      </p:pic>
      <p:graphicFrame>
        <p:nvGraphicFramePr>
          <p:cNvPr id="30" name="Table 29"/>
          <p:cNvGraphicFramePr>
            <a:graphicFrameLocks noGrp="1"/>
          </p:cNvGraphicFramePr>
          <p:nvPr>
            <p:extLst/>
          </p:nvPr>
        </p:nvGraphicFramePr>
        <p:xfrm>
          <a:off x="75418" y="541297"/>
          <a:ext cx="5087597" cy="1220724"/>
        </p:xfrm>
        <a:graphic>
          <a:graphicData uri="http://schemas.openxmlformats.org/drawingml/2006/table">
            <a:tbl>
              <a:tblPr firstRow="1" bandRow="1">
                <a:tableStyleId>{5940675A-B579-460E-94D1-54222C63F5DA}</a:tableStyleId>
              </a:tblPr>
              <a:tblGrid>
                <a:gridCol w="838982"/>
                <a:gridCol w="1037063"/>
                <a:gridCol w="1360449"/>
                <a:gridCol w="1851103"/>
              </a:tblGrid>
              <a:tr h="1220724">
                <a:tc>
                  <a:txBody>
                    <a:bodyPr/>
                    <a:lstStyle/>
                    <a:p>
                      <a:pPr algn="ctr"/>
                      <a:r>
                        <a:rPr lang="en-GB" sz="1200" b="1" dirty="0" smtClean="0"/>
                        <a:t>Very large molecules</a:t>
                      </a:r>
                      <a:endParaRPr lang="en-GB" sz="1200" b="1" dirty="0"/>
                    </a:p>
                  </a:txBody>
                  <a:tcPr marL="68580" marR="68580" marT="34290" marB="34290"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Solids at room temperature</a:t>
                      </a:r>
                      <a:endParaRPr lang="en-GB" sz="1200" b="1" i="1" dirty="0">
                        <a:solidFill>
                          <a:schemeClr val="accent2">
                            <a:lumMod val="75000"/>
                          </a:schemeClr>
                        </a:solidFill>
                      </a:endParaRPr>
                    </a:p>
                  </a:txBody>
                  <a:tcPr marL="68580" marR="68580" marT="34290" marB="34290" anchor="ctr"/>
                </a:tc>
                <a:tc>
                  <a:txBody>
                    <a:bodyPr/>
                    <a:lstStyle/>
                    <a:p>
                      <a:pPr algn="ctr"/>
                      <a:r>
                        <a:rPr lang="en-GB" sz="1200" b="1" dirty="0" smtClean="0"/>
                        <a:t>Atoms are linked</a:t>
                      </a:r>
                      <a:r>
                        <a:rPr lang="en-GB" sz="1200" b="1" baseline="0" dirty="0" smtClean="0"/>
                        <a:t> by strong covalent bonds.</a:t>
                      </a:r>
                      <a:endParaRPr lang="en-GB" sz="1200" b="1" dirty="0"/>
                    </a:p>
                  </a:txBody>
                  <a:tcPr marL="68580" marR="68580" marT="34290" marB="34290" anchor="ctr"/>
                </a:tc>
                <a:tc>
                  <a:txBody>
                    <a:bodyPr/>
                    <a:lstStyle/>
                    <a:p>
                      <a:pPr algn="ctr"/>
                      <a:endParaRPr lang="en-GB" sz="1200" b="1" dirty="0"/>
                    </a:p>
                  </a:txBody>
                  <a:tcPr marL="68580" marR="68580" marT="34290" marB="34290" anchor="ctr"/>
                </a:tc>
              </a:tr>
            </a:tbl>
          </a:graphicData>
        </a:graphic>
      </p:graphicFrame>
      <p:graphicFrame>
        <p:nvGraphicFramePr>
          <p:cNvPr id="33" name="Table 32"/>
          <p:cNvGraphicFramePr>
            <a:graphicFrameLocks noGrp="1"/>
          </p:cNvGraphicFramePr>
          <p:nvPr>
            <p:extLst/>
          </p:nvPr>
        </p:nvGraphicFramePr>
        <p:xfrm>
          <a:off x="64699" y="4410360"/>
          <a:ext cx="3548216" cy="1531620"/>
        </p:xfrm>
        <a:graphic>
          <a:graphicData uri="http://schemas.openxmlformats.org/drawingml/2006/table">
            <a:tbl>
              <a:tblPr firstRow="1" bandRow="1">
                <a:tableStyleId>{5940675A-B579-460E-94D1-54222C63F5DA}</a:tableStyleId>
              </a:tblPr>
              <a:tblGrid>
                <a:gridCol w="269757"/>
                <a:gridCol w="1304693"/>
                <a:gridCol w="947854"/>
                <a:gridCol w="1025912"/>
              </a:tblGrid>
              <a:tr h="270034">
                <a:tc rowSpan="2">
                  <a:txBody>
                    <a:bodyPr/>
                    <a:lstStyle/>
                    <a:p>
                      <a:pPr algn="ctr"/>
                      <a:r>
                        <a:rPr lang="en-GB" sz="1200" b="1" dirty="0" err="1" smtClean="0"/>
                        <a:t>Graphene</a:t>
                      </a:r>
                      <a:endParaRPr lang="en-GB" sz="1200" b="1" dirty="0"/>
                    </a:p>
                  </a:txBody>
                  <a:tcPr marL="68580" marR="68580" marT="34290" marB="34290" vert="vert270" anchor="ctr">
                    <a:solidFill>
                      <a:schemeClr val="accent2">
                        <a:lumMod val="20000"/>
                        <a:lumOff val="80000"/>
                      </a:schemeClr>
                    </a:solidFill>
                  </a:tcPr>
                </a:tc>
                <a:tc rowSpan="2">
                  <a:txBody>
                    <a:bodyPr/>
                    <a:lstStyle/>
                    <a:p>
                      <a:pPr algn="ctr"/>
                      <a:endParaRPr lang="en-GB" sz="1200" b="1" i="1" dirty="0" smtClean="0">
                        <a:solidFill>
                          <a:schemeClr val="accent2">
                            <a:lumMod val="75000"/>
                          </a:schemeClr>
                        </a:solidFill>
                      </a:endParaRPr>
                    </a:p>
                    <a:p>
                      <a:pPr algn="ctr"/>
                      <a:endParaRPr lang="en-GB" sz="1200" b="1" i="1" dirty="0" smtClean="0">
                        <a:solidFill>
                          <a:schemeClr val="accent2">
                            <a:lumMod val="75000"/>
                          </a:schemeClr>
                        </a:solidFill>
                      </a:endParaRPr>
                    </a:p>
                    <a:p>
                      <a:pPr algn="ctr"/>
                      <a:endParaRPr lang="en-GB" sz="1200" b="1" i="1" dirty="0" smtClean="0">
                        <a:solidFill>
                          <a:schemeClr val="accent2">
                            <a:lumMod val="75000"/>
                          </a:schemeClr>
                        </a:solidFill>
                      </a:endParaRPr>
                    </a:p>
                    <a:p>
                      <a:pPr algn="ctr"/>
                      <a:endParaRPr lang="en-GB" sz="1200" b="1" i="1" dirty="0" smtClean="0">
                        <a:solidFill>
                          <a:schemeClr val="accent2">
                            <a:lumMod val="75000"/>
                          </a:schemeClr>
                        </a:solidFill>
                      </a:endParaRPr>
                    </a:p>
                    <a:p>
                      <a:pPr algn="ctr"/>
                      <a:endParaRPr lang="en-GB" sz="1200" b="1" i="1" dirty="0" smtClean="0">
                        <a:solidFill>
                          <a:schemeClr val="accent2">
                            <a:lumMod val="75000"/>
                          </a:schemeClr>
                        </a:solidFill>
                      </a:endParaRPr>
                    </a:p>
                    <a:p>
                      <a:pPr algn="ctr"/>
                      <a:r>
                        <a:rPr lang="en-GB" sz="1200" b="1" i="1" dirty="0" smtClean="0">
                          <a:solidFill>
                            <a:schemeClr val="accent2">
                              <a:lumMod val="75000"/>
                            </a:schemeClr>
                          </a:solidFill>
                        </a:rPr>
                        <a:t>Single</a:t>
                      </a:r>
                      <a:r>
                        <a:rPr lang="en-GB" sz="1200" b="1" i="1" baseline="0" dirty="0" smtClean="0">
                          <a:solidFill>
                            <a:schemeClr val="accent2">
                              <a:lumMod val="75000"/>
                            </a:schemeClr>
                          </a:solidFill>
                        </a:rPr>
                        <a:t> layer of graphite one atom thick</a:t>
                      </a:r>
                      <a:endParaRPr lang="en-GB" sz="1200" b="1" i="1" dirty="0">
                        <a:solidFill>
                          <a:schemeClr val="accent2">
                            <a:lumMod val="75000"/>
                          </a:schemeClr>
                        </a:solidFill>
                      </a:endParaRPr>
                    </a:p>
                  </a:txBody>
                  <a:tcPr marL="68580" marR="68580" marT="34290" marB="34290" anchor="ctr"/>
                </a:tc>
                <a:tc>
                  <a:txBody>
                    <a:bodyPr/>
                    <a:lstStyle/>
                    <a:p>
                      <a:pPr algn="ctr"/>
                      <a:r>
                        <a:rPr lang="en-GB" sz="1200" b="1" dirty="0" smtClean="0"/>
                        <a:t>Excellent conductor.</a:t>
                      </a:r>
                      <a:endParaRPr lang="en-GB" sz="1200" b="1" dirty="0"/>
                    </a:p>
                  </a:txBody>
                  <a:tcPr marL="68580" marR="68580" marT="34290" marB="34290" anchor="ctr"/>
                </a:tc>
                <a:tc>
                  <a:txBody>
                    <a:bodyPr/>
                    <a:lstStyle/>
                    <a:p>
                      <a:pPr algn="ctr"/>
                      <a:r>
                        <a:rPr lang="en-GB" sz="1200" b="1" dirty="0" smtClean="0"/>
                        <a:t>Contains delocalised electrons.</a:t>
                      </a:r>
                      <a:endParaRPr lang="en-GB" sz="1200" b="1" dirty="0"/>
                    </a:p>
                  </a:txBody>
                  <a:tcPr marL="68580" marR="68580" marT="34290" marB="34290" anchor="ctr"/>
                </a:tc>
              </a:tr>
              <a:tr h="270034">
                <a:tc vMerge="1">
                  <a:txBody>
                    <a:bodyPr/>
                    <a:lstStyle/>
                    <a:p>
                      <a:endParaRPr lang="en-GB"/>
                    </a:p>
                  </a:txBody>
                  <a:tcPr/>
                </a:tc>
                <a:tc vMerge="1">
                  <a:txBody>
                    <a:bodyPr/>
                    <a:lstStyle/>
                    <a:p>
                      <a:endParaRPr lang="en-GB"/>
                    </a:p>
                  </a:txBody>
                  <a:tcPr/>
                </a:tc>
                <a:tc>
                  <a:txBody>
                    <a:bodyPr/>
                    <a:lstStyle/>
                    <a:p>
                      <a:pPr algn="ctr"/>
                      <a:r>
                        <a:rPr lang="en-GB" sz="1200" b="1" dirty="0" smtClean="0"/>
                        <a:t>Very strong.</a:t>
                      </a:r>
                      <a:endParaRPr lang="en-GB" sz="1200" b="1" dirty="0"/>
                    </a:p>
                  </a:txBody>
                  <a:tcPr marL="68580" marR="68580" marT="34290" marB="34290" anchor="ctr"/>
                </a:tc>
                <a:tc>
                  <a:txBody>
                    <a:bodyPr/>
                    <a:lstStyle/>
                    <a:p>
                      <a:pPr algn="ctr"/>
                      <a:r>
                        <a:rPr lang="en-GB" sz="1200" b="1" dirty="0" smtClean="0"/>
                        <a:t>Contains strong covalent bonds.</a:t>
                      </a:r>
                      <a:endParaRPr lang="en-GB" sz="1200" b="1" dirty="0"/>
                    </a:p>
                  </a:txBody>
                  <a:tcPr marL="68580" marR="68580" marT="34290" marB="34290" anchor="ctr"/>
                </a:tc>
              </a:tr>
            </a:tbl>
          </a:graphicData>
        </a:graphic>
      </p:graphicFrame>
      <p:pic>
        <p:nvPicPr>
          <p:cNvPr id="34" name="Picture 4" descr="Graphene">
            <a:extLst>
              <a:ext uri="{FF2B5EF4-FFF2-40B4-BE49-F238E27FC236}">
                <a16:creationId xmlns:a16="http://schemas.microsoft.com/office/drawing/2014/main" xmlns="" id="{EA6C8950-69BD-460D-932C-D4034B7FD9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792" y="4623444"/>
            <a:ext cx="987117" cy="6705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5" name="Table 34"/>
          <p:cNvGraphicFramePr>
            <a:graphicFrameLocks noGrp="1"/>
          </p:cNvGraphicFramePr>
          <p:nvPr>
            <p:extLst/>
          </p:nvPr>
        </p:nvGraphicFramePr>
        <p:xfrm>
          <a:off x="75418" y="6096823"/>
          <a:ext cx="4453039" cy="1714500"/>
        </p:xfrm>
        <a:graphic>
          <a:graphicData uri="http://schemas.openxmlformats.org/drawingml/2006/table">
            <a:tbl>
              <a:tblPr firstRow="1" bandRow="1">
                <a:tableStyleId>{5940675A-B579-460E-94D1-54222C63F5DA}</a:tableStyleId>
              </a:tblPr>
              <a:tblGrid>
                <a:gridCol w="287439"/>
                <a:gridCol w="1306286"/>
                <a:gridCol w="1553028"/>
                <a:gridCol w="1306286"/>
              </a:tblGrid>
              <a:tr h="1368767">
                <a:tc>
                  <a:txBody>
                    <a:bodyPr/>
                    <a:lstStyle/>
                    <a:p>
                      <a:pPr algn="ctr"/>
                      <a:r>
                        <a:rPr lang="en-GB" sz="1200" b="1" dirty="0" smtClean="0"/>
                        <a:t>Fullerenes</a:t>
                      </a:r>
                      <a:endParaRPr lang="en-GB" sz="1200" b="1" dirty="0"/>
                    </a:p>
                  </a:txBody>
                  <a:tcPr marL="68580" marR="68580" marT="34290" marB="34290" vert="vert270"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marL="68580" marR="68580" marT="34290" marB="34290" anchor="ctr"/>
                </a:tc>
                <a:tc>
                  <a:txBody>
                    <a:bodyPr/>
                    <a:lstStyle/>
                    <a:p>
                      <a:pPr algn="ctr"/>
                      <a:r>
                        <a:rPr lang="en-GB" sz="1200" b="1" dirty="0" smtClean="0"/>
                        <a:t>Buckminsterfullerene,</a:t>
                      </a:r>
                      <a:r>
                        <a:rPr lang="en-GB" sz="1200" b="1" baseline="0" dirty="0" smtClean="0"/>
                        <a:t> C</a:t>
                      </a:r>
                      <a:r>
                        <a:rPr lang="en-GB" sz="1200" b="1" baseline="-25000" dirty="0" smtClean="0"/>
                        <a:t>60</a:t>
                      </a:r>
                    </a:p>
                    <a:p>
                      <a:pPr algn="ctr"/>
                      <a:r>
                        <a:rPr lang="en-GB" sz="1200" b="1" baseline="0" dirty="0" smtClean="0"/>
                        <a:t>First fullerene to be discovered.</a:t>
                      </a:r>
                      <a:endParaRPr lang="en-GB" sz="1200" b="1" baseline="0" dirty="0"/>
                    </a:p>
                  </a:txBody>
                  <a:tcPr marL="68580" marR="68580" marT="34290" marB="34290" anchor="ctr"/>
                </a:tc>
                <a:tc>
                  <a:txBody>
                    <a:bodyPr/>
                    <a:lstStyle/>
                    <a:p>
                      <a:pPr algn="ctr"/>
                      <a:r>
                        <a:rPr lang="en-GB" sz="1200" b="1" dirty="0" smtClean="0"/>
                        <a:t>Hexagonal rings of carbon atoms with hollow shapes. Can also have rings of five (pentagonal) or seven (heptagonal) carbon atoms.</a:t>
                      </a:r>
                      <a:endParaRPr lang="en-GB" sz="1200" b="1" dirty="0"/>
                    </a:p>
                  </a:txBody>
                  <a:tcPr marL="68580" marR="68580" marT="34290" marB="34290" anchor="ctr"/>
                </a:tc>
              </a:tr>
            </a:tbl>
          </a:graphicData>
        </a:graphic>
      </p:graphicFrame>
      <p:graphicFrame>
        <p:nvGraphicFramePr>
          <p:cNvPr id="36" name="Table 35"/>
          <p:cNvGraphicFramePr>
            <a:graphicFrameLocks noGrp="1"/>
          </p:cNvGraphicFramePr>
          <p:nvPr>
            <p:extLst/>
          </p:nvPr>
        </p:nvGraphicFramePr>
        <p:xfrm>
          <a:off x="81478" y="7940044"/>
          <a:ext cx="5855043" cy="1304749"/>
        </p:xfrm>
        <a:graphic>
          <a:graphicData uri="http://schemas.openxmlformats.org/drawingml/2006/table">
            <a:tbl>
              <a:tblPr firstRow="1" bandRow="1">
                <a:tableStyleId>{5940675A-B579-460E-94D1-54222C63F5DA}</a:tableStyleId>
              </a:tblPr>
              <a:tblGrid>
                <a:gridCol w="301389"/>
                <a:gridCol w="1442523"/>
                <a:gridCol w="993737"/>
                <a:gridCol w="1634859"/>
                <a:gridCol w="1482535"/>
              </a:tblGrid>
              <a:tr h="433814">
                <a:tc rowSpan="3">
                  <a:txBody>
                    <a:bodyPr/>
                    <a:lstStyle/>
                    <a:p>
                      <a:pPr algn="ctr"/>
                      <a:r>
                        <a:rPr lang="en-GB" sz="1200" b="1" dirty="0" smtClean="0"/>
                        <a:t>Carbon nanotubes</a:t>
                      </a:r>
                      <a:endParaRPr lang="en-GB" sz="1200" b="1" dirty="0"/>
                    </a:p>
                  </a:txBody>
                  <a:tcPr marL="68580" marR="68580" marT="34290" marB="34290" vert="vert270" anchor="ctr">
                    <a:solidFill>
                      <a:schemeClr val="accent2">
                        <a:lumMod val="20000"/>
                        <a:lumOff val="80000"/>
                      </a:schemeClr>
                    </a:solidFill>
                  </a:tcPr>
                </a:tc>
                <a:tc rowSpan="3">
                  <a:txBody>
                    <a:bodyPr/>
                    <a:lstStyle/>
                    <a:p>
                      <a:pPr algn="ctr"/>
                      <a:endParaRPr lang="en-GB" sz="1200" b="1" i="1" dirty="0" smtClean="0">
                        <a:solidFill>
                          <a:schemeClr val="accent2">
                            <a:lumMod val="75000"/>
                          </a:schemeClr>
                        </a:solidFill>
                      </a:endParaRPr>
                    </a:p>
                    <a:p>
                      <a:pPr algn="ctr"/>
                      <a:endParaRPr lang="en-GB" sz="1200" b="1" i="1" dirty="0" smtClean="0">
                        <a:solidFill>
                          <a:schemeClr val="accent2">
                            <a:lumMod val="75000"/>
                          </a:schemeClr>
                        </a:solidFill>
                      </a:endParaRPr>
                    </a:p>
                    <a:p>
                      <a:pPr algn="ctr"/>
                      <a:endParaRPr lang="en-GB" sz="1200" b="1" i="1" dirty="0" smtClean="0">
                        <a:solidFill>
                          <a:schemeClr val="accent2">
                            <a:lumMod val="75000"/>
                          </a:schemeClr>
                        </a:solidFill>
                      </a:endParaRPr>
                    </a:p>
                    <a:p>
                      <a:pPr algn="ctr"/>
                      <a:endParaRPr lang="en-GB" sz="1200" b="1" i="1" dirty="0" smtClean="0">
                        <a:solidFill>
                          <a:schemeClr val="accent2">
                            <a:lumMod val="75000"/>
                          </a:schemeClr>
                        </a:solidFill>
                      </a:endParaRPr>
                    </a:p>
                    <a:p>
                      <a:pPr algn="ctr"/>
                      <a:endParaRPr lang="en-GB" sz="1200" b="1" i="1" dirty="0" smtClean="0">
                        <a:solidFill>
                          <a:schemeClr val="accent2">
                            <a:lumMod val="75000"/>
                          </a:schemeClr>
                        </a:solidFill>
                      </a:endParaRPr>
                    </a:p>
                  </a:txBody>
                  <a:tcPr marL="68580" marR="68580" marT="34290" marB="34290" anchor="ctr"/>
                </a:tc>
                <a:tc rowSpan="3">
                  <a:txBody>
                    <a:bodyPr/>
                    <a:lstStyle/>
                    <a:p>
                      <a:pPr algn="ctr"/>
                      <a:endParaRPr lang="en-GB" sz="1200" b="1" dirty="0" smtClean="0"/>
                    </a:p>
                    <a:p>
                      <a:pPr algn="ctr"/>
                      <a:r>
                        <a:rPr lang="en-GB" sz="1200" b="1" i="1" dirty="0" smtClean="0">
                          <a:solidFill>
                            <a:schemeClr val="accent2">
                              <a:lumMod val="75000"/>
                            </a:schemeClr>
                          </a:solidFill>
                        </a:rPr>
                        <a:t>Very thin and long cylindrical</a:t>
                      </a:r>
                      <a:r>
                        <a:rPr lang="en-GB" sz="1200" b="1" i="1" baseline="0" dirty="0" smtClean="0">
                          <a:solidFill>
                            <a:schemeClr val="accent2">
                              <a:lumMod val="75000"/>
                            </a:schemeClr>
                          </a:solidFill>
                        </a:rPr>
                        <a:t> fullerenes</a:t>
                      </a:r>
                      <a:endParaRPr lang="en-GB" sz="1200" b="1" dirty="0"/>
                    </a:p>
                  </a:txBody>
                  <a:tcPr marL="68580" marR="68580" marT="34290" marB="34290" anchor="ctr"/>
                </a:tc>
                <a:tc>
                  <a:txBody>
                    <a:bodyPr/>
                    <a:lstStyle/>
                    <a:p>
                      <a:pPr algn="ctr"/>
                      <a:r>
                        <a:rPr lang="en-GB" sz="1200" b="1" dirty="0" smtClean="0"/>
                        <a:t>Very conductive.</a:t>
                      </a:r>
                    </a:p>
                  </a:txBody>
                  <a:tcPr marL="68580" marR="68580" marT="34290" marB="34290"/>
                </a:tc>
                <a:tc>
                  <a:txBody>
                    <a:bodyPr/>
                    <a:lstStyle/>
                    <a:p>
                      <a:pPr algn="ctr"/>
                      <a:r>
                        <a:rPr lang="en-GB" sz="1200" b="1" dirty="0" smtClean="0"/>
                        <a:t>Used in electronics industry.</a:t>
                      </a:r>
                      <a:endParaRPr lang="en-GB" sz="1200" b="1" dirty="0"/>
                    </a:p>
                  </a:txBody>
                  <a:tcPr marL="68580" marR="68580" marT="34290" marB="34290"/>
                </a:tc>
              </a:tr>
              <a:tr h="43606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200" b="1" dirty="0" smtClean="0"/>
                        <a:t>High tensile strength.</a:t>
                      </a:r>
                    </a:p>
                  </a:txBody>
                  <a:tcPr marL="68580" marR="68580" marT="34290" marB="34290"/>
                </a:tc>
                <a:tc>
                  <a:txBody>
                    <a:bodyPr/>
                    <a:lstStyle/>
                    <a:p>
                      <a:pPr algn="ctr"/>
                      <a:r>
                        <a:rPr lang="en-GB" sz="1200" b="1" dirty="0" smtClean="0"/>
                        <a:t>Reinforcing composite materials.</a:t>
                      </a:r>
                      <a:endParaRPr lang="en-GB" sz="1200" b="1" dirty="0"/>
                    </a:p>
                  </a:txBody>
                  <a:tcPr marL="68580" marR="68580" marT="34290" marB="34290"/>
                </a:tc>
              </a:tr>
              <a:tr h="39519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1200" b="1" dirty="0" smtClean="0"/>
                        <a:t>Large surface area to volume ratio.</a:t>
                      </a:r>
                      <a:endParaRPr lang="en-GB" sz="1200" b="1" dirty="0"/>
                    </a:p>
                  </a:txBody>
                  <a:tcPr marL="68580" marR="68580" marT="34290" marB="34290"/>
                </a:tc>
                <a:tc>
                  <a:txBody>
                    <a:bodyPr/>
                    <a:lstStyle/>
                    <a:p>
                      <a:pPr algn="ctr"/>
                      <a:r>
                        <a:rPr lang="en-GB" sz="1200" b="1" dirty="0" smtClean="0"/>
                        <a:t>Catalysts and lubricants.</a:t>
                      </a:r>
                      <a:endParaRPr lang="en-GB" sz="1200" b="1" dirty="0"/>
                    </a:p>
                  </a:txBody>
                  <a:tcPr marL="68580" marR="68580" marT="34290" marB="34290"/>
                </a:tc>
              </a:tr>
            </a:tbl>
          </a:graphicData>
        </a:graphic>
      </p:graphicFrame>
      <p:pic>
        <p:nvPicPr>
          <p:cNvPr id="37" name="Picture 6" descr="Related image">
            <a:extLst>
              <a:ext uri="{FF2B5EF4-FFF2-40B4-BE49-F238E27FC236}">
                <a16:creationId xmlns:a16="http://schemas.microsoft.com/office/drawing/2014/main" xmlns="" id="{1F7C767A-F31A-4E43-95CA-E28A25557DD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5893" y="8027725"/>
            <a:ext cx="1192574" cy="8945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0"/>
          <a:stretch>
            <a:fillRect/>
          </a:stretch>
        </p:blipFill>
        <p:spPr>
          <a:xfrm>
            <a:off x="428715" y="6251759"/>
            <a:ext cx="1192573" cy="1176882"/>
          </a:xfrm>
          <a:prstGeom prst="rect">
            <a:avLst/>
          </a:prstGeom>
        </p:spPr>
      </p:pic>
      <p:graphicFrame>
        <p:nvGraphicFramePr>
          <p:cNvPr id="31" name="Table 30"/>
          <p:cNvGraphicFramePr>
            <a:graphicFrameLocks noGrp="1"/>
          </p:cNvGraphicFramePr>
          <p:nvPr>
            <p:extLst/>
          </p:nvPr>
        </p:nvGraphicFramePr>
        <p:xfrm>
          <a:off x="4766114" y="4350750"/>
          <a:ext cx="3195993" cy="957498"/>
        </p:xfrm>
        <a:graphic>
          <a:graphicData uri="http://schemas.openxmlformats.org/drawingml/2006/table">
            <a:tbl>
              <a:tblPr firstRow="1" bandRow="1">
                <a:tableStyleId>{5940675A-B579-460E-94D1-54222C63F5DA}</a:tableStyleId>
              </a:tblPr>
              <a:tblGrid>
                <a:gridCol w="241315"/>
                <a:gridCol w="1465942"/>
                <a:gridCol w="1488736"/>
              </a:tblGrid>
              <a:tr h="957498">
                <a:tc>
                  <a:txBody>
                    <a:bodyPr/>
                    <a:lstStyle/>
                    <a:p>
                      <a:pPr algn="ctr"/>
                      <a:r>
                        <a:rPr lang="en-GB" sz="1200" b="1" dirty="0" smtClean="0"/>
                        <a:t>Nanoparticles</a:t>
                      </a:r>
                      <a:endParaRPr lang="en-GB" sz="1200" b="1" dirty="0"/>
                    </a:p>
                  </a:txBody>
                  <a:tcPr marL="68580" marR="68580" marT="34290" marB="34290" vert="vert270"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Between 1 and 100 nanometres (nm) in size</a:t>
                      </a:r>
                      <a:endParaRPr lang="en-GB" sz="1200" b="1" i="1" dirty="0">
                        <a:solidFill>
                          <a:schemeClr val="accent2">
                            <a:lumMod val="75000"/>
                          </a:schemeClr>
                        </a:solidFill>
                      </a:endParaRPr>
                    </a:p>
                  </a:txBody>
                  <a:tcPr marL="68580" marR="68580" marT="34290" marB="34290" anchor="ctr"/>
                </a:tc>
                <a:tc>
                  <a:txBody>
                    <a:bodyPr/>
                    <a:lstStyle/>
                    <a:p>
                      <a:pPr algn="ctr">
                        <a:buNone/>
                      </a:pPr>
                      <a:r>
                        <a:rPr lang="en-GB" sz="1200" b="1" dirty="0" smtClean="0"/>
                        <a:t>1 nanometre (1 nm) = 1 x 10</a:t>
                      </a:r>
                      <a:r>
                        <a:rPr lang="en-GB" sz="1200" b="1" baseline="30000" dirty="0" smtClean="0"/>
                        <a:t>-9</a:t>
                      </a:r>
                      <a:r>
                        <a:rPr lang="en-GB" sz="1200" b="1" dirty="0" smtClean="0"/>
                        <a:t> metres </a:t>
                      </a:r>
                    </a:p>
                    <a:p>
                      <a:pPr algn="ctr">
                        <a:buNone/>
                      </a:pPr>
                      <a:r>
                        <a:rPr lang="en-GB" sz="1200" b="1" dirty="0" smtClean="0"/>
                        <a:t>(0.000 000 001m or a billionth of a metre).</a:t>
                      </a:r>
                      <a:endParaRPr lang="en-GB" sz="1200" b="1" dirty="0"/>
                    </a:p>
                  </a:txBody>
                  <a:tcPr marL="68580" marR="68580" marT="34290" marB="34290" anchor="ctr"/>
                </a:tc>
              </a:tr>
            </a:tbl>
          </a:graphicData>
        </a:graphic>
      </p:graphicFrame>
      <p:graphicFrame>
        <p:nvGraphicFramePr>
          <p:cNvPr id="32" name="Table 31"/>
          <p:cNvGraphicFramePr>
            <a:graphicFrameLocks noGrp="1"/>
          </p:cNvGraphicFramePr>
          <p:nvPr>
            <p:extLst/>
          </p:nvPr>
        </p:nvGraphicFramePr>
        <p:xfrm>
          <a:off x="4642180" y="5861575"/>
          <a:ext cx="3219135" cy="1490752"/>
        </p:xfrm>
        <a:graphic>
          <a:graphicData uri="http://schemas.openxmlformats.org/drawingml/2006/table">
            <a:tbl>
              <a:tblPr firstRow="1" bandRow="1">
                <a:tableStyleId>{5940675A-B579-460E-94D1-54222C63F5DA}</a:tableStyleId>
              </a:tblPr>
              <a:tblGrid>
                <a:gridCol w="1091870"/>
                <a:gridCol w="2127265"/>
              </a:tblGrid>
              <a:tr h="1490752">
                <a:tc>
                  <a:txBody>
                    <a:bodyPr/>
                    <a:lstStyle/>
                    <a:p>
                      <a:pPr algn="ctr"/>
                      <a:r>
                        <a:rPr lang="en-GB" sz="1200" b="1" i="1" dirty="0" smtClean="0">
                          <a:solidFill>
                            <a:schemeClr val="accent2">
                              <a:lumMod val="75000"/>
                            </a:schemeClr>
                          </a:solidFill>
                        </a:rPr>
                        <a:t>Healthcare,</a:t>
                      </a:r>
                    </a:p>
                    <a:p>
                      <a:pPr algn="ctr"/>
                      <a:r>
                        <a:rPr lang="en-GB" sz="1200" b="1" i="1" dirty="0" smtClean="0">
                          <a:solidFill>
                            <a:schemeClr val="accent2">
                              <a:lumMod val="75000"/>
                            </a:schemeClr>
                          </a:solidFill>
                        </a:rPr>
                        <a:t>cosmetics,</a:t>
                      </a:r>
                    </a:p>
                    <a:p>
                      <a:pPr algn="ctr"/>
                      <a:r>
                        <a:rPr lang="en-GB" sz="1200" b="1" i="1" dirty="0" smtClean="0">
                          <a:solidFill>
                            <a:schemeClr val="accent2">
                              <a:lumMod val="75000"/>
                            </a:schemeClr>
                          </a:solidFill>
                        </a:rPr>
                        <a:t>sun</a:t>
                      </a:r>
                      <a:r>
                        <a:rPr lang="en-GB" sz="1200" b="1" i="1" baseline="0" dirty="0" smtClean="0">
                          <a:solidFill>
                            <a:schemeClr val="accent2">
                              <a:lumMod val="75000"/>
                            </a:schemeClr>
                          </a:solidFill>
                        </a:rPr>
                        <a:t> cream</a:t>
                      </a:r>
                      <a:r>
                        <a:rPr lang="en-GB" sz="1200" b="1" i="1" dirty="0" smtClean="0">
                          <a:solidFill>
                            <a:schemeClr val="accent2">
                              <a:lumMod val="75000"/>
                            </a:schemeClr>
                          </a:solidFill>
                        </a:rPr>
                        <a:t>,</a:t>
                      </a:r>
                    </a:p>
                    <a:p>
                      <a:pPr algn="ctr"/>
                      <a:r>
                        <a:rPr lang="en-GB" sz="1200" b="1" i="1" dirty="0" smtClean="0">
                          <a:solidFill>
                            <a:schemeClr val="accent2">
                              <a:lumMod val="75000"/>
                            </a:schemeClr>
                          </a:solidFill>
                        </a:rPr>
                        <a:t>catalysts,</a:t>
                      </a:r>
                    </a:p>
                    <a:p>
                      <a:pPr algn="ctr"/>
                      <a:r>
                        <a:rPr lang="en-GB" sz="1200" b="1" i="1" dirty="0" smtClean="0">
                          <a:solidFill>
                            <a:schemeClr val="accent2">
                              <a:lumMod val="75000"/>
                            </a:schemeClr>
                          </a:solidFill>
                        </a:rPr>
                        <a:t>deodorants,</a:t>
                      </a:r>
                    </a:p>
                    <a:p>
                      <a:pPr algn="ctr"/>
                      <a:r>
                        <a:rPr lang="en-GB" sz="1200" b="1" i="1" dirty="0" smtClean="0">
                          <a:solidFill>
                            <a:schemeClr val="accent2">
                              <a:lumMod val="75000"/>
                            </a:schemeClr>
                          </a:solidFill>
                        </a:rPr>
                        <a:t>electronics.</a:t>
                      </a:r>
                      <a:r>
                        <a:rPr lang="en-GB" sz="1200" b="1" i="1" baseline="0" dirty="0" smtClean="0">
                          <a:solidFill>
                            <a:schemeClr val="accent2">
                              <a:lumMod val="75000"/>
                            </a:schemeClr>
                          </a:solidFill>
                        </a:rPr>
                        <a:t> </a:t>
                      </a:r>
                      <a:endParaRPr lang="en-GB" sz="1200" b="1" i="1" dirty="0">
                        <a:solidFill>
                          <a:schemeClr val="accent2">
                            <a:lumMod val="75000"/>
                          </a:schemeClr>
                        </a:solidFill>
                      </a:endParaRPr>
                    </a:p>
                  </a:txBody>
                  <a:tcPr marL="68580" marR="68580" marT="34290" marB="34290" anchor="ctr"/>
                </a:tc>
                <a:tc>
                  <a:txBody>
                    <a:bodyPr/>
                    <a:lstStyle/>
                    <a:p>
                      <a:pPr algn="ctr"/>
                      <a:r>
                        <a:rPr lang="en-GB" sz="1200" b="1" dirty="0" smtClean="0"/>
                        <a:t>Nanoparticles may be toxic to people. They may be able to enter the brain from the bloodstream and cause harm. </a:t>
                      </a:r>
                      <a:endParaRPr lang="en-GB" sz="1200" b="1" dirty="0"/>
                    </a:p>
                  </a:txBody>
                  <a:tcPr marL="68580" marR="68580" marT="34290" marB="34290" anchor="ctr"/>
                </a:tc>
              </a:tr>
            </a:tbl>
          </a:graphicData>
        </a:graphic>
      </p:graphicFrame>
      <p:pic>
        <p:nvPicPr>
          <p:cNvPr id="38" name="Picture 2" descr="http://upload.wikimedia.org/wikipedia/commons/9/96/Ammonia-2D-dot-cross.png">
            <a:hlinkClick r:id="rId11"/>
            <a:extLst>
              <a:ext uri="{FF2B5EF4-FFF2-40B4-BE49-F238E27FC236}">
                <a16:creationId xmlns="" xmlns:a16="http://schemas.microsoft.com/office/drawing/2014/main" id="{3AA06EE4-C430-4EFD-B05D-6BB9CA83CE70}"/>
              </a:ext>
            </a:extLst>
          </p:cNvPr>
          <p:cNvPicPr>
            <a:picLocks noChangeAspect="1" noChangeArrowheads="1"/>
          </p:cNvPicPr>
          <p:nvPr/>
        </p:nvPicPr>
        <p:blipFill>
          <a:blip r:embed="rId12" cstate="print"/>
          <a:srcRect/>
          <a:stretch>
            <a:fillRect/>
          </a:stretch>
        </p:blipFill>
        <p:spPr bwMode="auto">
          <a:xfrm>
            <a:off x="9631749" y="2794156"/>
            <a:ext cx="1099236" cy="877616"/>
          </a:xfrm>
          <a:prstGeom prst="rect">
            <a:avLst/>
          </a:prstGeom>
          <a:noFill/>
        </p:spPr>
      </p:pic>
      <p:sp>
        <p:nvSpPr>
          <p:cNvPr id="39" name="TextBox 38">
            <a:extLst>
              <a:ext uri="{FF2B5EF4-FFF2-40B4-BE49-F238E27FC236}">
                <a16:creationId xmlns="" xmlns:a16="http://schemas.microsoft.com/office/drawing/2014/main" id="{F132EFF3-B120-4957-A79C-CAA962CDB3AD}"/>
              </a:ext>
            </a:extLst>
          </p:cNvPr>
          <p:cNvSpPr txBox="1"/>
          <p:nvPr/>
        </p:nvSpPr>
        <p:spPr>
          <a:xfrm>
            <a:off x="10569255" y="3829462"/>
            <a:ext cx="2474096" cy="1200329"/>
          </a:xfrm>
          <a:prstGeom prst="rect">
            <a:avLst/>
          </a:prstGeom>
          <a:noFill/>
        </p:spPr>
        <p:txBody>
          <a:bodyPr wrap="square" rtlCol="0">
            <a:spAutoFit/>
          </a:bodyPr>
          <a:lstStyle/>
          <a:p>
            <a:r>
              <a:rPr lang="en-GB" sz="1200" b="1" dirty="0"/>
              <a:t>2D with bonds:</a:t>
            </a:r>
          </a:p>
          <a:p>
            <a:r>
              <a:rPr lang="en-GB" sz="1200" b="1" dirty="0" smtClean="0"/>
              <a:t>+ </a:t>
            </a:r>
            <a:r>
              <a:rPr lang="en-GB" sz="1200" b="1" dirty="0"/>
              <a:t>Show which atoms are bonded </a:t>
            </a:r>
            <a:r>
              <a:rPr lang="en-GB" sz="1200" b="1" dirty="0" smtClean="0"/>
              <a:t>together</a:t>
            </a:r>
          </a:p>
          <a:p>
            <a:r>
              <a:rPr lang="en-GB" sz="1200" b="1" dirty="0" smtClean="0"/>
              <a:t>- </a:t>
            </a:r>
            <a:r>
              <a:rPr lang="en-GB" sz="1200" b="1" dirty="0"/>
              <a:t>It shows the H-C-H bond </a:t>
            </a:r>
          </a:p>
          <a:p>
            <a:r>
              <a:rPr lang="en-GB" sz="1200" b="1" dirty="0"/>
              <a:t>  incorrectly at 90°</a:t>
            </a:r>
          </a:p>
          <a:p>
            <a:pPr algn="ctr"/>
            <a:endParaRPr lang="en-GB" sz="1200" b="1" dirty="0">
              <a:solidFill>
                <a:schemeClr val="accent6">
                  <a:lumMod val="75000"/>
                </a:schemeClr>
              </a:solidFill>
            </a:endParaRPr>
          </a:p>
        </p:txBody>
      </p:sp>
      <p:sp>
        <p:nvSpPr>
          <p:cNvPr id="40" name="TextBox 39">
            <a:extLst>
              <a:ext uri="{FF2B5EF4-FFF2-40B4-BE49-F238E27FC236}">
                <a16:creationId xmlns="" xmlns:a16="http://schemas.microsoft.com/office/drawing/2014/main" id="{59D713BE-271D-4540-94D4-DD9FDB56EC60}"/>
              </a:ext>
            </a:extLst>
          </p:cNvPr>
          <p:cNvSpPr txBox="1"/>
          <p:nvPr/>
        </p:nvSpPr>
        <p:spPr>
          <a:xfrm>
            <a:off x="10556977" y="5252782"/>
            <a:ext cx="2135838" cy="646331"/>
          </a:xfrm>
          <a:prstGeom prst="rect">
            <a:avLst/>
          </a:prstGeom>
          <a:noFill/>
        </p:spPr>
        <p:txBody>
          <a:bodyPr wrap="square" rtlCol="0">
            <a:spAutoFit/>
          </a:bodyPr>
          <a:lstStyle/>
          <a:p>
            <a:r>
              <a:rPr lang="en-GB" sz="1200" b="1" dirty="0" smtClean="0"/>
              <a:t>3D </a:t>
            </a:r>
            <a:r>
              <a:rPr lang="en-GB" sz="1200" b="1" dirty="0"/>
              <a:t>ball and stick model:</a:t>
            </a:r>
          </a:p>
          <a:p>
            <a:r>
              <a:rPr lang="en-GB" sz="1200" b="1" dirty="0" smtClean="0"/>
              <a:t>+ </a:t>
            </a:r>
            <a:r>
              <a:rPr lang="en-GB" sz="1200" b="1" dirty="0"/>
              <a:t>Attempts to show the H-C-H bond angle is 109.5</a:t>
            </a:r>
            <a:r>
              <a:rPr lang="en-GB" sz="1200" b="1" dirty="0">
                <a:solidFill>
                  <a:schemeClr val="accent6">
                    <a:lumMod val="75000"/>
                  </a:schemeClr>
                </a:solidFill>
              </a:rPr>
              <a:t>° </a:t>
            </a:r>
          </a:p>
        </p:txBody>
      </p:sp>
      <p:pic>
        <p:nvPicPr>
          <p:cNvPr id="42" name="Picture 41">
            <a:extLst>
              <a:ext uri="{FF2B5EF4-FFF2-40B4-BE49-F238E27FC236}">
                <a16:creationId xmlns="" xmlns:a16="http://schemas.microsoft.com/office/drawing/2014/main" id="{A438411B-EB7F-497F-8641-4A16BD486FD3}"/>
              </a:ext>
            </a:extLst>
          </p:cNvPr>
          <p:cNvPicPr>
            <a:picLocks noChangeAspect="1"/>
          </p:cNvPicPr>
          <p:nvPr/>
        </p:nvPicPr>
        <p:blipFill>
          <a:blip r:embed="rId13"/>
          <a:stretch>
            <a:fillRect/>
          </a:stretch>
        </p:blipFill>
        <p:spPr>
          <a:xfrm>
            <a:off x="9707499" y="4147208"/>
            <a:ext cx="861755" cy="513251"/>
          </a:xfrm>
          <a:prstGeom prst="rect">
            <a:avLst/>
          </a:prstGeom>
        </p:spPr>
      </p:pic>
      <p:sp>
        <p:nvSpPr>
          <p:cNvPr id="43" name="TextBox 42">
            <a:extLst>
              <a:ext uri="{FF2B5EF4-FFF2-40B4-BE49-F238E27FC236}">
                <a16:creationId xmlns="" xmlns:a16="http://schemas.microsoft.com/office/drawing/2014/main" id="{EA100E7F-BDB2-4710-9194-36299E9B960D}"/>
              </a:ext>
            </a:extLst>
          </p:cNvPr>
          <p:cNvSpPr txBox="1"/>
          <p:nvPr/>
        </p:nvSpPr>
        <p:spPr>
          <a:xfrm>
            <a:off x="10676089" y="2695992"/>
            <a:ext cx="3229314" cy="1015663"/>
          </a:xfrm>
          <a:prstGeom prst="rect">
            <a:avLst/>
          </a:prstGeom>
          <a:noFill/>
        </p:spPr>
        <p:txBody>
          <a:bodyPr wrap="square" rtlCol="0">
            <a:spAutoFit/>
          </a:bodyPr>
          <a:lstStyle/>
          <a:p>
            <a:r>
              <a:rPr lang="en-GB" sz="1200" b="1" dirty="0"/>
              <a:t>Dot and cross </a:t>
            </a:r>
            <a:r>
              <a:rPr lang="en-GB" sz="1200" b="1" dirty="0" smtClean="0"/>
              <a:t>:</a:t>
            </a:r>
            <a:endParaRPr lang="en-GB" sz="1200" b="1" dirty="0"/>
          </a:p>
          <a:p>
            <a:r>
              <a:rPr lang="en-GB" sz="1200" b="1" dirty="0" smtClean="0"/>
              <a:t>+ </a:t>
            </a:r>
            <a:r>
              <a:rPr lang="en-GB" sz="1200" b="1" dirty="0"/>
              <a:t>Show which atom the  </a:t>
            </a:r>
          </a:p>
          <a:p>
            <a:r>
              <a:rPr lang="en-GB" sz="1200" b="1" dirty="0"/>
              <a:t>   electrons in the bonds come </a:t>
            </a:r>
          </a:p>
          <a:p>
            <a:r>
              <a:rPr lang="en-GB" sz="1200" b="1" dirty="0"/>
              <a:t>   from</a:t>
            </a:r>
          </a:p>
          <a:p>
            <a:r>
              <a:rPr lang="en-GB" sz="1200" b="1" dirty="0"/>
              <a:t>- All electrons are identical</a:t>
            </a:r>
          </a:p>
        </p:txBody>
      </p:sp>
      <p:cxnSp>
        <p:nvCxnSpPr>
          <p:cNvPr id="7" name="Straight Arrow Connector 6"/>
          <p:cNvCxnSpPr>
            <a:stCxn id="4" idx="0"/>
            <a:endCxn id="148" idx="2"/>
          </p:cNvCxnSpPr>
          <p:nvPr/>
        </p:nvCxnSpPr>
        <p:spPr>
          <a:xfrm flipV="1">
            <a:off x="5857060" y="2279075"/>
            <a:ext cx="386953" cy="945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859935" y="1739227"/>
            <a:ext cx="383863" cy="828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1" idx="2"/>
          </p:cNvCxnSpPr>
          <p:nvPr/>
        </p:nvCxnSpPr>
        <p:spPr>
          <a:xfrm flipH="1" flipV="1">
            <a:off x="5020110" y="2240781"/>
            <a:ext cx="243266" cy="1328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1" idx="0"/>
          </p:cNvCxnSpPr>
          <p:nvPr/>
        </p:nvCxnSpPr>
        <p:spPr>
          <a:xfrm flipH="1" flipV="1">
            <a:off x="4766115" y="1762021"/>
            <a:ext cx="253995" cy="1711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 idx="3"/>
          </p:cNvCxnSpPr>
          <p:nvPr/>
        </p:nvCxnSpPr>
        <p:spPr>
          <a:xfrm flipV="1">
            <a:off x="7127250" y="2584630"/>
            <a:ext cx="116548" cy="3891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2" idx="2"/>
            <a:endCxn id="13" idx="1"/>
          </p:cNvCxnSpPr>
          <p:nvPr/>
        </p:nvCxnSpPr>
        <p:spPr>
          <a:xfrm flipV="1">
            <a:off x="7858873" y="2262304"/>
            <a:ext cx="259943" cy="2099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9" idx="0"/>
          </p:cNvCxnSpPr>
          <p:nvPr/>
        </p:nvCxnSpPr>
        <p:spPr>
          <a:xfrm>
            <a:off x="7127250" y="3410857"/>
            <a:ext cx="206421" cy="283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861315" y="3701025"/>
            <a:ext cx="168934" cy="4734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18" idx="0"/>
          </p:cNvCxnSpPr>
          <p:nvPr/>
        </p:nvCxnSpPr>
        <p:spPr>
          <a:xfrm>
            <a:off x="10481489" y="7091834"/>
            <a:ext cx="0" cy="1010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0387154" y="7511810"/>
            <a:ext cx="0" cy="995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 idx="2"/>
            <a:endCxn id="20" idx="0"/>
          </p:cNvCxnSpPr>
          <p:nvPr/>
        </p:nvCxnSpPr>
        <p:spPr>
          <a:xfrm>
            <a:off x="5857060" y="3573919"/>
            <a:ext cx="158923" cy="1426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endCxn id="31" idx="0"/>
          </p:cNvCxnSpPr>
          <p:nvPr/>
        </p:nvCxnSpPr>
        <p:spPr>
          <a:xfrm>
            <a:off x="5960295" y="4174465"/>
            <a:ext cx="403815" cy="1762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6172327" y="5328548"/>
            <a:ext cx="0" cy="1379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32" idx="0"/>
          </p:cNvCxnSpPr>
          <p:nvPr/>
        </p:nvCxnSpPr>
        <p:spPr>
          <a:xfrm>
            <a:off x="6172327" y="5703340"/>
            <a:ext cx="79420" cy="1582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endCxn id="33" idx="3"/>
          </p:cNvCxnSpPr>
          <p:nvPr/>
        </p:nvCxnSpPr>
        <p:spPr>
          <a:xfrm flipH="1">
            <a:off x="3612915" y="5134949"/>
            <a:ext cx="170589" cy="412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endCxn id="35" idx="0"/>
          </p:cNvCxnSpPr>
          <p:nvPr/>
        </p:nvCxnSpPr>
        <p:spPr>
          <a:xfrm>
            <a:off x="2113508" y="5941980"/>
            <a:ext cx="188429" cy="1548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endCxn id="36" idx="0"/>
          </p:cNvCxnSpPr>
          <p:nvPr/>
        </p:nvCxnSpPr>
        <p:spPr>
          <a:xfrm>
            <a:off x="2438400" y="7811323"/>
            <a:ext cx="570599" cy="1287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endCxn id="17" idx="0"/>
          </p:cNvCxnSpPr>
          <p:nvPr/>
        </p:nvCxnSpPr>
        <p:spPr>
          <a:xfrm flipH="1">
            <a:off x="4258148" y="3573919"/>
            <a:ext cx="507966" cy="1684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4" idx="1"/>
            <a:endCxn id="14" idx="0"/>
          </p:cNvCxnSpPr>
          <p:nvPr/>
        </p:nvCxnSpPr>
        <p:spPr>
          <a:xfrm flipH="1">
            <a:off x="4516454" y="2973755"/>
            <a:ext cx="70416" cy="13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endCxn id="10" idx="3"/>
          </p:cNvCxnSpPr>
          <p:nvPr/>
        </p:nvCxnSpPr>
        <p:spPr>
          <a:xfrm flipH="1">
            <a:off x="4165972" y="2973755"/>
            <a:ext cx="58274" cy="978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25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57641" y="3188298"/>
            <a:ext cx="2929268"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AQA GCSE</a:t>
            </a:r>
          </a:p>
          <a:p>
            <a:pPr algn="ctr"/>
            <a:r>
              <a:rPr lang="en-GB" sz="1800" b="1" dirty="0" smtClean="0">
                <a:ea typeface="Verdana" panose="020B0604030504040204" pitchFamily="34" charset="0"/>
                <a:cs typeface="Verdana" panose="020B0604030504040204" pitchFamily="34" charset="0"/>
              </a:rPr>
              <a:t>QUANTITATIVE CHEMISTRY 1</a:t>
            </a:r>
            <a:endParaRPr lang="en-GB" sz="1800" dirty="0">
              <a:ea typeface="Verdana" panose="020B0604030504040204" pitchFamily="34" charset="0"/>
              <a:cs typeface="Verdana" panose="020B0604030504040204" pitchFamily="34" charset="0"/>
            </a:endParaRPr>
          </a:p>
        </p:txBody>
      </p:sp>
      <p:sp>
        <p:nvSpPr>
          <p:cNvPr id="148" name="Rectangle 147"/>
          <p:cNvSpPr/>
          <p:nvPr/>
        </p:nvSpPr>
        <p:spPr>
          <a:xfrm rot="5400000">
            <a:off x="4432383" y="4534520"/>
            <a:ext cx="1923120" cy="794513"/>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Conservation of mass and balanced symbol equations</a:t>
            </a:r>
            <a:endParaRPr lang="en-GB" sz="1400" b="1" dirty="0">
              <a:solidFill>
                <a:schemeClr val="tx1"/>
              </a:solidFill>
            </a:endParaRPr>
          </a:p>
        </p:txBody>
      </p:sp>
      <p:graphicFrame>
        <p:nvGraphicFramePr>
          <p:cNvPr id="372" name="Table 371"/>
          <p:cNvGraphicFramePr>
            <a:graphicFrameLocks noGrp="1"/>
          </p:cNvGraphicFramePr>
          <p:nvPr>
            <p:extLst/>
          </p:nvPr>
        </p:nvGraphicFramePr>
        <p:xfrm>
          <a:off x="82326" y="3192309"/>
          <a:ext cx="4718273" cy="826185"/>
        </p:xfrm>
        <a:graphic>
          <a:graphicData uri="http://schemas.openxmlformats.org/drawingml/2006/table">
            <a:tbl>
              <a:tblPr firstRow="1" bandRow="1">
                <a:tableStyleId>{5940675A-B579-460E-94D1-54222C63F5DA}</a:tableStyleId>
              </a:tblPr>
              <a:tblGrid>
                <a:gridCol w="1065121"/>
                <a:gridCol w="1606867"/>
                <a:gridCol w="2046285"/>
              </a:tblGrid>
              <a:tr h="826185">
                <a:tc>
                  <a:txBody>
                    <a:bodyPr/>
                    <a:lstStyle/>
                    <a:p>
                      <a:pPr algn="ctr"/>
                      <a:r>
                        <a:rPr lang="en-GB" sz="1200" b="1" dirty="0" smtClean="0"/>
                        <a:t>Conservation of mass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No atoms are lost or made during a chemical reaction </a:t>
                      </a:r>
                      <a:endParaRPr lang="en-GB" sz="1200" b="1" i="1" dirty="0">
                        <a:solidFill>
                          <a:schemeClr val="accent2">
                            <a:lumMod val="75000"/>
                          </a:schemeClr>
                        </a:solidFill>
                      </a:endParaRPr>
                    </a:p>
                  </a:txBody>
                  <a:tcPr anchor="ctr"/>
                </a:tc>
                <a:tc>
                  <a:txBody>
                    <a:bodyPr/>
                    <a:lstStyle/>
                    <a:p>
                      <a:pPr algn="ctr"/>
                      <a:r>
                        <a:rPr lang="en-GB" sz="1200" b="1" dirty="0" smtClean="0"/>
                        <a:t>Mass of the products</a:t>
                      </a:r>
                      <a:r>
                        <a:rPr lang="en-GB" sz="1200" b="1" baseline="0" dirty="0" smtClean="0"/>
                        <a:t> equals the mass of the reactants.</a:t>
                      </a:r>
                      <a:endParaRPr lang="en-GB" sz="1200" b="1" dirty="0"/>
                    </a:p>
                  </a:txBody>
                  <a:tcPr anchor="ctr"/>
                </a:tc>
              </a:tr>
            </a:tbl>
          </a:graphicData>
        </a:graphic>
      </p:graphicFrame>
      <p:sp>
        <p:nvSpPr>
          <p:cNvPr id="9" name="Rectangle 8"/>
          <p:cNvSpPr/>
          <p:nvPr/>
        </p:nvSpPr>
        <p:spPr>
          <a:xfrm rot="5400000">
            <a:off x="6102606" y="1834810"/>
            <a:ext cx="1549664" cy="45786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Relative formula mass (M</a:t>
            </a:r>
            <a:r>
              <a:rPr lang="en-GB" sz="1400" b="1" baseline="-25000" dirty="0" smtClean="0">
                <a:solidFill>
                  <a:schemeClr val="tx1"/>
                </a:solidFill>
              </a:rPr>
              <a:t>r</a:t>
            </a:r>
            <a:r>
              <a:rPr lang="en-GB" sz="1400" b="1" dirty="0">
                <a:solidFill>
                  <a:schemeClr val="tx1"/>
                </a:solidFill>
              </a:rPr>
              <a:t>)</a:t>
            </a:r>
            <a:endParaRPr lang="en-GB" sz="1400" b="1" baseline="-25000" dirty="0">
              <a:solidFill>
                <a:schemeClr val="tx1"/>
              </a:solidFill>
            </a:endParaRPr>
          </a:p>
        </p:txBody>
      </p:sp>
      <p:sp>
        <p:nvSpPr>
          <p:cNvPr id="10" name="Rectangle 9"/>
          <p:cNvSpPr/>
          <p:nvPr/>
        </p:nvSpPr>
        <p:spPr>
          <a:xfrm>
            <a:off x="2463340" y="2714418"/>
            <a:ext cx="4047958" cy="32451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Mass changes when a reactant or product is a gas</a:t>
            </a:r>
            <a:endParaRPr lang="en-GB" sz="1400" b="1" dirty="0">
              <a:solidFill>
                <a:schemeClr val="tx1"/>
              </a:solidFill>
            </a:endParaRPr>
          </a:p>
        </p:txBody>
      </p:sp>
      <p:sp>
        <p:nvSpPr>
          <p:cNvPr id="12" name="Rectangle 11"/>
          <p:cNvSpPr/>
          <p:nvPr/>
        </p:nvSpPr>
        <p:spPr>
          <a:xfrm rot="5400000">
            <a:off x="5343836" y="4719042"/>
            <a:ext cx="1744766" cy="45786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Moles (HT only)</a:t>
            </a:r>
            <a:endParaRPr lang="en-GB" sz="1400" b="1" dirty="0">
              <a:solidFill>
                <a:schemeClr val="tx1"/>
              </a:solidFill>
            </a:endParaRPr>
          </a:p>
        </p:txBody>
      </p:sp>
      <p:sp>
        <p:nvSpPr>
          <p:cNvPr id="13" name="Rectangle 12"/>
          <p:cNvSpPr/>
          <p:nvPr/>
        </p:nvSpPr>
        <p:spPr>
          <a:xfrm rot="5400000">
            <a:off x="6141465" y="4397899"/>
            <a:ext cx="1653346" cy="79798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Amounts of substances in equations (HT only)</a:t>
            </a:r>
            <a:endParaRPr lang="en-GB" sz="1400" b="1" dirty="0">
              <a:solidFill>
                <a:schemeClr val="tx1"/>
              </a:solidFill>
            </a:endParaRPr>
          </a:p>
        </p:txBody>
      </p:sp>
      <p:sp>
        <p:nvSpPr>
          <p:cNvPr id="14" name="Rectangle 13"/>
          <p:cNvSpPr/>
          <p:nvPr/>
        </p:nvSpPr>
        <p:spPr>
          <a:xfrm rot="16200000">
            <a:off x="6942581" y="4469379"/>
            <a:ext cx="1711569" cy="699707"/>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Using moles to balance equations (HT only)</a:t>
            </a:r>
            <a:endParaRPr lang="en-GB" sz="1400" b="1" dirty="0">
              <a:solidFill>
                <a:schemeClr val="tx1"/>
              </a:solidFill>
            </a:endParaRPr>
          </a:p>
        </p:txBody>
      </p:sp>
      <p:sp>
        <p:nvSpPr>
          <p:cNvPr id="15" name="Rectangle 14"/>
          <p:cNvSpPr/>
          <p:nvPr/>
        </p:nvSpPr>
        <p:spPr>
          <a:xfrm rot="5400000">
            <a:off x="6466279" y="1806328"/>
            <a:ext cx="1942413" cy="47129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Limiting reactants</a:t>
            </a:r>
          </a:p>
          <a:p>
            <a:pPr algn="ctr"/>
            <a:r>
              <a:rPr lang="en-GB" sz="1400" b="1" dirty="0" smtClean="0">
                <a:solidFill>
                  <a:schemeClr val="tx1"/>
                </a:solidFill>
              </a:rPr>
              <a:t> (HT only)</a:t>
            </a:r>
            <a:endParaRPr lang="en-GB" sz="1400" b="1" dirty="0">
              <a:solidFill>
                <a:schemeClr val="tx1"/>
              </a:solidFill>
            </a:endParaRPr>
          </a:p>
        </p:txBody>
      </p:sp>
      <p:graphicFrame>
        <p:nvGraphicFramePr>
          <p:cNvPr id="22" name="Table 21"/>
          <p:cNvGraphicFramePr>
            <a:graphicFrameLocks noGrp="1"/>
          </p:cNvGraphicFramePr>
          <p:nvPr>
            <p:extLst/>
          </p:nvPr>
        </p:nvGraphicFramePr>
        <p:xfrm>
          <a:off x="82326" y="4155975"/>
          <a:ext cx="4718273" cy="1737360"/>
        </p:xfrm>
        <a:graphic>
          <a:graphicData uri="http://schemas.openxmlformats.org/drawingml/2006/table">
            <a:tbl>
              <a:tblPr firstRow="1" bandRow="1">
                <a:tableStyleId>{5940675A-B579-460E-94D1-54222C63F5DA}</a:tableStyleId>
              </a:tblPr>
              <a:tblGrid>
                <a:gridCol w="435898"/>
                <a:gridCol w="1237523"/>
                <a:gridCol w="3044852"/>
              </a:tblGrid>
              <a:tr h="933380">
                <a:tc>
                  <a:txBody>
                    <a:bodyPr/>
                    <a:lstStyle/>
                    <a:p>
                      <a:pPr algn="ctr"/>
                      <a:r>
                        <a:rPr lang="en-GB" sz="1200" b="1" dirty="0" smtClean="0"/>
                        <a:t>Balanced symbol equations</a:t>
                      </a:r>
                      <a:endParaRPr lang="en-GB" sz="1200" b="1" dirty="0"/>
                    </a:p>
                  </a:txBody>
                  <a:tcPr vert="vert270"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Represent chemical reactions</a:t>
                      </a:r>
                      <a:r>
                        <a:rPr lang="en-GB" sz="1200" b="1" i="1" baseline="0" dirty="0" smtClean="0">
                          <a:solidFill>
                            <a:schemeClr val="accent2">
                              <a:lumMod val="75000"/>
                            </a:schemeClr>
                          </a:solidFill>
                        </a:rPr>
                        <a:t> and have the same number of atoms of each element on both sides of the equation</a:t>
                      </a:r>
                      <a:endParaRPr lang="en-GB" sz="1200" b="1" i="1" dirty="0">
                        <a:solidFill>
                          <a:schemeClr val="accent2">
                            <a:lumMod val="75000"/>
                          </a:schemeClr>
                        </a:solidFill>
                      </a:endParaRP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200" b="1" dirty="0" smtClean="0"/>
                        <a:t>H</a:t>
                      </a:r>
                      <a:r>
                        <a:rPr lang="en-GB" sz="1200" b="1" baseline="-25000" dirty="0" smtClean="0"/>
                        <a:t>2</a:t>
                      </a:r>
                      <a:r>
                        <a:rPr lang="en-GB" sz="1200" b="1" dirty="0" smtClean="0"/>
                        <a:t> + Cl</a:t>
                      </a:r>
                      <a:r>
                        <a:rPr lang="en-GB" sz="1200" b="1" baseline="-25000" dirty="0" smtClean="0"/>
                        <a:t>2</a:t>
                      </a:r>
                      <a:r>
                        <a:rPr lang="en-GB" sz="1200" b="1" dirty="0" smtClean="0"/>
                        <a:t> </a:t>
                      </a:r>
                      <a:r>
                        <a:rPr lang="en-GB" sz="1200" b="1" dirty="0" smtClean="0">
                          <a:sym typeface="Wingdings" panose="05000000000000000000" pitchFamily="2" charset="2"/>
                        </a:rPr>
                        <a:t> </a:t>
                      </a:r>
                      <a:r>
                        <a:rPr lang="en-GB" sz="1200" b="1" dirty="0" smtClean="0">
                          <a:solidFill>
                            <a:schemeClr val="tx1"/>
                          </a:solidFill>
                          <a:sym typeface="Wingdings" panose="05000000000000000000" pitchFamily="2" charset="2"/>
                        </a:rPr>
                        <a:t>2</a:t>
                      </a:r>
                      <a:r>
                        <a:rPr lang="en-GB" sz="1200" b="1" dirty="0" smtClean="0">
                          <a:sym typeface="Wingdings" panose="05000000000000000000" pitchFamily="2" charset="2"/>
                        </a:rPr>
                        <a:t>HCl</a:t>
                      </a:r>
                    </a:p>
                    <a:p>
                      <a:pPr algn="ctr"/>
                      <a:endParaRPr lang="en-GB" sz="1200" b="1" dirty="0" smtClean="0"/>
                    </a:p>
                    <a:p>
                      <a:pPr algn="ctr"/>
                      <a:endParaRPr lang="en-GB" sz="1200" b="1" dirty="0" smtClean="0"/>
                    </a:p>
                    <a:p>
                      <a:pPr algn="ctr"/>
                      <a:endParaRPr lang="en-GB" sz="1200" b="1" dirty="0" smtClean="0"/>
                    </a:p>
                    <a:p>
                      <a:pPr algn="ctr"/>
                      <a:r>
                        <a:rPr lang="en-GB" sz="1200" b="1" dirty="0" smtClean="0"/>
                        <a:t>Subscript numbers</a:t>
                      </a:r>
                      <a:r>
                        <a:rPr lang="en-GB" sz="1200" b="1" baseline="0" dirty="0" smtClean="0"/>
                        <a:t> show the number of atoms of the element to its left.</a:t>
                      </a:r>
                    </a:p>
                    <a:p>
                      <a:pPr algn="ctr"/>
                      <a:endParaRPr lang="en-GB" sz="1200" b="1" baseline="0" dirty="0" smtClean="0"/>
                    </a:p>
                    <a:p>
                      <a:pPr algn="ctr"/>
                      <a:r>
                        <a:rPr lang="en-GB" sz="1200" b="1" baseline="0" dirty="0" smtClean="0"/>
                        <a:t>Normal script numbers show the number of molecules.</a:t>
                      </a:r>
                      <a:endParaRPr lang="en-GB" sz="1200" b="1" dirty="0"/>
                    </a:p>
                  </a:txBody>
                  <a:tcPr anchor="ctr"/>
                </a:tc>
              </a:tr>
            </a:tbl>
          </a:graphicData>
        </a:graphic>
      </p:graphicFrame>
      <p:sp>
        <p:nvSpPr>
          <p:cNvPr id="3" name="TextBox 2"/>
          <p:cNvSpPr txBox="1"/>
          <p:nvPr/>
        </p:nvSpPr>
        <p:spPr>
          <a:xfrm>
            <a:off x="1948707" y="4546155"/>
            <a:ext cx="2538612" cy="276999"/>
          </a:xfrm>
          <a:prstGeom prst="rect">
            <a:avLst/>
          </a:prstGeom>
          <a:noFill/>
        </p:spPr>
        <p:txBody>
          <a:bodyPr wrap="square" rtlCol="0">
            <a:spAutoFit/>
          </a:bodyPr>
          <a:lstStyle/>
          <a:p>
            <a:r>
              <a:rPr lang="en-GB" sz="1200" b="1" dirty="0"/>
              <a:t>S</a:t>
            </a:r>
            <a:r>
              <a:rPr lang="en-GB" sz="1200" b="1" dirty="0" smtClean="0"/>
              <a:t>ubscript                          Normal script</a:t>
            </a:r>
            <a:endParaRPr lang="en-GB" sz="1200" b="1" dirty="0"/>
          </a:p>
        </p:txBody>
      </p:sp>
      <p:graphicFrame>
        <p:nvGraphicFramePr>
          <p:cNvPr id="24" name="Table 23"/>
          <p:cNvGraphicFramePr>
            <a:graphicFrameLocks noGrp="1"/>
          </p:cNvGraphicFramePr>
          <p:nvPr>
            <p:extLst/>
          </p:nvPr>
        </p:nvGraphicFramePr>
        <p:xfrm>
          <a:off x="930051" y="104458"/>
          <a:ext cx="6011358" cy="1005840"/>
        </p:xfrm>
        <a:graphic>
          <a:graphicData uri="http://schemas.openxmlformats.org/drawingml/2006/table">
            <a:tbl>
              <a:tblPr firstRow="1" bandRow="1">
                <a:tableStyleId>{5940675A-B579-460E-94D1-54222C63F5DA}</a:tableStyleId>
              </a:tblPr>
              <a:tblGrid>
                <a:gridCol w="491653"/>
                <a:gridCol w="1732549"/>
                <a:gridCol w="1893578"/>
                <a:gridCol w="1893578"/>
              </a:tblGrid>
              <a:tr h="933380">
                <a:tc>
                  <a:txBody>
                    <a:bodyPr/>
                    <a:lstStyle/>
                    <a:p>
                      <a:pPr algn="ctr"/>
                      <a:r>
                        <a:rPr lang="en-GB" sz="1200" b="1" dirty="0" smtClean="0"/>
                        <a:t>M</a:t>
                      </a:r>
                      <a:r>
                        <a:rPr lang="en-GB" sz="1200" b="1" baseline="-25000" dirty="0" smtClean="0"/>
                        <a:t>r</a:t>
                      </a:r>
                      <a:endParaRPr lang="en-GB" sz="1200" b="1" baseline="-2500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The sum</a:t>
                      </a:r>
                      <a:r>
                        <a:rPr lang="en-GB" sz="1200" b="1" i="1" baseline="0" dirty="0" smtClean="0">
                          <a:solidFill>
                            <a:schemeClr val="accent2">
                              <a:lumMod val="75000"/>
                            </a:schemeClr>
                          </a:solidFill>
                        </a:rPr>
                        <a:t> of the relative atomic masses of the atoms in the numbers shown in the formula</a:t>
                      </a:r>
                      <a:endParaRPr lang="en-GB" sz="1200" b="1" i="1" dirty="0">
                        <a:solidFill>
                          <a:schemeClr val="accent2">
                            <a:lumMod val="75000"/>
                          </a:schemeClr>
                        </a:solidFill>
                      </a:endParaRPr>
                    </a:p>
                  </a:txBody>
                  <a:tcPr anchor="ctr"/>
                </a:tc>
                <a:tc>
                  <a:txBody>
                    <a:bodyPr/>
                    <a:lstStyle/>
                    <a:p>
                      <a:pPr algn="ctr"/>
                      <a:r>
                        <a:rPr lang="en-GB" sz="1200" b="1" dirty="0" smtClean="0"/>
                        <a:t>The sum of the M</a:t>
                      </a:r>
                      <a:r>
                        <a:rPr lang="en-GB" sz="1200" b="1" baseline="-25000" dirty="0" smtClean="0"/>
                        <a:t>r </a:t>
                      </a:r>
                      <a:r>
                        <a:rPr lang="en-GB" sz="1200" b="1" baseline="0" dirty="0" smtClean="0"/>
                        <a:t>of the reactants in the quantities shown equals the sum of the M</a:t>
                      </a:r>
                      <a:r>
                        <a:rPr lang="en-GB" sz="1200" b="1" baseline="-25000" dirty="0" smtClean="0"/>
                        <a:t>r</a:t>
                      </a:r>
                      <a:r>
                        <a:rPr lang="en-GB" sz="1200" b="1" baseline="0" dirty="0" smtClean="0"/>
                        <a:t> of the products in the quantities shown.</a:t>
                      </a:r>
                      <a:endParaRPr lang="en-GB" sz="1200" b="1" baseline="0" dirty="0"/>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2Mg + O</a:t>
                      </a:r>
                      <a:r>
                        <a:rPr lang="en-GB" sz="1200" b="1" baseline="-25000" dirty="0" smtClean="0">
                          <a:solidFill>
                            <a:schemeClr val="tx1"/>
                          </a:solidFill>
                        </a:rPr>
                        <a:t>2</a:t>
                      </a:r>
                      <a:r>
                        <a:rPr lang="en-GB" sz="1200" b="1" dirty="0" smtClean="0">
                          <a:solidFill>
                            <a:schemeClr val="tx1"/>
                          </a:solidFill>
                        </a:rPr>
                        <a:t> </a:t>
                      </a:r>
                      <a:r>
                        <a:rPr lang="en-GB" sz="1200" b="1" dirty="0" smtClean="0">
                          <a:solidFill>
                            <a:schemeClr val="tx1"/>
                          </a:solidFill>
                          <a:sym typeface="Wingdings" panose="05000000000000000000" pitchFamily="2" charset="2"/>
                        </a:rPr>
                        <a:t> 2MgO</a:t>
                      </a:r>
                    </a:p>
                    <a:p>
                      <a:pPr algn="ctr"/>
                      <a:r>
                        <a:rPr lang="en-GB" sz="1200" b="1" baseline="0" dirty="0" smtClean="0"/>
                        <a:t> </a:t>
                      </a:r>
                    </a:p>
                    <a:p>
                      <a:pPr algn="ctr"/>
                      <a:r>
                        <a:rPr lang="en-GB" sz="1200" b="1" baseline="0" dirty="0" smtClean="0"/>
                        <a:t>48g + 32g = 80g  </a:t>
                      </a:r>
                    </a:p>
                    <a:p>
                      <a:pPr algn="ctr"/>
                      <a:endParaRPr lang="en-GB" sz="1200" b="1" baseline="0" dirty="0" smtClean="0"/>
                    </a:p>
                    <a:p>
                      <a:pPr algn="ctr"/>
                      <a:r>
                        <a:rPr lang="en-GB" sz="1200" b="1" baseline="0" dirty="0" smtClean="0"/>
                        <a:t>          80g = 80g</a:t>
                      </a:r>
                      <a:endParaRPr lang="en-GB" sz="1200" b="1" baseline="0" dirty="0"/>
                    </a:p>
                  </a:txBody>
                  <a:tcPr/>
                </a:tc>
              </a:tr>
            </a:tbl>
          </a:graphicData>
        </a:graphic>
      </p:graphicFrame>
      <p:graphicFrame>
        <p:nvGraphicFramePr>
          <p:cNvPr id="25" name="Table 24"/>
          <p:cNvGraphicFramePr>
            <a:graphicFrameLocks noGrp="1"/>
          </p:cNvGraphicFramePr>
          <p:nvPr>
            <p:extLst/>
          </p:nvPr>
        </p:nvGraphicFramePr>
        <p:xfrm>
          <a:off x="82326" y="1305625"/>
          <a:ext cx="6428972" cy="1280160"/>
        </p:xfrm>
        <a:graphic>
          <a:graphicData uri="http://schemas.openxmlformats.org/drawingml/2006/table">
            <a:tbl>
              <a:tblPr firstRow="1" bandRow="1">
                <a:tableStyleId>{5940675A-B579-460E-94D1-54222C63F5DA}</a:tableStyleId>
              </a:tblPr>
              <a:tblGrid>
                <a:gridCol w="1384259"/>
                <a:gridCol w="1505939"/>
                <a:gridCol w="3538774"/>
              </a:tblGrid>
              <a:tr h="466690">
                <a:tc>
                  <a:txBody>
                    <a:bodyPr/>
                    <a:lstStyle/>
                    <a:p>
                      <a:pPr algn="ctr"/>
                      <a:r>
                        <a:rPr lang="en-GB" sz="1200" b="1" dirty="0" smtClean="0"/>
                        <a:t>Mass appears</a:t>
                      </a:r>
                      <a:r>
                        <a:rPr lang="en-GB" sz="1200" b="1" baseline="0" dirty="0" smtClean="0"/>
                        <a:t> to increase during a reaction</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One of the reactants is a gas</a:t>
                      </a:r>
                      <a:endParaRPr lang="en-GB" sz="1200" b="1" i="1" dirty="0">
                        <a:solidFill>
                          <a:schemeClr val="accent2">
                            <a:lumMod val="75000"/>
                          </a:schemeClr>
                        </a:solidFill>
                      </a:endParaRPr>
                    </a:p>
                  </a:txBody>
                  <a:tcPr anchor="ctr"/>
                </a:tc>
                <a:tc>
                  <a:txBody>
                    <a:bodyPr/>
                    <a:lstStyle/>
                    <a:p>
                      <a:pPr algn="ctr"/>
                      <a:r>
                        <a:rPr lang="en-GB" sz="1200" b="1" dirty="0" smtClean="0"/>
                        <a:t>Magnesium +</a:t>
                      </a:r>
                      <a:r>
                        <a:rPr lang="en-GB" sz="1200" b="1" baseline="0" dirty="0" smtClean="0"/>
                        <a:t> oxygen </a:t>
                      </a:r>
                      <a:r>
                        <a:rPr lang="en-GB" sz="1200" b="1" baseline="0" dirty="0" smtClean="0">
                          <a:sym typeface="Wingdings" panose="05000000000000000000" pitchFamily="2" charset="2"/>
                        </a:rPr>
                        <a:t> magnesium oxide</a:t>
                      </a:r>
                      <a:endParaRPr lang="en-GB" sz="1200" b="1" dirty="0"/>
                    </a:p>
                  </a:txBody>
                  <a:tcPr anchor="ctr"/>
                </a:tc>
              </a:tr>
              <a:tr h="466690">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200" b="1" dirty="0" smtClean="0"/>
                        <a:t>Mass appears</a:t>
                      </a:r>
                      <a:r>
                        <a:rPr lang="en-GB" sz="1200" b="1" baseline="0" dirty="0" smtClean="0"/>
                        <a:t> to decrease during a reaction</a:t>
                      </a:r>
                      <a:endParaRPr lang="en-GB" sz="1200" b="1" dirty="0" smtClean="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One of the products is a gas and has escaped</a:t>
                      </a:r>
                      <a:endParaRPr lang="en-GB" sz="1200" b="1" i="1" dirty="0">
                        <a:solidFill>
                          <a:schemeClr val="accent2">
                            <a:lumMod val="75000"/>
                          </a:schemeClr>
                        </a:solidFill>
                      </a:endParaRPr>
                    </a:p>
                  </a:txBody>
                  <a:tcPr anchor="ctr"/>
                </a:tc>
                <a:tc>
                  <a:txBody>
                    <a:bodyPr/>
                    <a:lstStyle/>
                    <a:p>
                      <a:pPr algn="ctr"/>
                      <a:r>
                        <a:rPr lang="en-GB" sz="1200" b="1" dirty="0" smtClean="0"/>
                        <a:t>Calcium carbonate </a:t>
                      </a:r>
                      <a:r>
                        <a:rPr lang="en-GB" sz="1200" b="1" dirty="0" smtClean="0">
                          <a:sym typeface="Wingdings" panose="05000000000000000000" pitchFamily="2" charset="2"/>
                        </a:rPr>
                        <a:t> carbon dioxide +</a:t>
                      </a:r>
                      <a:r>
                        <a:rPr lang="en-GB" sz="1200" b="1" baseline="0" dirty="0" smtClean="0">
                          <a:sym typeface="Wingdings" panose="05000000000000000000" pitchFamily="2" charset="2"/>
                        </a:rPr>
                        <a:t> calcium oxide</a:t>
                      </a:r>
                      <a:endParaRPr lang="en-GB" sz="1200" b="1" dirty="0"/>
                    </a:p>
                  </a:txBody>
                  <a:tcPr anchor="ctr"/>
                </a:tc>
              </a:tr>
            </a:tbl>
          </a:graphicData>
        </a:graphic>
      </p:graphicFrame>
      <p:cxnSp>
        <p:nvCxnSpPr>
          <p:cNvPr id="6" name="Straight Arrow Connector 5"/>
          <p:cNvCxnSpPr/>
          <p:nvPr/>
        </p:nvCxnSpPr>
        <p:spPr>
          <a:xfrm flipV="1">
            <a:off x="2366057" y="4417699"/>
            <a:ext cx="469740" cy="1695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3505200" y="4417699"/>
            <a:ext cx="93334" cy="1695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Table 17"/>
          <p:cNvGraphicFramePr>
            <a:graphicFrameLocks noGrp="1"/>
          </p:cNvGraphicFramePr>
          <p:nvPr>
            <p:extLst/>
          </p:nvPr>
        </p:nvGraphicFramePr>
        <p:xfrm>
          <a:off x="82324" y="6004221"/>
          <a:ext cx="7088017" cy="681413"/>
        </p:xfrm>
        <a:graphic>
          <a:graphicData uri="http://schemas.openxmlformats.org/drawingml/2006/table">
            <a:tbl>
              <a:tblPr firstRow="1" bandRow="1">
                <a:tableStyleId>{5940675A-B579-460E-94D1-54222C63F5DA}</a:tableStyleId>
              </a:tblPr>
              <a:tblGrid>
                <a:gridCol w="1732742"/>
                <a:gridCol w="2908468"/>
                <a:gridCol w="2446807"/>
              </a:tblGrid>
              <a:tr h="681413">
                <a:tc>
                  <a:txBody>
                    <a:bodyPr/>
                    <a:lstStyle/>
                    <a:p>
                      <a:pPr algn="ctr"/>
                      <a:r>
                        <a:rPr lang="en-GB" sz="1200" b="1" dirty="0" smtClean="0"/>
                        <a:t>Chemical amounts are measured in moles (</a:t>
                      </a:r>
                      <a:r>
                        <a:rPr lang="en-GB" sz="1200" b="1" dirty="0" err="1" smtClean="0"/>
                        <a:t>mol</a:t>
                      </a:r>
                      <a:r>
                        <a:rPr lang="en-GB" sz="1200" b="1" dirty="0" smtClean="0"/>
                        <a:t>)</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Mass of one mole of a substance in grams = relative formula mass</a:t>
                      </a:r>
                      <a:endParaRPr lang="en-GB" sz="1200" b="1" i="1" dirty="0">
                        <a:solidFill>
                          <a:schemeClr val="accent2">
                            <a:lumMod val="75000"/>
                          </a:schemeClr>
                        </a:solidFill>
                      </a:endParaRPr>
                    </a:p>
                  </a:txBody>
                  <a:tcPr anchor="ctr"/>
                </a:tc>
                <a:tc>
                  <a:txBody>
                    <a:bodyPr/>
                    <a:lstStyle/>
                    <a:p>
                      <a:pPr algn="ctr"/>
                      <a:r>
                        <a:rPr lang="en-GB" sz="1200" b="1" dirty="0" smtClean="0"/>
                        <a:t>One mole of H</a:t>
                      </a:r>
                      <a:r>
                        <a:rPr lang="en-GB" sz="1200" b="1" baseline="-25000" dirty="0" smtClean="0"/>
                        <a:t>2</a:t>
                      </a:r>
                      <a:r>
                        <a:rPr lang="en-GB" sz="1200" b="1" dirty="0" smtClean="0"/>
                        <a:t>O = 18g (1 + 1</a:t>
                      </a:r>
                      <a:r>
                        <a:rPr lang="en-GB" sz="1200" b="1" baseline="0" dirty="0" smtClean="0"/>
                        <a:t> + 16)</a:t>
                      </a:r>
                    </a:p>
                    <a:p>
                      <a:pPr algn="ctr"/>
                      <a:endParaRPr lang="en-GB" sz="1200" b="1" baseline="0" dirty="0" smtClean="0"/>
                    </a:p>
                    <a:p>
                      <a:pPr algn="ctr"/>
                      <a:r>
                        <a:rPr lang="en-GB" sz="1200" b="1" baseline="0" dirty="0" smtClean="0"/>
                        <a:t>One mole of Mg = 24g</a:t>
                      </a:r>
                      <a:endParaRPr lang="en-GB" sz="1200" b="1" dirty="0"/>
                    </a:p>
                  </a:txBody>
                  <a:tcPr anchor="ctr"/>
                </a:tc>
              </a:tr>
            </a:tbl>
          </a:graphicData>
        </a:graphic>
      </p:graphicFrame>
      <p:graphicFrame>
        <p:nvGraphicFramePr>
          <p:cNvPr id="19" name="Table 18"/>
          <p:cNvGraphicFramePr>
            <a:graphicFrameLocks noGrp="1"/>
          </p:cNvGraphicFramePr>
          <p:nvPr>
            <p:extLst/>
          </p:nvPr>
        </p:nvGraphicFramePr>
        <p:xfrm>
          <a:off x="95938" y="6869497"/>
          <a:ext cx="7074403" cy="1005993"/>
        </p:xfrm>
        <a:graphic>
          <a:graphicData uri="http://schemas.openxmlformats.org/drawingml/2006/table">
            <a:tbl>
              <a:tblPr firstRow="1" bandRow="1">
                <a:tableStyleId>{5940675A-B579-460E-94D1-54222C63F5DA}</a:tableStyleId>
              </a:tblPr>
              <a:tblGrid>
                <a:gridCol w="496311"/>
                <a:gridCol w="2603479"/>
                <a:gridCol w="3974613"/>
              </a:tblGrid>
              <a:tr h="1005993">
                <a:tc>
                  <a:txBody>
                    <a:bodyPr/>
                    <a:lstStyle/>
                    <a:p>
                      <a:pPr algn="ctr"/>
                      <a:r>
                        <a:rPr lang="en-GB" sz="1200" b="1" dirty="0" smtClean="0"/>
                        <a:t>Avogadro</a:t>
                      </a:r>
                      <a:r>
                        <a:rPr lang="en-GB" sz="1200" b="1" baseline="0" dirty="0" smtClean="0"/>
                        <a:t> constant</a:t>
                      </a:r>
                      <a:endParaRPr lang="en-GB" sz="1200" b="1" dirty="0"/>
                    </a:p>
                  </a:txBody>
                  <a:tcPr vert="vert270"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One mole of any substance will contain the same number of particles, atoms, molecules or ions.</a:t>
                      </a:r>
                      <a:endParaRPr lang="en-GB" sz="1200" b="1" i="1" dirty="0">
                        <a:solidFill>
                          <a:schemeClr val="accent2">
                            <a:lumMod val="75000"/>
                          </a:schemeClr>
                        </a:solidFill>
                      </a:endParaRPr>
                    </a:p>
                  </a:txBody>
                  <a:tcPr anchor="ctr"/>
                </a:tc>
                <a:tc>
                  <a:txBody>
                    <a:bodyPr/>
                    <a:lstStyle/>
                    <a:p>
                      <a:pPr algn="ctr"/>
                      <a:r>
                        <a:rPr lang="en-GB" sz="1200" b="1" dirty="0" smtClean="0"/>
                        <a:t>6.02 x 10</a:t>
                      </a:r>
                      <a:r>
                        <a:rPr lang="en-GB" sz="1200" b="1" baseline="30000" dirty="0" smtClean="0"/>
                        <a:t>23</a:t>
                      </a:r>
                      <a:r>
                        <a:rPr lang="en-GB" sz="1200" b="1" baseline="0" dirty="0" smtClean="0"/>
                        <a:t> per mole</a:t>
                      </a:r>
                    </a:p>
                    <a:p>
                      <a:pPr algn="ctr"/>
                      <a:r>
                        <a:rPr lang="en-GB" sz="1200" b="1" baseline="0" dirty="0" smtClean="0"/>
                        <a:t> </a:t>
                      </a:r>
                    </a:p>
                    <a:p>
                      <a:pPr algn="ctr"/>
                      <a:r>
                        <a:rPr lang="en-GB" sz="1200" b="1" baseline="0" dirty="0" smtClean="0"/>
                        <a:t>One mole of H</a:t>
                      </a:r>
                      <a:r>
                        <a:rPr lang="en-GB" sz="1200" b="1" baseline="-25000" dirty="0" smtClean="0"/>
                        <a:t>2</a:t>
                      </a:r>
                      <a:r>
                        <a:rPr lang="en-GB" sz="1200" b="1" baseline="0" dirty="0" smtClean="0"/>
                        <a:t>O will contain </a:t>
                      </a:r>
                      <a:r>
                        <a:rPr lang="en-GB" sz="1200" b="1" dirty="0" smtClean="0"/>
                        <a:t>6.02 x 10</a:t>
                      </a:r>
                      <a:r>
                        <a:rPr lang="en-GB" sz="1200" b="1" baseline="30000" dirty="0" smtClean="0"/>
                        <a:t>23</a:t>
                      </a:r>
                      <a:r>
                        <a:rPr lang="en-GB" sz="1200" b="1" baseline="0" dirty="0" smtClean="0"/>
                        <a:t> molecules </a:t>
                      </a:r>
                    </a:p>
                    <a:p>
                      <a:pPr algn="ctr"/>
                      <a:r>
                        <a:rPr lang="en-GB" sz="1200" b="1" baseline="0" dirty="0" smtClean="0"/>
                        <a:t>One mole of </a:t>
                      </a:r>
                      <a:r>
                        <a:rPr lang="en-GB" sz="1200" b="1" baseline="0" dirty="0" err="1" smtClean="0"/>
                        <a:t>NaCl</a:t>
                      </a:r>
                      <a:r>
                        <a:rPr lang="en-GB" sz="1200" b="1" baseline="0" dirty="0" smtClean="0"/>
                        <a:t> will contain </a:t>
                      </a:r>
                      <a:r>
                        <a:rPr lang="en-GB" sz="1200" b="1" dirty="0" smtClean="0"/>
                        <a:t>6.02 x 10</a:t>
                      </a:r>
                      <a:r>
                        <a:rPr lang="en-GB" sz="1200" b="1" baseline="30000" dirty="0" smtClean="0"/>
                        <a:t>23</a:t>
                      </a:r>
                      <a:r>
                        <a:rPr lang="en-GB" sz="1200" b="1" baseline="0" dirty="0" smtClean="0"/>
                        <a:t> Na</a:t>
                      </a:r>
                      <a:r>
                        <a:rPr lang="en-GB" sz="1200" b="1" baseline="30000" dirty="0" smtClean="0"/>
                        <a:t>+</a:t>
                      </a:r>
                      <a:r>
                        <a:rPr lang="en-GB" sz="1200" b="1" baseline="0" dirty="0" smtClean="0"/>
                        <a:t> ions </a:t>
                      </a:r>
                      <a:endParaRPr lang="en-GB" sz="1200" b="1" dirty="0"/>
                    </a:p>
                  </a:txBody>
                  <a:tcPr anchor="ctr"/>
                </a:tc>
              </a:tr>
            </a:tbl>
          </a:graphicData>
        </a:graphic>
      </p:graphicFrame>
      <p:graphicFrame>
        <p:nvGraphicFramePr>
          <p:cNvPr id="20" name="Table 19"/>
          <p:cNvGraphicFramePr>
            <a:graphicFrameLocks noGrp="1"/>
          </p:cNvGraphicFramePr>
          <p:nvPr>
            <p:extLst/>
          </p:nvPr>
        </p:nvGraphicFramePr>
        <p:xfrm>
          <a:off x="82324" y="8078117"/>
          <a:ext cx="6978877" cy="1188720"/>
        </p:xfrm>
        <a:graphic>
          <a:graphicData uri="http://schemas.openxmlformats.org/drawingml/2006/table">
            <a:tbl>
              <a:tblPr firstRow="1" bandRow="1">
                <a:tableStyleId>{5940675A-B579-460E-94D1-54222C63F5DA}</a:tableStyleId>
              </a:tblPr>
              <a:tblGrid>
                <a:gridCol w="3102576"/>
                <a:gridCol w="3876301"/>
              </a:tblGrid>
              <a:tr h="682362">
                <a:tc>
                  <a:txBody>
                    <a:bodyPr/>
                    <a:lstStyle/>
                    <a:p>
                      <a:r>
                        <a:rPr lang="en-GB" sz="1200" b="1" i="1" dirty="0" smtClean="0">
                          <a:solidFill>
                            <a:schemeClr val="accent2">
                              <a:lumMod val="75000"/>
                            </a:schemeClr>
                          </a:solidFill>
                        </a:rPr>
                        <a:t>Number of moles = </a:t>
                      </a:r>
                      <a:r>
                        <a:rPr lang="en-GB" sz="1200" b="1" i="1" u="sng" dirty="0" smtClean="0">
                          <a:solidFill>
                            <a:schemeClr val="accent2">
                              <a:lumMod val="75000"/>
                            </a:schemeClr>
                          </a:solidFill>
                        </a:rPr>
                        <a:t>mass (g)</a:t>
                      </a:r>
                      <a:r>
                        <a:rPr lang="en-GB" sz="1200" b="1" i="1" dirty="0" smtClean="0">
                          <a:solidFill>
                            <a:schemeClr val="accent2">
                              <a:lumMod val="75000"/>
                            </a:schemeClr>
                          </a:solidFill>
                        </a:rPr>
                        <a:t>  or  </a:t>
                      </a:r>
                      <a:r>
                        <a:rPr lang="en-GB" sz="1200" b="1" i="1" u="sng" dirty="0" smtClean="0">
                          <a:solidFill>
                            <a:schemeClr val="accent2">
                              <a:lumMod val="75000"/>
                            </a:schemeClr>
                          </a:solidFill>
                        </a:rPr>
                        <a:t>mass (g)</a:t>
                      </a:r>
                    </a:p>
                    <a:p>
                      <a:r>
                        <a:rPr lang="en-GB" sz="1200" b="1" i="1" dirty="0" smtClean="0">
                          <a:solidFill>
                            <a:schemeClr val="accent2">
                              <a:lumMod val="75000"/>
                            </a:schemeClr>
                          </a:solidFill>
                        </a:rPr>
                        <a:t>                                        </a:t>
                      </a:r>
                      <a:r>
                        <a:rPr lang="en-GB" sz="1200" b="1" i="1" dirty="0" err="1" smtClean="0">
                          <a:solidFill>
                            <a:schemeClr val="accent2">
                              <a:lumMod val="75000"/>
                            </a:schemeClr>
                          </a:solidFill>
                        </a:rPr>
                        <a:t>A</a:t>
                      </a:r>
                      <a:r>
                        <a:rPr lang="en-GB" sz="1200" b="1" i="1" baseline="-25000" dirty="0" err="1" smtClean="0">
                          <a:solidFill>
                            <a:schemeClr val="accent2">
                              <a:lumMod val="75000"/>
                            </a:schemeClr>
                          </a:solidFill>
                        </a:rPr>
                        <a:t>r</a:t>
                      </a:r>
                      <a:r>
                        <a:rPr lang="en-GB" sz="1200" b="1" i="1" baseline="-25000" dirty="0" smtClean="0">
                          <a:solidFill>
                            <a:schemeClr val="accent2">
                              <a:lumMod val="75000"/>
                            </a:schemeClr>
                          </a:solidFill>
                        </a:rPr>
                        <a:t>  </a:t>
                      </a:r>
                      <a:r>
                        <a:rPr lang="en-GB" sz="1200" b="1" i="1" dirty="0" smtClean="0">
                          <a:solidFill>
                            <a:schemeClr val="accent2">
                              <a:lumMod val="75000"/>
                            </a:schemeClr>
                          </a:solidFill>
                        </a:rPr>
                        <a:t>                 M</a:t>
                      </a:r>
                      <a:r>
                        <a:rPr lang="en-GB" sz="1200" b="1" i="1" baseline="-25000" dirty="0" smtClean="0">
                          <a:solidFill>
                            <a:schemeClr val="accent2">
                              <a:lumMod val="75000"/>
                            </a:schemeClr>
                          </a:solidFill>
                        </a:rPr>
                        <a:t>r</a:t>
                      </a:r>
                    </a:p>
                    <a:p>
                      <a:pPr algn="ctr"/>
                      <a:endParaRPr lang="en-GB" sz="1200" b="1" i="1" dirty="0">
                        <a:solidFill>
                          <a:schemeClr val="accent2">
                            <a:lumMod val="75000"/>
                          </a:schemeClr>
                        </a:solidFill>
                      </a:endParaRPr>
                    </a:p>
                  </a:txBody>
                  <a:tcPr anchor="ctr"/>
                </a:tc>
                <a:tc>
                  <a:txBody>
                    <a:bodyPr/>
                    <a:lstStyle/>
                    <a:p>
                      <a:pPr algn="ctr"/>
                      <a:r>
                        <a:rPr lang="en-GB" sz="1200" b="1" i="0" dirty="0" smtClean="0"/>
                        <a:t>How many moles of </a:t>
                      </a:r>
                      <a:r>
                        <a:rPr lang="en-GB" sz="1200" b="1" i="0" dirty="0" err="1" smtClean="0"/>
                        <a:t>sulfuric</a:t>
                      </a:r>
                      <a:r>
                        <a:rPr lang="en-GB" sz="1200" b="1" i="0" dirty="0" smtClean="0"/>
                        <a:t> acid molecules are there in 4.7g of </a:t>
                      </a:r>
                      <a:r>
                        <a:rPr lang="en-GB" sz="1200" b="1" i="0" dirty="0" err="1" smtClean="0"/>
                        <a:t>sulfuric</a:t>
                      </a:r>
                      <a:r>
                        <a:rPr lang="en-GB" sz="1200" b="1" i="0" dirty="0" smtClean="0"/>
                        <a:t> acid (H</a:t>
                      </a:r>
                      <a:r>
                        <a:rPr lang="en-GB" sz="1200" b="1" i="0" baseline="-25000" dirty="0" smtClean="0"/>
                        <a:t>2</a:t>
                      </a:r>
                      <a:r>
                        <a:rPr lang="en-GB" sz="1200" b="1" i="0" dirty="0" smtClean="0"/>
                        <a:t>SO</a:t>
                      </a:r>
                      <a:r>
                        <a:rPr lang="en-GB" sz="1200" b="1" i="0" baseline="-25000" dirty="0" smtClean="0"/>
                        <a:t>4</a:t>
                      </a:r>
                      <a:r>
                        <a:rPr lang="en-GB" sz="1200" b="1" i="0" dirty="0" smtClean="0"/>
                        <a:t>)?  </a:t>
                      </a:r>
                    </a:p>
                    <a:p>
                      <a:pPr algn="ctr"/>
                      <a:r>
                        <a:rPr lang="en-GB" sz="1200" b="1" i="0" dirty="0" smtClean="0"/>
                        <a:t>Give your answer to 1 significant figure.</a:t>
                      </a:r>
                    </a:p>
                    <a:p>
                      <a:endParaRPr lang="en-GB" sz="1200" b="1" i="0" dirty="0" smtClean="0"/>
                    </a:p>
                    <a:p>
                      <a:r>
                        <a:rPr lang="en-GB" sz="1200" b="1" i="0" dirty="0" smtClean="0">
                          <a:solidFill>
                            <a:schemeClr val="tx1"/>
                          </a:solidFill>
                        </a:rPr>
                        <a:t>                       </a:t>
                      </a:r>
                      <a:r>
                        <a:rPr lang="en-GB" sz="1200" b="1" i="0" u="sng" dirty="0" smtClean="0">
                          <a:solidFill>
                            <a:schemeClr val="tx1"/>
                          </a:solidFill>
                        </a:rPr>
                        <a:t> 4.7</a:t>
                      </a:r>
                      <a:r>
                        <a:rPr lang="en-GB" sz="1200" b="1" i="0" dirty="0" smtClean="0">
                          <a:solidFill>
                            <a:schemeClr val="tx1"/>
                          </a:solidFill>
                        </a:rPr>
                        <a:t> = 0.05 </a:t>
                      </a:r>
                      <a:r>
                        <a:rPr lang="en-GB" sz="1200" b="1" i="0" dirty="0" err="1" smtClean="0">
                          <a:solidFill>
                            <a:schemeClr val="tx1"/>
                          </a:solidFill>
                        </a:rPr>
                        <a:t>mol</a:t>
                      </a:r>
                      <a:endParaRPr lang="en-GB" sz="1200" b="1" i="0" dirty="0" smtClean="0">
                        <a:solidFill>
                          <a:schemeClr val="tx1"/>
                        </a:solidFill>
                      </a:endParaRPr>
                    </a:p>
                    <a:p>
                      <a:r>
                        <a:rPr lang="en-GB" sz="1200" b="1" i="0" dirty="0" smtClean="0">
                          <a:solidFill>
                            <a:schemeClr val="tx1"/>
                          </a:solidFill>
                        </a:rPr>
                        <a:t>                        98                                    (M</a:t>
                      </a:r>
                      <a:r>
                        <a:rPr lang="en-GB" sz="1200" b="1" i="0" baseline="-25000" dirty="0" smtClean="0">
                          <a:solidFill>
                            <a:schemeClr val="tx1"/>
                          </a:solidFill>
                        </a:rPr>
                        <a:t>r </a:t>
                      </a:r>
                      <a:r>
                        <a:rPr lang="en-GB" sz="1200" b="1" i="0" dirty="0" smtClean="0">
                          <a:solidFill>
                            <a:schemeClr val="tx1"/>
                          </a:solidFill>
                        </a:rPr>
                        <a:t>of  H</a:t>
                      </a:r>
                      <a:r>
                        <a:rPr lang="en-GB" sz="1200" b="1" i="0" baseline="-25000" dirty="0" smtClean="0">
                          <a:solidFill>
                            <a:schemeClr val="tx1"/>
                          </a:solidFill>
                        </a:rPr>
                        <a:t>2</a:t>
                      </a:r>
                      <a:r>
                        <a:rPr lang="en-GB" sz="1200" b="1" i="0" dirty="0" smtClean="0">
                          <a:solidFill>
                            <a:schemeClr val="tx1"/>
                          </a:solidFill>
                        </a:rPr>
                        <a:t>SO</a:t>
                      </a:r>
                      <a:r>
                        <a:rPr lang="en-GB" sz="1200" b="1" i="0" baseline="-25000" dirty="0" smtClean="0">
                          <a:solidFill>
                            <a:schemeClr val="tx1"/>
                          </a:solidFill>
                        </a:rPr>
                        <a:t>4</a:t>
                      </a:r>
                      <a:r>
                        <a:rPr lang="en-GB" sz="1200" b="1" i="0" baseline="0" dirty="0" smtClean="0">
                          <a:solidFill>
                            <a:schemeClr val="tx1"/>
                          </a:solidFill>
                        </a:rPr>
                        <a:t>)</a:t>
                      </a:r>
                      <a:endParaRPr lang="en-GB" sz="1200" b="1" i="0" baseline="-25000" dirty="0" smtClean="0">
                        <a:solidFill>
                          <a:schemeClr val="tx1"/>
                        </a:solidFill>
                      </a:endParaRPr>
                    </a:p>
                  </a:txBody>
                  <a:tcPr anchor="ctr"/>
                </a:tc>
              </a:tr>
            </a:tbl>
          </a:graphicData>
        </a:graphic>
      </p:graphicFrame>
      <p:graphicFrame>
        <p:nvGraphicFramePr>
          <p:cNvPr id="21" name="Table 20"/>
          <p:cNvGraphicFramePr>
            <a:graphicFrameLocks noGrp="1"/>
          </p:cNvGraphicFramePr>
          <p:nvPr>
            <p:extLst/>
          </p:nvPr>
        </p:nvGraphicFramePr>
        <p:xfrm>
          <a:off x="7061201" y="134220"/>
          <a:ext cx="5026542" cy="756885"/>
        </p:xfrm>
        <a:graphic>
          <a:graphicData uri="http://schemas.openxmlformats.org/drawingml/2006/table">
            <a:tbl>
              <a:tblPr firstRow="1" bandRow="1">
                <a:tableStyleId>{5940675A-B579-460E-94D1-54222C63F5DA}</a:tableStyleId>
              </a:tblPr>
              <a:tblGrid>
                <a:gridCol w="1631386"/>
                <a:gridCol w="1770927"/>
                <a:gridCol w="1624229"/>
              </a:tblGrid>
              <a:tr h="756885">
                <a:tc>
                  <a:txBody>
                    <a:bodyPr/>
                    <a:lstStyle/>
                    <a:p>
                      <a:pPr algn="ctr"/>
                      <a:r>
                        <a:rPr lang="en-GB" sz="1200" b="1" dirty="0" smtClean="0"/>
                        <a:t>The reactant that</a:t>
                      </a:r>
                      <a:r>
                        <a:rPr lang="en-GB" sz="1200" b="1" baseline="0" dirty="0" smtClean="0"/>
                        <a:t> is completely used up </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Limits the amount of product that is made</a:t>
                      </a:r>
                      <a:endParaRPr lang="en-GB" sz="1200" b="1" i="1" dirty="0">
                        <a:solidFill>
                          <a:schemeClr val="accent2">
                            <a:lumMod val="75000"/>
                          </a:schemeClr>
                        </a:solidFill>
                      </a:endParaRPr>
                    </a:p>
                  </a:txBody>
                  <a:tcPr anchor="ctr"/>
                </a:tc>
                <a:tc>
                  <a:txBody>
                    <a:bodyPr/>
                    <a:lstStyle/>
                    <a:p>
                      <a:pPr algn="ctr"/>
                      <a:r>
                        <a:rPr lang="en-GB" sz="1200" b="1" dirty="0" smtClean="0"/>
                        <a:t>Less moles of product are made.</a:t>
                      </a:r>
                      <a:endParaRPr lang="en-GB" sz="1200" b="1" dirty="0"/>
                    </a:p>
                  </a:txBody>
                  <a:tcPr anchor="ctr"/>
                </a:tc>
              </a:tr>
            </a:tbl>
          </a:graphicData>
        </a:graphic>
      </p:graphicFrame>
      <p:sp>
        <p:nvSpPr>
          <p:cNvPr id="23" name="Rectangle 22"/>
          <p:cNvSpPr/>
          <p:nvPr/>
        </p:nvSpPr>
        <p:spPr>
          <a:xfrm>
            <a:off x="8148219" y="2697845"/>
            <a:ext cx="1475611" cy="474128"/>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Concentration of solutions</a:t>
            </a:r>
            <a:endParaRPr lang="en-GB" sz="1400" b="1" dirty="0">
              <a:solidFill>
                <a:schemeClr val="tx1"/>
              </a:solidFill>
            </a:endParaRPr>
          </a:p>
        </p:txBody>
      </p:sp>
      <p:graphicFrame>
        <p:nvGraphicFramePr>
          <p:cNvPr id="26" name="Table 25"/>
          <p:cNvGraphicFramePr>
            <a:graphicFrameLocks noGrp="1"/>
          </p:cNvGraphicFramePr>
          <p:nvPr>
            <p:extLst/>
          </p:nvPr>
        </p:nvGraphicFramePr>
        <p:xfrm>
          <a:off x="8229600" y="4516095"/>
          <a:ext cx="4441367" cy="1150174"/>
        </p:xfrm>
        <a:graphic>
          <a:graphicData uri="http://schemas.openxmlformats.org/drawingml/2006/table">
            <a:tbl>
              <a:tblPr firstRow="1" bandRow="1">
                <a:tableStyleId>{5940675A-B579-460E-94D1-54222C63F5DA}</a:tableStyleId>
              </a:tblPr>
              <a:tblGrid>
                <a:gridCol w="2179943"/>
                <a:gridCol w="2261424"/>
              </a:tblGrid>
              <a:tr h="1150174">
                <a:tc>
                  <a:txBody>
                    <a:bodyPr/>
                    <a:lstStyle/>
                    <a:p>
                      <a:pPr algn="ctr"/>
                      <a:r>
                        <a:rPr lang="en-GB" sz="1200" b="1" dirty="0" smtClean="0"/>
                        <a:t>The</a:t>
                      </a:r>
                      <a:r>
                        <a:rPr lang="en-GB" sz="1200" b="1" baseline="0" dirty="0" smtClean="0"/>
                        <a:t> b</a:t>
                      </a:r>
                      <a:r>
                        <a:rPr lang="en-GB" sz="1200" b="1" dirty="0" smtClean="0"/>
                        <a:t>alancing numbers in a symbol equation can be calculated from the masses of reactants and products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Convert the masses in grams to amounts in moles and convert the number of moles to simple whole number ratios.</a:t>
                      </a:r>
                      <a:endParaRPr lang="en-GB" sz="1200" b="1" i="1" dirty="0">
                        <a:solidFill>
                          <a:schemeClr val="accent2">
                            <a:lumMod val="75000"/>
                          </a:schemeClr>
                        </a:solidFill>
                      </a:endParaRPr>
                    </a:p>
                  </a:txBody>
                  <a:tcPr anchor="ctr"/>
                </a:tc>
              </a:tr>
            </a:tbl>
          </a:graphicData>
        </a:graphic>
      </p:graphicFrame>
      <p:graphicFrame>
        <p:nvGraphicFramePr>
          <p:cNvPr id="28" name="Table 27"/>
          <p:cNvGraphicFramePr>
            <a:graphicFrameLocks noGrp="1"/>
          </p:cNvGraphicFramePr>
          <p:nvPr>
            <p:extLst/>
          </p:nvPr>
        </p:nvGraphicFramePr>
        <p:xfrm>
          <a:off x="7265126" y="5820358"/>
          <a:ext cx="5435173" cy="3383280"/>
        </p:xfrm>
        <a:graphic>
          <a:graphicData uri="http://schemas.openxmlformats.org/drawingml/2006/table">
            <a:tbl>
              <a:tblPr firstRow="1" bandRow="1">
                <a:tableStyleId>{5940675A-B579-460E-94D1-54222C63F5DA}</a:tableStyleId>
              </a:tblPr>
              <a:tblGrid>
                <a:gridCol w="549906"/>
                <a:gridCol w="2175934"/>
                <a:gridCol w="2709333"/>
              </a:tblGrid>
              <a:tr h="3095453">
                <a:tc>
                  <a:txBody>
                    <a:bodyPr/>
                    <a:lstStyle/>
                    <a:p>
                      <a:pPr algn="ctr"/>
                      <a:r>
                        <a:rPr lang="en-GB" sz="1200" b="1" dirty="0" smtClean="0"/>
                        <a:t>Chemical equations show the number of moles reacting and the number of moles made</a:t>
                      </a:r>
                      <a:endParaRPr lang="en-GB" sz="1200" b="1" dirty="0"/>
                    </a:p>
                  </a:txBody>
                  <a:tcPr vert="vert270"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Mg + 2HCl </a:t>
                      </a:r>
                      <a:r>
                        <a:rPr lang="en-GB" sz="1200" b="1" i="1" dirty="0" smtClean="0">
                          <a:solidFill>
                            <a:schemeClr val="accent2">
                              <a:lumMod val="75000"/>
                            </a:schemeClr>
                          </a:solidFill>
                          <a:sym typeface="Wingdings" panose="05000000000000000000" pitchFamily="2" charset="2"/>
                        </a:rPr>
                        <a:t> MgCl</a:t>
                      </a:r>
                      <a:r>
                        <a:rPr lang="en-GB" sz="1200" b="1" i="1" baseline="-25000" dirty="0" smtClean="0">
                          <a:solidFill>
                            <a:schemeClr val="accent2">
                              <a:lumMod val="75000"/>
                            </a:schemeClr>
                          </a:solidFill>
                          <a:sym typeface="Wingdings" panose="05000000000000000000" pitchFamily="2" charset="2"/>
                        </a:rPr>
                        <a:t>2</a:t>
                      </a:r>
                      <a:r>
                        <a:rPr lang="en-GB" sz="1200" b="1" i="1" dirty="0" smtClean="0">
                          <a:solidFill>
                            <a:schemeClr val="accent2">
                              <a:lumMod val="75000"/>
                            </a:schemeClr>
                          </a:solidFill>
                          <a:sym typeface="Wingdings" panose="05000000000000000000" pitchFamily="2" charset="2"/>
                        </a:rPr>
                        <a:t> + H</a:t>
                      </a:r>
                      <a:r>
                        <a:rPr lang="en-GB" sz="1200" b="1" i="1" baseline="-25000" dirty="0" smtClean="0">
                          <a:solidFill>
                            <a:schemeClr val="accent2">
                              <a:lumMod val="75000"/>
                            </a:schemeClr>
                          </a:solidFill>
                          <a:sym typeface="Wingdings" panose="05000000000000000000" pitchFamily="2" charset="2"/>
                        </a:rPr>
                        <a:t>2</a:t>
                      </a:r>
                    </a:p>
                    <a:p>
                      <a:pPr algn="ctr"/>
                      <a:endParaRPr lang="en-GB" sz="1200" b="1" i="1" baseline="-25000" dirty="0" smtClean="0">
                        <a:solidFill>
                          <a:schemeClr val="accent2">
                            <a:lumMod val="75000"/>
                          </a:schemeClr>
                        </a:solidFill>
                        <a:sym typeface="Wingdings" panose="05000000000000000000" pitchFamily="2" charset="2"/>
                      </a:endParaRPr>
                    </a:p>
                    <a:p>
                      <a:pPr algn="ctr"/>
                      <a:r>
                        <a:rPr lang="en-GB" sz="1200" b="1" i="1" baseline="0" dirty="0" smtClean="0">
                          <a:solidFill>
                            <a:schemeClr val="accent2">
                              <a:lumMod val="75000"/>
                            </a:schemeClr>
                          </a:solidFill>
                          <a:sym typeface="Wingdings" panose="05000000000000000000" pitchFamily="2" charset="2"/>
                        </a:rPr>
                        <a:t>One mole of magnesium reacts with two moles of hydrochloric acid to make one mole of magnesium chloride and one mole of hydrogen</a:t>
                      </a:r>
                      <a:endParaRPr lang="en-GB" sz="1200" b="1" i="1" baseline="0" dirty="0">
                        <a:solidFill>
                          <a:schemeClr val="accent2">
                            <a:lumMod val="75000"/>
                          </a:schemeClr>
                        </a:solidFill>
                      </a:endParaRPr>
                    </a:p>
                  </a:txBody>
                  <a:tcPr anchor="ctr"/>
                </a:tc>
                <a:tc>
                  <a:txBody>
                    <a:bodyPr/>
                    <a:lstStyle/>
                    <a:p>
                      <a:r>
                        <a:rPr lang="en-GB" sz="1200" b="1" dirty="0" smtClean="0">
                          <a:sym typeface="Wingdings" panose="05000000000000000000" pitchFamily="2" charset="2"/>
                        </a:rPr>
                        <a:t>If you have a 60g of</a:t>
                      </a:r>
                      <a:r>
                        <a:rPr lang="en-GB" sz="1200" b="1" baseline="0" dirty="0" smtClean="0">
                          <a:sym typeface="Wingdings" panose="05000000000000000000" pitchFamily="2" charset="2"/>
                        </a:rPr>
                        <a:t> Mg</a:t>
                      </a:r>
                      <a:r>
                        <a:rPr lang="en-GB" sz="1200" b="1" dirty="0" smtClean="0">
                          <a:sym typeface="Wingdings" panose="05000000000000000000" pitchFamily="2" charset="2"/>
                        </a:rPr>
                        <a:t>, what mass of </a:t>
                      </a:r>
                      <a:r>
                        <a:rPr lang="en-GB" sz="1200" b="1" dirty="0" err="1" smtClean="0">
                          <a:sym typeface="Wingdings" panose="05000000000000000000" pitchFamily="2" charset="2"/>
                        </a:rPr>
                        <a:t>HCl</a:t>
                      </a:r>
                      <a:r>
                        <a:rPr lang="en-GB" sz="1200" b="1" dirty="0" smtClean="0">
                          <a:sym typeface="Wingdings" panose="05000000000000000000" pitchFamily="2" charset="2"/>
                        </a:rPr>
                        <a:t> do you need to convert it to MgCl</a:t>
                      </a:r>
                      <a:r>
                        <a:rPr lang="en-GB" sz="1200" b="1" baseline="-25000" dirty="0" smtClean="0">
                          <a:sym typeface="Wingdings" panose="05000000000000000000" pitchFamily="2" charset="2"/>
                        </a:rPr>
                        <a:t>2</a:t>
                      </a:r>
                      <a:r>
                        <a:rPr lang="en-GB" sz="1200" b="1" dirty="0" smtClean="0">
                          <a:sym typeface="Wingdings" panose="05000000000000000000" pitchFamily="2" charset="2"/>
                        </a:rPr>
                        <a:t>?</a:t>
                      </a:r>
                    </a:p>
                    <a:p>
                      <a:endParaRPr lang="en-GB" sz="1200" b="1" dirty="0" smtClean="0">
                        <a:sym typeface="Wingdings" panose="05000000000000000000" pitchFamily="2" charset="2"/>
                      </a:endParaRPr>
                    </a:p>
                    <a:p>
                      <a:r>
                        <a:rPr lang="en-GB" sz="1200" b="1" dirty="0" err="1" smtClean="0"/>
                        <a:t>A</a:t>
                      </a:r>
                      <a:r>
                        <a:rPr lang="en-GB" sz="1200" b="1" baseline="-25000" dirty="0" err="1" smtClean="0"/>
                        <a:t>r</a:t>
                      </a:r>
                      <a:r>
                        <a:rPr lang="en-GB" sz="1200" b="1" dirty="0" smtClean="0"/>
                        <a:t> : Mg =24 so mass of 1 mole of Mg = 24g</a:t>
                      </a:r>
                    </a:p>
                    <a:p>
                      <a:r>
                        <a:rPr lang="en-GB" sz="1200" b="1" dirty="0" smtClean="0"/>
                        <a:t>M</a:t>
                      </a:r>
                      <a:r>
                        <a:rPr lang="en-GB" sz="1200" b="1" baseline="-25000" dirty="0" smtClean="0"/>
                        <a:t>r</a:t>
                      </a:r>
                      <a:r>
                        <a:rPr lang="en-GB" sz="1200" b="1" dirty="0" smtClean="0"/>
                        <a:t> : </a:t>
                      </a:r>
                      <a:r>
                        <a:rPr lang="en-GB" sz="1200" b="1" dirty="0" err="1" smtClean="0"/>
                        <a:t>HCl</a:t>
                      </a:r>
                      <a:r>
                        <a:rPr lang="en-GB" sz="1200" b="1" baseline="-25000" dirty="0" smtClean="0"/>
                        <a:t> </a:t>
                      </a:r>
                      <a:r>
                        <a:rPr lang="en-GB" sz="1200" b="1" dirty="0" smtClean="0"/>
                        <a:t>(1 + 35.5) so mass of 1 mole of </a:t>
                      </a:r>
                      <a:r>
                        <a:rPr lang="en-GB" sz="1200" b="1" dirty="0" err="1" smtClean="0"/>
                        <a:t>HCl</a:t>
                      </a:r>
                      <a:r>
                        <a:rPr lang="en-GB" sz="1200" b="1" dirty="0" smtClean="0"/>
                        <a:t> = 36.5g</a:t>
                      </a:r>
                    </a:p>
                    <a:p>
                      <a:endParaRPr lang="en-GB" sz="1200" b="1" dirty="0" smtClean="0"/>
                    </a:p>
                    <a:p>
                      <a:r>
                        <a:rPr lang="en-GB" sz="1200" b="1" dirty="0" smtClean="0"/>
                        <a:t>So 60g of Mg is 60/24 = 2.5 moles</a:t>
                      </a:r>
                    </a:p>
                    <a:p>
                      <a:endParaRPr lang="en-GB" sz="1200" b="1" dirty="0" smtClean="0"/>
                    </a:p>
                    <a:p>
                      <a:r>
                        <a:rPr lang="en-GB" sz="1200" b="1" dirty="0" smtClean="0"/>
                        <a:t>Balanced symbol equation tells us that for every one mole of Mg, you need two moles of </a:t>
                      </a:r>
                      <a:r>
                        <a:rPr lang="en-GB" sz="1200" b="1" dirty="0" err="1" smtClean="0"/>
                        <a:t>HCl</a:t>
                      </a:r>
                      <a:r>
                        <a:rPr lang="en-GB" sz="1200" b="1" dirty="0" smtClean="0"/>
                        <a:t> to react with it.</a:t>
                      </a:r>
                    </a:p>
                    <a:p>
                      <a:endParaRPr lang="en-GB" sz="1200" b="1" dirty="0" smtClean="0"/>
                    </a:p>
                    <a:p>
                      <a:r>
                        <a:rPr lang="en-GB" sz="1200" b="1" dirty="0" smtClean="0"/>
                        <a:t>So you need 2.5x2 = 5 moles of </a:t>
                      </a:r>
                      <a:r>
                        <a:rPr lang="en-GB" sz="1200" b="1" dirty="0" err="1" smtClean="0"/>
                        <a:t>HCl</a:t>
                      </a:r>
                      <a:endParaRPr lang="en-GB" sz="1200" b="1" dirty="0" smtClean="0"/>
                    </a:p>
                    <a:p>
                      <a:endParaRPr lang="en-GB" sz="1200" b="1" dirty="0" smtClean="0"/>
                    </a:p>
                    <a:p>
                      <a:r>
                        <a:rPr lang="en-GB" sz="1200" b="1" dirty="0" smtClean="0"/>
                        <a:t>You will need 5 x 36.5g of </a:t>
                      </a:r>
                      <a:r>
                        <a:rPr lang="en-GB" sz="1200" b="1" dirty="0" err="1" smtClean="0"/>
                        <a:t>HCl</a:t>
                      </a:r>
                      <a:r>
                        <a:rPr lang="en-GB" sz="1200" b="1" dirty="0" smtClean="0"/>
                        <a:t>= 182.5g </a:t>
                      </a:r>
                    </a:p>
                    <a:p>
                      <a:pPr algn="ctr"/>
                      <a:endParaRPr lang="en-GB" sz="1200" b="1" dirty="0"/>
                    </a:p>
                  </a:txBody>
                  <a:tcPr anchor="ctr"/>
                </a:tc>
              </a:tr>
            </a:tbl>
          </a:graphicData>
        </a:graphic>
      </p:graphicFrame>
      <p:graphicFrame>
        <p:nvGraphicFramePr>
          <p:cNvPr id="32" name="Table 31"/>
          <p:cNvGraphicFramePr>
            <a:graphicFrameLocks noGrp="1"/>
          </p:cNvGraphicFramePr>
          <p:nvPr>
            <p:extLst/>
          </p:nvPr>
        </p:nvGraphicFramePr>
        <p:xfrm>
          <a:off x="8243951" y="3411859"/>
          <a:ext cx="4439116" cy="1005840"/>
        </p:xfrm>
        <a:graphic>
          <a:graphicData uri="http://schemas.openxmlformats.org/drawingml/2006/table">
            <a:tbl>
              <a:tblPr firstRow="1" bandRow="1">
                <a:tableStyleId>{5940675A-B579-460E-94D1-54222C63F5DA}</a:tableStyleId>
              </a:tblPr>
              <a:tblGrid>
                <a:gridCol w="1235887"/>
                <a:gridCol w="1406698"/>
                <a:gridCol w="1796531"/>
              </a:tblGrid>
              <a:tr h="756885">
                <a:tc>
                  <a:txBody>
                    <a:bodyPr/>
                    <a:lstStyle/>
                    <a:p>
                      <a:pPr algn="ctr"/>
                      <a:r>
                        <a:rPr lang="en-GB" sz="1200" b="1" dirty="0" smtClean="0"/>
                        <a:t>Measured in mass per given volume of solution (g/dm</a:t>
                      </a:r>
                      <a:r>
                        <a:rPr lang="en-GB" sz="1200" b="1" baseline="30000" dirty="0" smtClean="0"/>
                        <a:t>3</a:t>
                      </a:r>
                      <a:r>
                        <a:rPr lang="en-GB" sz="1200" b="1" dirty="0" smtClean="0"/>
                        <a:t>)</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Conc. = </a:t>
                      </a:r>
                      <a:r>
                        <a:rPr lang="en-GB" sz="1200" b="1" i="1" u="sng" dirty="0" smtClean="0">
                          <a:solidFill>
                            <a:schemeClr val="accent2">
                              <a:lumMod val="75000"/>
                            </a:schemeClr>
                          </a:solidFill>
                        </a:rPr>
                        <a:t>mass (g)</a:t>
                      </a:r>
                      <a:r>
                        <a:rPr lang="en-GB" sz="1200" b="1" i="1" u="none" baseline="0" dirty="0" smtClean="0">
                          <a:solidFill>
                            <a:schemeClr val="accent2">
                              <a:lumMod val="75000"/>
                            </a:schemeClr>
                          </a:solidFill>
                        </a:rPr>
                        <a:t>    </a:t>
                      </a:r>
                      <a:r>
                        <a:rPr lang="en-GB" sz="1200" b="1" i="1" u="none" baseline="0" dirty="0" smtClean="0">
                          <a:solidFill>
                            <a:schemeClr val="bg1"/>
                          </a:solidFill>
                        </a:rPr>
                        <a:t>.</a:t>
                      </a:r>
                      <a:endParaRPr lang="en-GB" sz="1200" b="1" i="1" u="sng" dirty="0" smtClean="0">
                        <a:solidFill>
                          <a:schemeClr val="bg1"/>
                        </a:solidFill>
                      </a:endParaRPr>
                    </a:p>
                    <a:p>
                      <a:pPr algn="ctr"/>
                      <a:r>
                        <a:rPr lang="en-GB" sz="1200" b="1" i="1" u="none" dirty="0" smtClean="0">
                          <a:solidFill>
                            <a:schemeClr val="accent2">
                              <a:lumMod val="75000"/>
                            </a:schemeClr>
                          </a:solidFill>
                        </a:rPr>
                        <a:t>         volume (dm</a:t>
                      </a:r>
                      <a:r>
                        <a:rPr lang="en-GB" sz="1200" b="1" i="1" u="none" baseline="30000" dirty="0" smtClean="0">
                          <a:solidFill>
                            <a:schemeClr val="accent2">
                              <a:lumMod val="75000"/>
                            </a:schemeClr>
                          </a:solidFill>
                        </a:rPr>
                        <a:t>3</a:t>
                      </a:r>
                      <a:r>
                        <a:rPr lang="en-GB" sz="1200" b="1" i="1" u="none" dirty="0" smtClean="0">
                          <a:solidFill>
                            <a:schemeClr val="accent2">
                              <a:lumMod val="75000"/>
                            </a:schemeClr>
                          </a:solidFill>
                        </a:rPr>
                        <a:t>)</a:t>
                      </a:r>
                      <a:endParaRPr lang="en-GB" sz="1200" b="1" i="1" u="none" dirty="0">
                        <a:solidFill>
                          <a:schemeClr val="accent2">
                            <a:lumMod val="75000"/>
                          </a:schemeClr>
                        </a:solidFill>
                      </a:endParaRPr>
                    </a:p>
                  </a:txBody>
                  <a:tcPr anchor="ctr"/>
                </a:tc>
                <a:tc>
                  <a:txBody>
                    <a:bodyPr/>
                    <a:lstStyle/>
                    <a:p>
                      <a:pPr algn="ctr"/>
                      <a:r>
                        <a:rPr lang="en-GB" sz="1200" b="1" dirty="0" smtClean="0"/>
                        <a:t>HT only</a:t>
                      </a:r>
                    </a:p>
                    <a:p>
                      <a:pPr algn="ctr"/>
                      <a:r>
                        <a:rPr lang="en-GB" sz="1200" b="1" dirty="0" smtClean="0"/>
                        <a:t>Greater mass = higher concentration.</a:t>
                      </a:r>
                    </a:p>
                    <a:p>
                      <a:pPr algn="ctr"/>
                      <a:r>
                        <a:rPr lang="en-GB" sz="1200" b="1" dirty="0" smtClean="0"/>
                        <a:t>Greater volume = lower concentration.</a:t>
                      </a:r>
                      <a:endParaRPr lang="en-GB" sz="1200" b="1" dirty="0"/>
                    </a:p>
                  </a:txBody>
                  <a:tcPr anchor="ctr"/>
                </a:tc>
              </a:tr>
            </a:tbl>
          </a:graphicData>
        </a:graphic>
      </p:graphicFrame>
      <p:sp>
        <p:nvSpPr>
          <p:cNvPr id="33" name="Rectangle 32"/>
          <p:cNvSpPr/>
          <p:nvPr/>
        </p:nvSpPr>
        <p:spPr>
          <a:xfrm rot="5400000">
            <a:off x="6900851" y="1871658"/>
            <a:ext cx="2035019" cy="29952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Chemical measurements</a:t>
            </a:r>
            <a:endParaRPr lang="en-GB" sz="1400" b="1" dirty="0">
              <a:solidFill>
                <a:schemeClr val="tx1"/>
              </a:solidFill>
            </a:endParaRPr>
          </a:p>
        </p:txBody>
      </p:sp>
      <p:graphicFrame>
        <p:nvGraphicFramePr>
          <p:cNvPr id="34" name="Table 33"/>
          <p:cNvGraphicFramePr>
            <a:graphicFrameLocks noGrp="1"/>
          </p:cNvGraphicFramePr>
          <p:nvPr>
            <p:extLst/>
          </p:nvPr>
        </p:nvGraphicFramePr>
        <p:xfrm>
          <a:off x="8148219" y="1039886"/>
          <a:ext cx="4552079" cy="1371600"/>
        </p:xfrm>
        <a:graphic>
          <a:graphicData uri="http://schemas.openxmlformats.org/drawingml/2006/table">
            <a:tbl>
              <a:tblPr firstRow="1" bandRow="1">
                <a:tableStyleId>{5940675A-B579-460E-94D1-54222C63F5DA}</a:tableStyleId>
              </a:tblPr>
              <a:tblGrid>
                <a:gridCol w="1267337"/>
                <a:gridCol w="1593905"/>
                <a:gridCol w="1690837"/>
              </a:tblGrid>
              <a:tr h="1089206">
                <a:tc>
                  <a:txBody>
                    <a:bodyPr/>
                    <a:lstStyle/>
                    <a:p>
                      <a:pPr algn="ctr"/>
                      <a:r>
                        <a:rPr lang="en-GB" sz="1200" b="1" dirty="0" smtClean="0">
                          <a:sym typeface="Wingdings" panose="05000000000000000000" pitchFamily="2" charset="2"/>
                        </a:rPr>
                        <a:t>Whenever a measurement is taken, there is always some uncertainty about the result obtained </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Can determine whether the mean value falls within the range of uncertainty of the result</a:t>
                      </a:r>
                      <a:endParaRPr lang="en-GB" sz="1200" b="1" i="1" u="none" dirty="0">
                        <a:solidFill>
                          <a:schemeClr val="accent2">
                            <a:lumMod val="75000"/>
                          </a:schemeClr>
                        </a:solidFill>
                      </a:endParaRPr>
                    </a:p>
                  </a:txBody>
                  <a:tcPr anchor="ctr"/>
                </a:tc>
                <a:tc>
                  <a:txBody>
                    <a:bodyPr/>
                    <a:lstStyle/>
                    <a:p>
                      <a:pPr marL="228600" indent="-228600" algn="l">
                        <a:buFont typeface="+mj-lt"/>
                        <a:buAutoNum type="arabicPeriod"/>
                      </a:pPr>
                      <a:r>
                        <a:rPr lang="en-GB" sz="1200" b="1" dirty="0" smtClean="0"/>
                        <a:t>Calculate</a:t>
                      </a:r>
                      <a:r>
                        <a:rPr lang="en-GB" sz="1200" b="1" baseline="0" dirty="0" smtClean="0"/>
                        <a:t> the mean</a:t>
                      </a:r>
                    </a:p>
                    <a:p>
                      <a:pPr marL="228600" indent="-228600" algn="l">
                        <a:buFont typeface="+mj-lt"/>
                        <a:buAutoNum type="arabicPeriod"/>
                      </a:pPr>
                      <a:r>
                        <a:rPr lang="en-GB" sz="1200" b="1" baseline="0" dirty="0" smtClean="0"/>
                        <a:t>Calculate the range of the results</a:t>
                      </a:r>
                    </a:p>
                    <a:p>
                      <a:pPr marL="228600" indent="-228600" algn="l">
                        <a:buFont typeface="+mj-lt"/>
                        <a:buAutoNum type="arabicPeriod"/>
                      </a:pPr>
                      <a:r>
                        <a:rPr lang="en-GB" sz="1200" b="1" baseline="0" dirty="0" smtClean="0"/>
                        <a:t>Estimate of uncertainty in mean would be half the range</a:t>
                      </a:r>
                      <a:endParaRPr lang="en-GB" sz="1200" b="1" dirty="0"/>
                    </a:p>
                  </a:txBody>
                  <a:tcPr anchor="ctr"/>
                </a:tc>
              </a:tr>
            </a:tbl>
          </a:graphicData>
        </a:graphic>
      </p:graphicFrame>
      <mc:AlternateContent xmlns:mc="http://schemas.openxmlformats.org/markup-compatibility/2006" xmlns:a14="http://schemas.microsoft.com/office/drawing/2010/main">
        <mc:Choice Requires="a14">
          <p:graphicFrame>
            <p:nvGraphicFramePr>
              <p:cNvPr id="35" name="Table 34"/>
              <p:cNvGraphicFramePr>
                <a:graphicFrameLocks noGrp="1"/>
              </p:cNvGraphicFramePr>
              <p:nvPr>
                <p:extLst/>
              </p:nvPr>
            </p:nvGraphicFramePr>
            <p:xfrm>
              <a:off x="9708762" y="2509882"/>
              <a:ext cx="2996702" cy="822960"/>
            </p:xfrm>
            <a:graphic>
              <a:graphicData uri="http://schemas.openxmlformats.org/drawingml/2006/table">
                <a:tbl>
                  <a:tblPr firstRow="1" bandRow="1">
                    <a:tableStyleId>{5940675A-B579-460E-94D1-54222C63F5DA}</a:tableStyleId>
                  </a:tblPr>
                  <a:tblGrid>
                    <a:gridCol w="2996702"/>
                  </a:tblGrid>
                  <a:tr h="692195">
                    <a:tc>
                      <a:txBody>
                        <a:bodyPr/>
                        <a:lstStyle/>
                        <a:p>
                          <a:pPr marL="0" indent="0" algn="ctr">
                            <a:buFont typeface="+mj-lt"/>
                            <a:buNone/>
                          </a:pPr>
                          <a:r>
                            <a:rPr lang="en-GB" sz="1200" b="1" dirty="0" smtClean="0"/>
                            <a:t>Example: </a:t>
                          </a:r>
                        </a:p>
                        <a:p>
                          <a:pPr marL="228600" indent="-228600" algn="ctr">
                            <a:buFont typeface="+mj-lt"/>
                            <a:buAutoNum type="arabicPeriod"/>
                          </a:pPr>
                          <a:r>
                            <a:rPr lang="en-GB" sz="1200" b="1" dirty="0" smtClean="0"/>
                            <a:t>Mean value is 46.5s</a:t>
                          </a:r>
                        </a:p>
                        <a:p>
                          <a:pPr marL="228600" indent="-228600" algn="ctr">
                            <a:buFont typeface="+mj-lt"/>
                            <a:buAutoNum type="arabicPeriod"/>
                          </a:pPr>
                          <a:r>
                            <a:rPr lang="en-GB" sz="1200" b="1" dirty="0" smtClean="0"/>
                            <a:t>Range</a:t>
                          </a:r>
                          <a:r>
                            <a:rPr lang="en-GB" sz="1200" b="1" baseline="0" dirty="0" smtClean="0"/>
                            <a:t> of results is 44s to 49s = 5s</a:t>
                          </a:r>
                        </a:p>
                        <a:p>
                          <a:pPr marL="228600" indent="-228600" algn="ctr">
                            <a:buFont typeface="+mj-lt"/>
                            <a:buAutoNum type="arabicPeriod"/>
                          </a:pPr>
                          <a:r>
                            <a:rPr lang="en-GB" sz="1200" b="1" baseline="0" dirty="0" smtClean="0"/>
                            <a:t>Time taken was 46.5s </a:t>
                          </a:r>
                          <a14:m>
                            <m:oMath xmlns:m="http://schemas.openxmlformats.org/officeDocument/2006/math">
                              <m:r>
                                <a:rPr lang="en-GB" sz="1200" b="1" i="1" baseline="0" smtClean="0">
                                  <a:latin typeface="Cambria Math" panose="02040503050406030204" pitchFamily="18" charset="0"/>
                                  <a:ea typeface="Cambria Math" panose="02040503050406030204" pitchFamily="18" charset="0"/>
                                </a:rPr>
                                <m:t>±</m:t>
                              </m:r>
                            </m:oMath>
                          </a14:m>
                          <a:r>
                            <a:rPr lang="en-GB" sz="1200" b="1" dirty="0" smtClean="0"/>
                            <a:t>2.5s</a:t>
                          </a:r>
                          <a:endParaRPr lang="en-GB" sz="1200" b="1" dirty="0"/>
                        </a:p>
                      </a:txBody>
                      <a:tcPr/>
                    </a:tc>
                  </a:tr>
                </a:tbl>
              </a:graphicData>
            </a:graphic>
          </p:graphicFrame>
        </mc:Choice>
        <mc:Fallback xmlns="">
          <p:graphicFrame>
            <p:nvGraphicFramePr>
              <p:cNvPr id="35" name="Table 34"/>
              <p:cNvGraphicFramePr>
                <a:graphicFrameLocks noGrp="1"/>
              </p:cNvGraphicFramePr>
              <p:nvPr>
                <p:extLst>
                  <p:ext uri="{D42A27DB-BD31-4B8C-83A1-F6EECF244321}">
                    <p14:modId xmlns:p14="http://schemas.microsoft.com/office/powerpoint/2010/main" val="3773313258"/>
                  </p:ext>
                </p:extLst>
              </p:nvPr>
            </p:nvGraphicFramePr>
            <p:xfrm>
              <a:off x="9708762" y="2509882"/>
              <a:ext cx="2996702" cy="822960"/>
            </p:xfrm>
            <a:graphic>
              <a:graphicData uri="http://schemas.openxmlformats.org/drawingml/2006/table">
                <a:tbl>
                  <a:tblPr firstRow="1" bandRow="1">
                    <a:tableStyleId>{5940675A-B579-460E-94D1-54222C63F5DA}</a:tableStyleId>
                  </a:tblPr>
                  <a:tblGrid>
                    <a:gridCol w="2996702"/>
                  </a:tblGrid>
                  <a:tr h="822960">
                    <a:tc>
                      <a:txBody>
                        <a:bodyPr/>
                        <a:lstStyle/>
                        <a:p>
                          <a:endParaRPr lang="en-US"/>
                        </a:p>
                      </a:txBody>
                      <a:tcPr>
                        <a:blipFill rotWithShape="0">
                          <a:blip r:embed="rId2"/>
                          <a:stretch>
                            <a:fillRect l="-203" t="-735" r="-406" b="-5882"/>
                          </a:stretch>
                        </a:blipFill>
                      </a:tcPr>
                    </a:tc>
                  </a:tr>
                </a:tbl>
              </a:graphicData>
            </a:graphic>
          </p:graphicFrame>
        </mc:Fallback>
      </mc:AlternateContent>
      <p:cxnSp>
        <p:nvCxnSpPr>
          <p:cNvPr id="5" name="Straight Arrow Connector 4"/>
          <p:cNvCxnSpPr/>
          <p:nvPr/>
        </p:nvCxnSpPr>
        <p:spPr>
          <a:xfrm flipV="1">
            <a:off x="5537200" y="3038928"/>
            <a:ext cx="0" cy="1533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3505200" y="2585785"/>
            <a:ext cx="330200" cy="1286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9" idx="3"/>
          </p:cNvCxnSpPr>
          <p:nvPr/>
        </p:nvCxnSpPr>
        <p:spPr>
          <a:xfrm flipH="1" flipV="1">
            <a:off x="6877438" y="2838575"/>
            <a:ext cx="63971" cy="3537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9" idx="1"/>
          </p:cNvCxnSpPr>
          <p:nvPr/>
        </p:nvCxnSpPr>
        <p:spPr>
          <a:xfrm flipH="1" flipV="1">
            <a:off x="6569145" y="1110298"/>
            <a:ext cx="308293" cy="1786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5" idx="3"/>
          </p:cNvCxnSpPr>
          <p:nvPr/>
        </p:nvCxnSpPr>
        <p:spPr>
          <a:xfrm flipH="1" flipV="1">
            <a:off x="7437485" y="3013182"/>
            <a:ext cx="11027" cy="1587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7437485" y="941490"/>
            <a:ext cx="0" cy="114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33" idx="3"/>
          </p:cNvCxnSpPr>
          <p:nvPr/>
        </p:nvCxnSpPr>
        <p:spPr>
          <a:xfrm flipV="1">
            <a:off x="7712569" y="3038928"/>
            <a:ext cx="205791" cy="1493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34" idx="1"/>
          </p:cNvCxnSpPr>
          <p:nvPr/>
        </p:nvCxnSpPr>
        <p:spPr>
          <a:xfrm flipV="1">
            <a:off x="8068121" y="1725686"/>
            <a:ext cx="80098" cy="2957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0591800" y="2411486"/>
            <a:ext cx="406400" cy="983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 idx="3"/>
          </p:cNvCxnSpPr>
          <p:nvPr/>
        </p:nvCxnSpPr>
        <p:spPr>
          <a:xfrm flipV="1">
            <a:off x="7986909" y="3171973"/>
            <a:ext cx="327358" cy="3394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3" idx="2"/>
          </p:cNvCxnSpPr>
          <p:nvPr/>
        </p:nvCxnSpPr>
        <p:spPr>
          <a:xfrm>
            <a:off x="8886025" y="3171973"/>
            <a:ext cx="8835" cy="2398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148" idx="1"/>
          </p:cNvCxnSpPr>
          <p:nvPr/>
        </p:nvCxnSpPr>
        <p:spPr>
          <a:xfrm flipH="1">
            <a:off x="5393943" y="3834629"/>
            <a:ext cx="143257" cy="135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372" idx="3"/>
          </p:cNvCxnSpPr>
          <p:nvPr/>
        </p:nvCxnSpPr>
        <p:spPr>
          <a:xfrm flipH="1" flipV="1">
            <a:off x="4800599" y="3605401"/>
            <a:ext cx="196087" cy="8122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48" idx="2"/>
            <a:endCxn id="22" idx="3"/>
          </p:cNvCxnSpPr>
          <p:nvPr/>
        </p:nvCxnSpPr>
        <p:spPr>
          <a:xfrm flipH="1">
            <a:off x="4800599" y="4931777"/>
            <a:ext cx="196088" cy="92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12" idx="1"/>
          </p:cNvCxnSpPr>
          <p:nvPr/>
        </p:nvCxnSpPr>
        <p:spPr>
          <a:xfrm>
            <a:off x="6216219" y="3834629"/>
            <a:ext cx="0" cy="240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2" idx="3"/>
          </p:cNvCxnSpPr>
          <p:nvPr/>
        </p:nvCxnSpPr>
        <p:spPr>
          <a:xfrm flipH="1">
            <a:off x="5987286" y="5820358"/>
            <a:ext cx="228933" cy="1838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3935730" y="6685634"/>
            <a:ext cx="0" cy="1838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3835400" y="7875490"/>
            <a:ext cx="0" cy="2026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endCxn id="13" idx="1"/>
          </p:cNvCxnSpPr>
          <p:nvPr/>
        </p:nvCxnSpPr>
        <p:spPr>
          <a:xfrm>
            <a:off x="6941409" y="3834629"/>
            <a:ext cx="26729" cy="1355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3" idx="3"/>
          </p:cNvCxnSpPr>
          <p:nvPr/>
        </p:nvCxnSpPr>
        <p:spPr>
          <a:xfrm>
            <a:off x="6968138" y="5623565"/>
            <a:ext cx="398993" cy="1967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endCxn id="14" idx="3"/>
          </p:cNvCxnSpPr>
          <p:nvPr/>
        </p:nvCxnSpPr>
        <p:spPr>
          <a:xfrm>
            <a:off x="7720056" y="3824974"/>
            <a:ext cx="78310" cy="138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endCxn id="26" idx="1"/>
          </p:cNvCxnSpPr>
          <p:nvPr/>
        </p:nvCxnSpPr>
        <p:spPr>
          <a:xfrm>
            <a:off x="8147250" y="4823154"/>
            <a:ext cx="82350" cy="2680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37200" y="301925"/>
            <a:ext cx="0" cy="2070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922513" y="301925"/>
            <a:ext cx="0" cy="2070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4326885" y="9135374"/>
            <a:ext cx="1138686" cy="86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571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6805" y="3196728"/>
            <a:ext cx="2196988" cy="923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AQA</a:t>
            </a:r>
          </a:p>
          <a:p>
            <a:pPr algn="ctr"/>
            <a:r>
              <a:rPr lang="en-GB" sz="1800" b="1" dirty="0" smtClean="0">
                <a:ea typeface="Verdana" panose="020B0604030504040204" pitchFamily="34" charset="0"/>
                <a:cs typeface="Verdana" panose="020B0604030504040204" pitchFamily="34" charset="0"/>
              </a:rPr>
              <a:t>QUANTITATIVE CHEMISTRY 2</a:t>
            </a:r>
            <a:endParaRPr lang="en-GB" sz="1800" dirty="0">
              <a:ea typeface="Verdana" panose="020B0604030504040204" pitchFamily="34" charset="0"/>
              <a:cs typeface="Verdana" panose="020B0604030504040204" pitchFamily="34" charset="0"/>
            </a:endParaRPr>
          </a:p>
        </p:txBody>
      </p:sp>
      <p:graphicFrame>
        <p:nvGraphicFramePr>
          <p:cNvPr id="372" name="Table 371"/>
          <p:cNvGraphicFramePr>
            <a:graphicFrameLocks noGrp="1"/>
          </p:cNvGraphicFramePr>
          <p:nvPr>
            <p:extLst/>
          </p:nvPr>
        </p:nvGraphicFramePr>
        <p:xfrm>
          <a:off x="69875" y="6186901"/>
          <a:ext cx="6235675" cy="1371600"/>
        </p:xfrm>
        <a:graphic>
          <a:graphicData uri="http://schemas.openxmlformats.org/drawingml/2006/table">
            <a:tbl>
              <a:tblPr firstRow="1" bandRow="1">
                <a:tableStyleId>{5940675A-B579-460E-94D1-54222C63F5DA}</a:tableStyleId>
              </a:tblPr>
              <a:tblGrid>
                <a:gridCol w="1187425"/>
                <a:gridCol w="1438275"/>
                <a:gridCol w="3609975"/>
              </a:tblGrid>
              <a:tr h="311127">
                <a:tc rowSpan="3">
                  <a:txBody>
                    <a:bodyPr/>
                    <a:lstStyle/>
                    <a:p>
                      <a:pPr algn="ctr"/>
                      <a:r>
                        <a:rPr lang="en-GB" sz="1200" b="1" dirty="0" smtClean="0"/>
                        <a:t>Yield</a:t>
                      </a:r>
                      <a:r>
                        <a:rPr lang="en-GB" sz="1200" b="1" baseline="0" dirty="0" smtClean="0"/>
                        <a:t> is the amount of product obtained</a:t>
                      </a:r>
                      <a:endParaRPr lang="en-GB" sz="1200" b="1" dirty="0"/>
                    </a:p>
                  </a:txBody>
                  <a:tcPr anchor="ctr">
                    <a:solidFill>
                      <a:schemeClr val="accent2">
                        <a:lumMod val="20000"/>
                        <a:lumOff val="80000"/>
                      </a:schemeClr>
                    </a:solidFill>
                  </a:tcPr>
                </a:tc>
                <a:tc rowSpan="3">
                  <a:txBody>
                    <a:bodyPr/>
                    <a:lstStyle/>
                    <a:p>
                      <a:pPr algn="ctr"/>
                      <a:r>
                        <a:rPr lang="en-GB" sz="1200" b="1" i="1" dirty="0" smtClean="0">
                          <a:solidFill>
                            <a:schemeClr val="accent2">
                              <a:lumMod val="75000"/>
                            </a:schemeClr>
                          </a:solidFill>
                        </a:rPr>
                        <a:t>It is not always</a:t>
                      </a:r>
                      <a:r>
                        <a:rPr lang="en-GB" sz="1200" b="1" i="1" baseline="0" dirty="0" smtClean="0">
                          <a:solidFill>
                            <a:schemeClr val="accent2">
                              <a:lumMod val="75000"/>
                            </a:schemeClr>
                          </a:solidFill>
                        </a:rPr>
                        <a:t> possible to obtain the calculated amount of a product</a:t>
                      </a:r>
                      <a:endParaRPr lang="en-GB" sz="1200" b="1" i="1" dirty="0">
                        <a:solidFill>
                          <a:schemeClr val="accent2">
                            <a:lumMod val="75000"/>
                          </a:schemeClr>
                        </a:solidFill>
                      </a:endParaRPr>
                    </a:p>
                  </a:txBody>
                  <a:tcPr anchor="ctr"/>
                </a:tc>
                <a:tc>
                  <a:txBody>
                    <a:bodyPr/>
                    <a:lstStyle/>
                    <a:p>
                      <a:pPr algn="ctr"/>
                      <a:r>
                        <a:rPr lang="en-GB" sz="1200" b="1" dirty="0" smtClean="0"/>
                        <a:t>The reaction may not go to completion because it is reversible.</a:t>
                      </a:r>
                      <a:endParaRPr lang="en-GB" sz="1200" b="1" dirty="0"/>
                    </a:p>
                  </a:txBody>
                  <a:tcPr anchor="ctr"/>
                </a:tc>
              </a:tr>
              <a:tr h="328953">
                <a:tc vMerge="1">
                  <a:txBody>
                    <a:bodyPr/>
                    <a:lstStyle/>
                    <a:p>
                      <a:endParaRPr lang="en-GB"/>
                    </a:p>
                  </a:txBody>
                  <a:tcPr/>
                </a:tc>
                <a:tc vMerge="1">
                  <a:txBody>
                    <a:bodyPr/>
                    <a:lstStyle/>
                    <a:p>
                      <a:endParaRPr lang="en-GB"/>
                    </a:p>
                  </a:txBody>
                  <a:tcPr/>
                </a:tc>
                <a:tc>
                  <a:txBody>
                    <a:bodyPr/>
                    <a:lstStyle/>
                    <a:p>
                      <a:pPr algn="ctr"/>
                      <a:r>
                        <a:rPr lang="en-GB" sz="1200" b="1" dirty="0" smtClean="0"/>
                        <a:t>Some of the product may be lost when it is separated from the reaction mixture.</a:t>
                      </a:r>
                      <a:endParaRPr lang="en-GB" sz="1200" b="1" dirty="0"/>
                    </a:p>
                  </a:txBody>
                  <a:tcPr anchor="ctr"/>
                </a:tc>
              </a:tr>
              <a:tr h="311127">
                <a:tc vMerge="1">
                  <a:txBody>
                    <a:bodyPr/>
                    <a:lstStyle/>
                    <a:p>
                      <a:endParaRPr lang="en-GB"/>
                    </a:p>
                  </a:txBody>
                  <a:tcPr/>
                </a:tc>
                <a:tc vMerge="1">
                  <a:txBody>
                    <a:bodyPr/>
                    <a:lstStyle/>
                    <a:p>
                      <a:endParaRPr lang="en-GB"/>
                    </a:p>
                  </a:txBody>
                  <a:tcPr/>
                </a:tc>
                <a:tc>
                  <a:txBody>
                    <a:bodyPr/>
                    <a:lstStyle/>
                    <a:p>
                      <a:pPr algn="ctr"/>
                      <a:r>
                        <a:rPr lang="en-GB" sz="1200" b="1" dirty="0" smtClean="0"/>
                        <a:t>Some of the reactants may react in ways different to the</a:t>
                      </a:r>
                      <a:r>
                        <a:rPr lang="en-GB" sz="1200" b="1" baseline="0" dirty="0" smtClean="0"/>
                        <a:t> expected reaction.</a:t>
                      </a:r>
                      <a:endParaRPr lang="en-GB" sz="1200" b="1" dirty="0"/>
                    </a:p>
                  </a:txBody>
                  <a:tcPr anchor="ctr"/>
                </a:tc>
              </a:tr>
            </a:tbl>
          </a:graphicData>
        </a:graphic>
      </p:graphicFrame>
      <p:sp>
        <p:nvSpPr>
          <p:cNvPr id="9" name="Rectangle 8"/>
          <p:cNvSpPr/>
          <p:nvPr/>
        </p:nvSpPr>
        <p:spPr>
          <a:xfrm rot="5400000">
            <a:off x="5151543" y="5056237"/>
            <a:ext cx="1528592" cy="45786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Percentage yield</a:t>
            </a:r>
            <a:endParaRPr lang="en-GB" sz="1400" b="1" dirty="0">
              <a:solidFill>
                <a:schemeClr val="tx1"/>
              </a:solidFill>
            </a:endParaRPr>
          </a:p>
        </p:txBody>
      </p:sp>
      <p:sp>
        <p:nvSpPr>
          <p:cNvPr id="10" name="Rectangle 9"/>
          <p:cNvSpPr/>
          <p:nvPr/>
        </p:nvSpPr>
        <p:spPr>
          <a:xfrm rot="5400000">
            <a:off x="2732482" y="2504268"/>
            <a:ext cx="2267712" cy="45786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Atom economy</a:t>
            </a:r>
            <a:endParaRPr lang="en-GB" sz="1400" b="1" dirty="0">
              <a:solidFill>
                <a:schemeClr val="tx1"/>
              </a:solidFill>
            </a:endParaRPr>
          </a:p>
        </p:txBody>
      </p:sp>
      <p:sp>
        <p:nvSpPr>
          <p:cNvPr id="11" name="Rectangle 10"/>
          <p:cNvSpPr/>
          <p:nvPr/>
        </p:nvSpPr>
        <p:spPr>
          <a:xfrm>
            <a:off x="4277206" y="2375735"/>
            <a:ext cx="2379372" cy="701337"/>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Using concentrations of solutions in </a:t>
            </a:r>
            <a:r>
              <a:rPr lang="en-GB" sz="1400" b="1" dirty="0" err="1" smtClean="0">
                <a:solidFill>
                  <a:schemeClr val="tx1"/>
                </a:solidFill>
              </a:rPr>
              <a:t>mol</a:t>
            </a:r>
            <a:r>
              <a:rPr lang="en-GB" sz="1400" b="1" dirty="0" smtClean="0">
                <a:solidFill>
                  <a:schemeClr val="tx1"/>
                </a:solidFill>
              </a:rPr>
              <a:t>/dm</a:t>
            </a:r>
            <a:r>
              <a:rPr lang="en-GB" sz="1400" b="1" baseline="30000" dirty="0" smtClean="0">
                <a:solidFill>
                  <a:schemeClr val="tx1"/>
                </a:solidFill>
              </a:rPr>
              <a:t>3 </a:t>
            </a:r>
          </a:p>
          <a:p>
            <a:pPr algn="ctr"/>
            <a:r>
              <a:rPr lang="en-GB" sz="1400" b="1" dirty="0" smtClean="0">
                <a:solidFill>
                  <a:schemeClr val="tx1"/>
                </a:solidFill>
              </a:rPr>
              <a:t>(HT only, chemistry only)</a:t>
            </a:r>
            <a:endParaRPr lang="en-GB" sz="1400" b="1" dirty="0">
              <a:solidFill>
                <a:schemeClr val="tx1"/>
              </a:solidFill>
            </a:endParaRPr>
          </a:p>
        </p:txBody>
      </p:sp>
      <p:sp>
        <p:nvSpPr>
          <p:cNvPr id="12" name="Rectangle 11"/>
          <p:cNvSpPr/>
          <p:nvPr/>
        </p:nvSpPr>
        <p:spPr>
          <a:xfrm>
            <a:off x="6374172" y="5279502"/>
            <a:ext cx="2731728" cy="80145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smtClean="0">
                <a:solidFill>
                  <a:schemeClr val="tx1"/>
                </a:solidFill>
              </a:rPr>
              <a:t>Use of amount of substance in relation to volumes of gases </a:t>
            </a:r>
          </a:p>
          <a:p>
            <a:pPr algn="ctr"/>
            <a:r>
              <a:rPr lang="en-GB" sz="1400" b="1" dirty="0">
                <a:solidFill>
                  <a:schemeClr val="tx1"/>
                </a:solidFill>
              </a:rPr>
              <a:t>(HT only, chemistry only)</a:t>
            </a:r>
          </a:p>
          <a:p>
            <a:pPr algn="ctr"/>
            <a:endParaRPr lang="en-GB" sz="1400" b="1" dirty="0" smtClean="0">
              <a:solidFill>
                <a:schemeClr val="tx1"/>
              </a:solidFill>
            </a:endParaRPr>
          </a:p>
          <a:p>
            <a:pPr algn="ctr"/>
            <a:endParaRPr lang="en-GB" sz="1400" b="1" dirty="0">
              <a:solidFill>
                <a:schemeClr val="tx1"/>
              </a:solidFill>
            </a:endParaRPr>
          </a:p>
        </p:txBody>
      </p:sp>
      <p:graphicFrame>
        <p:nvGraphicFramePr>
          <p:cNvPr id="13" name="Table 12"/>
          <p:cNvGraphicFramePr>
            <a:graphicFrameLocks noGrp="1"/>
          </p:cNvGraphicFramePr>
          <p:nvPr>
            <p:extLst/>
          </p:nvPr>
        </p:nvGraphicFramePr>
        <p:xfrm>
          <a:off x="69876" y="7715921"/>
          <a:ext cx="6836229" cy="1554480"/>
        </p:xfrm>
        <a:graphic>
          <a:graphicData uri="http://schemas.openxmlformats.org/drawingml/2006/table">
            <a:tbl>
              <a:tblPr firstRow="1" bandRow="1">
                <a:tableStyleId>{5940675A-B579-460E-94D1-54222C63F5DA}</a:tableStyleId>
              </a:tblPr>
              <a:tblGrid>
                <a:gridCol w="1471947"/>
                <a:gridCol w="2653740"/>
                <a:gridCol w="2710542"/>
              </a:tblGrid>
              <a:tr h="951207">
                <a:tc>
                  <a:txBody>
                    <a:bodyPr/>
                    <a:lstStyle/>
                    <a:p>
                      <a:pPr algn="ctr"/>
                      <a:r>
                        <a:rPr lang="en-GB" sz="1200" b="1" dirty="0" smtClean="0"/>
                        <a:t>Percentage yield is comparing the</a:t>
                      </a:r>
                      <a:r>
                        <a:rPr lang="en-GB" sz="1200" b="1" baseline="0" dirty="0" smtClean="0"/>
                        <a:t> amount of product obtained as a percentage of the maximum theoretical amount</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 Yield = </a:t>
                      </a:r>
                      <a:r>
                        <a:rPr lang="en-GB" sz="1200" b="1" i="1" u="sng" dirty="0" smtClean="0">
                          <a:solidFill>
                            <a:schemeClr val="accent2">
                              <a:lumMod val="75000"/>
                            </a:schemeClr>
                          </a:solidFill>
                        </a:rPr>
                        <a:t>Mass of product made </a:t>
                      </a:r>
                      <a:r>
                        <a:rPr lang="en-GB" sz="1200" b="1" i="1" u="none" dirty="0" smtClean="0">
                          <a:solidFill>
                            <a:schemeClr val="accent2">
                              <a:lumMod val="75000"/>
                            </a:schemeClr>
                          </a:solidFill>
                        </a:rPr>
                        <a:t>x 100</a:t>
                      </a:r>
                    </a:p>
                    <a:p>
                      <a:pPr algn="ctr"/>
                      <a:r>
                        <a:rPr lang="en-GB" sz="1200" b="1" i="1" u="none" dirty="0" smtClean="0">
                          <a:solidFill>
                            <a:schemeClr val="accent2">
                              <a:lumMod val="75000"/>
                            </a:schemeClr>
                          </a:solidFill>
                        </a:rPr>
                        <a:t>      Max. theoretical mass</a:t>
                      </a:r>
                      <a:endParaRPr lang="en-GB" sz="1200" b="1" i="1" u="none" dirty="0">
                        <a:solidFill>
                          <a:schemeClr val="accent2">
                            <a:lumMod val="75000"/>
                          </a:schemeClr>
                        </a:solidFill>
                      </a:endParaRPr>
                    </a:p>
                  </a:txBody>
                  <a:tcPr anchor="ctr"/>
                </a:tc>
                <a:tc>
                  <a:txBody>
                    <a:bodyPr/>
                    <a:lstStyle/>
                    <a:p>
                      <a:pPr algn="ctr"/>
                      <a:r>
                        <a:rPr lang="en-GB" sz="1200" b="1" dirty="0" smtClean="0">
                          <a:solidFill>
                            <a:schemeClr val="tx1"/>
                          </a:solidFill>
                          <a:latin typeface="+mn-lt"/>
                        </a:rPr>
                        <a:t>A piece of sodium metal is heated in chlorine gas.  A maximum theoretical mass of 10g for sodium chloride was calculated, but the actual yield was only 8g. </a:t>
                      </a:r>
                    </a:p>
                    <a:p>
                      <a:pPr algn="ctr"/>
                      <a:r>
                        <a:rPr lang="en-GB" sz="1200" b="1" i="1" dirty="0" smtClean="0">
                          <a:solidFill>
                            <a:schemeClr val="tx1"/>
                          </a:solidFill>
                          <a:latin typeface="+mn-lt"/>
                        </a:rPr>
                        <a:t>Calculate the percentage yield. </a:t>
                      </a:r>
                    </a:p>
                    <a:p>
                      <a:pPr algn="ctr"/>
                      <a:r>
                        <a:rPr lang="en-GB" sz="1200" b="1" dirty="0" smtClean="0">
                          <a:solidFill>
                            <a:schemeClr val="tx1"/>
                          </a:solidFill>
                        </a:rPr>
                        <a:t>                                          </a:t>
                      </a:r>
                    </a:p>
                    <a:p>
                      <a:pPr algn="ctr"/>
                      <a:r>
                        <a:rPr lang="en-GB" sz="1200" b="1" dirty="0" smtClean="0">
                          <a:solidFill>
                            <a:schemeClr val="tx1"/>
                          </a:solidFill>
                          <a:latin typeface="+mn-lt"/>
                        </a:rPr>
                        <a:t>P</a:t>
                      </a:r>
                      <a:r>
                        <a:rPr lang="en-GB" sz="1200" b="1" dirty="0" smtClean="0">
                          <a:solidFill>
                            <a:schemeClr val="tx1"/>
                          </a:solidFill>
                        </a:rPr>
                        <a:t>ercentage </a:t>
                      </a:r>
                      <a:r>
                        <a:rPr lang="en-GB" sz="1200" b="1" dirty="0" smtClean="0">
                          <a:solidFill>
                            <a:schemeClr val="tx1"/>
                          </a:solidFill>
                          <a:latin typeface="+mn-lt"/>
                        </a:rPr>
                        <a:t>yield = 8/10 x 100</a:t>
                      </a:r>
                      <a:r>
                        <a:rPr lang="en-GB" sz="1200" b="1" baseline="0" dirty="0" smtClean="0">
                          <a:solidFill>
                            <a:schemeClr val="tx1"/>
                          </a:solidFill>
                          <a:latin typeface="+mn-lt"/>
                        </a:rPr>
                        <a:t> =80%</a:t>
                      </a:r>
                      <a:endParaRPr lang="en-GB" sz="1200" b="1" dirty="0"/>
                    </a:p>
                  </a:txBody>
                  <a:tcPr anchor="ctr"/>
                </a:tc>
              </a:tr>
            </a:tbl>
          </a:graphicData>
        </a:graphic>
      </p:graphicFrame>
      <p:graphicFrame>
        <p:nvGraphicFramePr>
          <p:cNvPr id="16" name="Table 15"/>
          <p:cNvGraphicFramePr>
            <a:graphicFrameLocks noGrp="1"/>
          </p:cNvGraphicFramePr>
          <p:nvPr>
            <p:extLst/>
          </p:nvPr>
        </p:nvGraphicFramePr>
        <p:xfrm>
          <a:off x="69875" y="4312106"/>
          <a:ext cx="5189768" cy="1737360"/>
        </p:xfrm>
        <a:graphic>
          <a:graphicData uri="http://schemas.openxmlformats.org/drawingml/2006/table">
            <a:tbl>
              <a:tblPr firstRow="1" bandRow="1">
                <a:tableStyleId>{5940675A-B579-460E-94D1-54222C63F5DA}</a:tableStyleId>
              </a:tblPr>
              <a:tblGrid>
                <a:gridCol w="5189768"/>
              </a:tblGrid>
              <a:tr h="1509480">
                <a:tc>
                  <a:txBody>
                    <a:bodyPr/>
                    <a:lstStyle/>
                    <a:p>
                      <a:pPr algn="ctr"/>
                      <a:r>
                        <a:rPr lang="en-GB" sz="1200" b="1" dirty="0" smtClean="0">
                          <a:solidFill>
                            <a:schemeClr val="tx1"/>
                          </a:solidFill>
                          <a:latin typeface="+mn-lt"/>
                        </a:rPr>
                        <a:t>HT</a:t>
                      </a:r>
                      <a:r>
                        <a:rPr lang="en-GB" sz="1200" b="1" baseline="0" dirty="0" smtClean="0">
                          <a:solidFill>
                            <a:schemeClr val="tx1"/>
                          </a:solidFill>
                          <a:latin typeface="+mn-lt"/>
                        </a:rPr>
                        <a:t> only</a:t>
                      </a:r>
                      <a:r>
                        <a:rPr lang="en-GB" sz="1200" b="1" dirty="0" smtClean="0">
                          <a:solidFill>
                            <a:schemeClr val="tx1"/>
                          </a:solidFill>
                          <a:latin typeface="+mn-lt"/>
                        </a:rPr>
                        <a:t>:</a:t>
                      </a:r>
                    </a:p>
                    <a:p>
                      <a:r>
                        <a:rPr lang="en-GB" sz="1200" b="1" dirty="0" smtClean="0">
                          <a:solidFill>
                            <a:schemeClr val="tx1"/>
                          </a:solidFill>
                          <a:latin typeface="+mn-lt"/>
                        </a:rPr>
                        <a:t>200g of calcium carbonate is heated.  It decomposes to make calcium oxide and carbon dioxide.  </a:t>
                      </a:r>
                      <a:r>
                        <a:rPr lang="en-GB" sz="1200" b="1" i="1" dirty="0" smtClean="0">
                          <a:solidFill>
                            <a:schemeClr val="tx1"/>
                          </a:solidFill>
                          <a:latin typeface="+mn-lt"/>
                        </a:rPr>
                        <a:t>Calculate the theoretical mass of calcium oxide made.</a:t>
                      </a:r>
                    </a:p>
                    <a:p>
                      <a:r>
                        <a:rPr lang="en-GB" sz="1200" b="1" dirty="0" smtClean="0">
                          <a:solidFill>
                            <a:schemeClr val="tx1"/>
                          </a:solidFill>
                        </a:rPr>
                        <a:t>                                          </a:t>
                      </a:r>
                    </a:p>
                    <a:p>
                      <a:pPr algn="l"/>
                      <a:r>
                        <a:rPr lang="en-GB" sz="1200" b="1" dirty="0" smtClean="0">
                          <a:solidFill>
                            <a:schemeClr val="tx1"/>
                          </a:solidFill>
                          <a:latin typeface="+mn-lt"/>
                        </a:rPr>
                        <a:t>                  CaCO</a:t>
                      </a:r>
                      <a:r>
                        <a:rPr lang="en-GB" sz="1200" b="1" baseline="-25000" dirty="0" smtClean="0">
                          <a:solidFill>
                            <a:schemeClr val="tx1"/>
                          </a:solidFill>
                          <a:latin typeface="+mn-lt"/>
                        </a:rPr>
                        <a:t>3</a:t>
                      </a:r>
                      <a:r>
                        <a:rPr lang="en-GB" sz="1200" b="1" dirty="0" smtClean="0">
                          <a:solidFill>
                            <a:schemeClr val="tx1"/>
                          </a:solidFill>
                          <a:latin typeface="+mn-lt"/>
                        </a:rPr>
                        <a:t> </a:t>
                      </a:r>
                      <a:r>
                        <a:rPr lang="en-GB" sz="1200" b="1" dirty="0" smtClean="0">
                          <a:solidFill>
                            <a:schemeClr val="tx1"/>
                          </a:solidFill>
                          <a:latin typeface="+mn-lt"/>
                          <a:sym typeface="Wingdings" panose="05000000000000000000" pitchFamily="2" charset="2"/>
                        </a:rPr>
                        <a:t> </a:t>
                      </a:r>
                      <a:r>
                        <a:rPr lang="en-GB" sz="1200" b="1" dirty="0" err="1" smtClean="0">
                          <a:solidFill>
                            <a:schemeClr val="tx1"/>
                          </a:solidFill>
                          <a:latin typeface="+mn-lt"/>
                          <a:sym typeface="Wingdings" panose="05000000000000000000" pitchFamily="2" charset="2"/>
                        </a:rPr>
                        <a:t>CaO</a:t>
                      </a:r>
                      <a:r>
                        <a:rPr lang="en-GB" sz="1200" b="1" dirty="0" smtClean="0">
                          <a:solidFill>
                            <a:schemeClr val="tx1"/>
                          </a:solidFill>
                          <a:latin typeface="+mn-lt"/>
                          <a:sym typeface="Wingdings" panose="05000000000000000000" pitchFamily="2" charset="2"/>
                        </a:rPr>
                        <a:t> + CO</a:t>
                      </a:r>
                      <a:r>
                        <a:rPr lang="en-GB" sz="1200" b="1" baseline="-25000" dirty="0" smtClean="0">
                          <a:solidFill>
                            <a:schemeClr val="tx1"/>
                          </a:solidFill>
                          <a:latin typeface="+mn-lt"/>
                          <a:sym typeface="Wingdings" panose="05000000000000000000" pitchFamily="2" charset="2"/>
                        </a:rPr>
                        <a:t>2</a:t>
                      </a:r>
                      <a:endParaRPr lang="en-GB" sz="1200" b="1" baseline="-25000" dirty="0" smtClean="0">
                        <a:solidFill>
                          <a:schemeClr val="tx1"/>
                        </a:solidFill>
                        <a:latin typeface="+mn-lt"/>
                      </a:endParaRPr>
                    </a:p>
                    <a:p>
                      <a:pPr algn="l"/>
                      <a:r>
                        <a:rPr lang="en-GB" sz="1200" b="1" dirty="0" smtClean="0">
                          <a:solidFill>
                            <a:schemeClr val="tx1"/>
                          </a:solidFill>
                          <a:latin typeface="+mn-lt"/>
                        </a:rPr>
                        <a:t>M</a:t>
                      </a:r>
                      <a:r>
                        <a:rPr lang="en-GB" sz="1200" b="1" baseline="-25000" dirty="0" smtClean="0">
                          <a:solidFill>
                            <a:schemeClr val="tx1"/>
                          </a:solidFill>
                          <a:latin typeface="+mn-lt"/>
                        </a:rPr>
                        <a:t>r</a:t>
                      </a:r>
                      <a:r>
                        <a:rPr lang="en-GB" sz="1200" b="1" dirty="0" smtClean="0">
                          <a:solidFill>
                            <a:schemeClr val="tx1"/>
                          </a:solidFill>
                          <a:latin typeface="+mn-lt"/>
                        </a:rPr>
                        <a:t> of  CaCO</a:t>
                      </a:r>
                      <a:r>
                        <a:rPr lang="en-GB" sz="1200" b="1" baseline="-25000" dirty="0" smtClean="0">
                          <a:solidFill>
                            <a:schemeClr val="tx1"/>
                          </a:solidFill>
                          <a:latin typeface="+mn-lt"/>
                        </a:rPr>
                        <a:t>3</a:t>
                      </a:r>
                      <a:r>
                        <a:rPr lang="en-GB" sz="1200" b="1" dirty="0" smtClean="0">
                          <a:solidFill>
                            <a:schemeClr val="tx1"/>
                          </a:solidFill>
                          <a:latin typeface="+mn-lt"/>
                        </a:rPr>
                        <a:t> = 40 + 12 + (16x3) = 100</a:t>
                      </a:r>
                    </a:p>
                    <a:p>
                      <a:pPr algn="l"/>
                      <a:r>
                        <a:rPr lang="en-GB" sz="1200" b="1" dirty="0" smtClean="0">
                          <a:solidFill>
                            <a:schemeClr val="tx1"/>
                          </a:solidFill>
                          <a:latin typeface="+mn-lt"/>
                        </a:rPr>
                        <a:t>M</a:t>
                      </a:r>
                      <a:r>
                        <a:rPr lang="en-GB" sz="1200" b="1" baseline="-25000" dirty="0" smtClean="0">
                          <a:solidFill>
                            <a:schemeClr val="tx1"/>
                          </a:solidFill>
                          <a:latin typeface="+mn-lt"/>
                        </a:rPr>
                        <a:t>r</a:t>
                      </a:r>
                      <a:r>
                        <a:rPr lang="en-GB" sz="1200" b="1" dirty="0" smtClean="0">
                          <a:solidFill>
                            <a:schemeClr val="tx1"/>
                          </a:solidFill>
                          <a:latin typeface="+mn-lt"/>
                        </a:rPr>
                        <a:t> of </a:t>
                      </a:r>
                      <a:r>
                        <a:rPr lang="en-GB" sz="1200" b="1" dirty="0" err="1" smtClean="0">
                          <a:solidFill>
                            <a:schemeClr val="tx1"/>
                          </a:solidFill>
                          <a:latin typeface="+mn-lt"/>
                        </a:rPr>
                        <a:t>CaO</a:t>
                      </a:r>
                      <a:r>
                        <a:rPr lang="en-GB" sz="1200" b="1" dirty="0" smtClean="0">
                          <a:solidFill>
                            <a:schemeClr val="tx1"/>
                          </a:solidFill>
                          <a:latin typeface="+mn-lt"/>
                        </a:rPr>
                        <a:t>      = 40 + 16 = 56</a:t>
                      </a:r>
                    </a:p>
                    <a:p>
                      <a:r>
                        <a:rPr lang="en-GB" sz="1200" b="1" dirty="0" smtClean="0">
                          <a:solidFill>
                            <a:schemeClr val="tx1"/>
                          </a:solidFill>
                          <a:latin typeface="+mn-lt"/>
                        </a:rPr>
                        <a:t>100g of CaCO</a:t>
                      </a:r>
                      <a:r>
                        <a:rPr lang="en-GB" sz="1200" b="1" baseline="-25000" dirty="0" smtClean="0">
                          <a:solidFill>
                            <a:schemeClr val="tx1"/>
                          </a:solidFill>
                          <a:latin typeface="+mn-lt"/>
                        </a:rPr>
                        <a:t>3</a:t>
                      </a:r>
                      <a:r>
                        <a:rPr lang="en-GB" sz="1200" b="1" dirty="0" smtClean="0">
                          <a:solidFill>
                            <a:schemeClr val="tx1"/>
                          </a:solidFill>
                          <a:latin typeface="+mn-lt"/>
                        </a:rPr>
                        <a:t> would make 56 g of </a:t>
                      </a:r>
                      <a:r>
                        <a:rPr lang="en-GB" sz="1200" b="1" dirty="0" err="1" smtClean="0">
                          <a:solidFill>
                            <a:schemeClr val="tx1"/>
                          </a:solidFill>
                          <a:latin typeface="+mn-lt"/>
                        </a:rPr>
                        <a:t>CaO</a:t>
                      </a:r>
                      <a:endParaRPr lang="en-GB" sz="1200" b="1" dirty="0" smtClean="0">
                        <a:solidFill>
                          <a:schemeClr val="tx1"/>
                        </a:solidFill>
                        <a:latin typeface="+mn-lt"/>
                      </a:endParaRPr>
                    </a:p>
                    <a:p>
                      <a:r>
                        <a:rPr lang="en-GB" sz="1200" b="1" dirty="0" smtClean="0">
                          <a:solidFill>
                            <a:schemeClr val="tx1"/>
                          </a:solidFill>
                          <a:latin typeface="+mn-lt"/>
                        </a:rPr>
                        <a:t>So 200g would make 112g</a:t>
                      </a:r>
                    </a:p>
                  </a:txBody>
                  <a:tcPr anchor="ctr"/>
                </a:tc>
              </a:tr>
            </a:tbl>
          </a:graphicData>
        </a:graphic>
      </p:graphicFrame>
      <p:graphicFrame>
        <p:nvGraphicFramePr>
          <p:cNvPr id="18" name="Table 17"/>
          <p:cNvGraphicFramePr>
            <a:graphicFrameLocks noGrp="1"/>
          </p:cNvGraphicFramePr>
          <p:nvPr>
            <p:extLst/>
          </p:nvPr>
        </p:nvGraphicFramePr>
        <p:xfrm>
          <a:off x="902194" y="35462"/>
          <a:ext cx="9569424" cy="951207"/>
        </p:xfrm>
        <a:graphic>
          <a:graphicData uri="http://schemas.openxmlformats.org/drawingml/2006/table">
            <a:tbl>
              <a:tblPr firstRow="1" bandRow="1">
                <a:tableStyleId>{5940675A-B579-460E-94D1-54222C63F5DA}</a:tableStyleId>
              </a:tblPr>
              <a:tblGrid>
                <a:gridCol w="1834649"/>
                <a:gridCol w="5524975"/>
                <a:gridCol w="2209800"/>
              </a:tblGrid>
              <a:tr h="951207">
                <a:tc>
                  <a:txBody>
                    <a:bodyPr/>
                    <a:lstStyle/>
                    <a:p>
                      <a:pPr algn="ctr"/>
                      <a:r>
                        <a:rPr lang="en-GB" sz="1200" b="1" dirty="0" smtClean="0"/>
                        <a:t>A measure of the amount of starting materials that end up as useful products</a:t>
                      </a:r>
                      <a:endParaRPr lang="en-GB" sz="1200" b="1" dirty="0"/>
                    </a:p>
                  </a:txBody>
                  <a:tcPr anchor="ctr">
                    <a:solidFill>
                      <a:schemeClr val="accent2">
                        <a:lumMod val="20000"/>
                        <a:lumOff val="80000"/>
                      </a:schemeClr>
                    </a:solidFill>
                  </a:tcPr>
                </a:tc>
                <a:tc>
                  <a:txBody>
                    <a:bodyPr/>
                    <a:lstStyle/>
                    <a:p>
                      <a:r>
                        <a:rPr lang="en-GB" sz="1200" b="1" u="none" dirty="0" smtClean="0">
                          <a:solidFill>
                            <a:schemeClr val="accent2">
                              <a:lumMod val="75000"/>
                            </a:schemeClr>
                          </a:solidFill>
                        </a:rPr>
                        <a:t>Atom economy = </a:t>
                      </a:r>
                      <a:r>
                        <a:rPr lang="en-GB" sz="1200" b="1" u="sng" dirty="0" smtClean="0">
                          <a:solidFill>
                            <a:schemeClr val="accent2">
                              <a:lumMod val="75000"/>
                            </a:schemeClr>
                          </a:solidFill>
                        </a:rPr>
                        <a:t>Relative formula mass of desired product from equation   </a:t>
                      </a:r>
                      <a:r>
                        <a:rPr lang="en-GB" sz="1200" b="1" dirty="0" smtClean="0">
                          <a:solidFill>
                            <a:schemeClr val="accent2">
                              <a:lumMod val="75000"/>
                            </a:schemeClr>
                          </a:solidFill>
                        </a:rPr>
                        <a:t>   x   100</a:t>
                      </a:r>
                    </a:p>
                    <a:p>
                      <a:r>
                        <a:rPr lang="en-GB" sz="1200" b="1" dirty="0" smtClean="0">
                          <a:solidFill>
                            <a:schemeClr val="accent2">
                              <a:lumMod val="75000"/>
                            </a:schemeClr>
                          </a:solidFill>
                        </a:rPr>
                        <a:t>                             Sum of relative formula mass of all reactants from equation</a:t>
                      </a:r>
                    </a:p>
                    <a:p>
                      <a:pPr algn="ctr"/>
                      <a:endParaRPr lang="en-GB" sz="1200" b="1" i="1" dirty="0">
                        <a:solidFill>
                          <a:schemeClr val="accent2">
                            <a:lumMod val="75000"/>
                          </a:schemeClr>
                        </a:solidFill>
                      </a:endParaRPr>
                    </a:p>
                  </a:txBody>
                  <a:tcPr anchor="ctr"/>
                </a:tc>
                <a:tc>
                  <a:txBody>
                    <a:bodyPr/>
                    <a:lstStyle/>
                    <a:p>
                      <a:pPr algn="ctr"/>
                      <a:r>
                        <a:rPr lang="en-GB" sz="1200" b="1" dirty="0" smtClean="0"/>
                        <a:t>High</a:t>
                      </a:r>
                      <a:r>
                        <a:rPr lang="en-GB" sz="1200" b="1" baseline="0" dirty="0" smtClean="0"/>
                        <a:t> atom economy is important or sustainable development and economic reasons</a:t>
                      </a:r>
                      <a:endParaRPr lang="en-GB" sz="1200" b="1" dirty="0"/>
                    </a:p>
                  </a:txBody>
                  <a:tcPr anchor="ctr"/>
                </a:tc>
              </a:tr>
            </a:tbl>
          </a:graphicData>
        </a:graphic>
      </p:graphicFrame>
      <p:graphicFrame>
        <p:nvGraphicFramePr>
          <p:cNvPr id="19" name="Table 18"/>
          <p:cNvGraphicFramePr>
            <a:graphicFrameLocks noGrp="1"/>
          </p:cNvGraphicFramePr>
          <p:nvPr>
            <p:extLst/>
          </p:nvPr>
        </p:nvGraphicFramePr>
        <p:xfrm>
          <a:off x="75385" y="1214490"/>
          <a:ext cx="3400854" cy="2834640"/>
        </p:xfrm>
        <a:graphic>
          <a:graphicData uri="http://schemas.openxmlformats.org/drawingml/2006/table">
            <a:tbl>
              <a:tblPr firstRow="1" bandRow="1">
                <a:tableStyleId>{5940675A-B579-460E-94D1-54222C63F5DA}</a:tableStyleId>
              </a:tblPr>
              <a:tblGrid>
                <a:gridCol w="3400854"/>
              </a:tblGrid>
              <a:tr h="2175486">
                <a:tc>
                  <a:txBody>
                    <a:bodyPr/>
                    <a:lstStyle/>
                    <a:p>
                      <a:pPr algn="ctr"/>
                      <a:r>
                        <a:rPr lang="en-GB" sz="1200" b="1" dirty="0" smtClean="0"/>
                        <a:t>Calculate the atom economy for making hydrogen by reacting zinc with hydrochloric acid: </a:t>
                      </a:r>
                    </a:p>
                    <a:p>
                      <a:endParaRPr lang="en-GB" sz="1200" b="1" dirty="0" smtClean="0"/>
                    </a:p>
                    <a:p>
                      <a:pPr algn="ctr"/>
                      <a:r>
                        <a:rPr lang="en-GB" sz="1200" b="1" dirty="0" smtClean="0"/>
                        <a:t>Zn + 2HCl → ZnCl</a:t>
                      </a:r>
                      <a:r>
                        <a:rPr lang="en-GB" sz="1200" b="1" baseline="-25000" dirty="0" smtClean="0"/>
                        <a:t>2</a:t>
                      </a:r>
                      <a:r>
                        <a:rPr lang="en-GB" sz="1200" b="1" dirty="0" smtClean="0"/>
                        <a:t> + H</a:t>
                      </a:r>
                      <a:r>
                        <a:rPr lang="en-GB" sz="1200" b="1" baseline="-25000" dirty="0" smtClean="0"/>
                        <a:t>2</a:t>
                      </a:r>
                    </a:p>
                    <a:p>
                      <a:pPr algn="ctr"/>
                      <a:endParaRPr lang="en-GB" sz="1200" b="1" dirty="0" smtClean="0"/>
                    </a:p>
                    <a:p>
                      <a:r>
                        <a:rPr lang="en-GB" sz="1200" b="1" dirty="0" smtClean="0"/>
                        <a:t>M</a:t>
                      </a:r>
                      <a:r>
                        <a:rPr lang="en-GB" sz="1200" b="1" baseline="-25000" dirty="0" smtClean="0"/>
                        <a:t>r</a:t>
                      </a:r>
                      <a:r>
                        <a:rPr lang="en-GB" sz="1200" b="1" dirty="0" smtClean="0"/>
                        <a:t> of H</a:t>
                      </a:r>
                      <a:r>
                        <a:rPr lang="en-GB" sz="1200" b="1" baseline="-25000" dirty="0" smtClean="0"/>
                        <a:t>2       </a:t>
                      </a:r>
                      <a:r>
                        <a:rPr lang="en-GB" sz="1200" b="1" dirty="0" smtClean="0"/>
                        <a:t> = 1 + 1 = 2</a:t>
                      </a:r>
                    </a:p>
                    <a:p>
                      <a:r>
                        <a:rPr lang="en-GB" sz="1200" b="1" dirty="0" smtClean="0"/>
                        <a:t>M</a:t>
                      </a:r>
                      <a:r>
                        <a:rPr lang="en-GB" sz="1200" b="1" baseline="-25000" dirty="0" smtClean="0"/>
                        <a:t>r</a:t>
                      </a:r>
                      <a:r>
                        <a:rPr lang="en-GB" sz="1200" b="1" dirty="0" smtClean="0"/>
                        <a:t> of Zn</a:t>
                      </a:r>
                      <a:r>
                        <a:rPr lang="en-GB" sz="1200" b="1" baseline="0" dirty="0" smtClean="0"/>
                        <a:t> + 2HCl</a:t>
                      </a:r>
                      <a:r>
                        <a:rPr lang="en-GB" sz="1200" b="1" dirty="0" smtClean="0"/>
                        <a:t> = 65 + 1 + 1 + 35.5 + 35.5 =</a:t>
                      </a:r>
                      <a:r>
                        <a:rPr lang="en-GB" sz="1200" b="1" baseline="0" dirty="0" smtClean="0"/>
                        <a:t> 138</a:t>
                      </a:r>
                    </a:p>
                    <a:p>
                      <a:endParaRPr lang="en-GB" sz="1200" b="1" baseline="0" dirty="0" smtClean="0"/>
                    </a:p>
                    <a:p>
                      <a:endParaRPr lang="en-GB" sz="1200" b="1" dirty="0" smtClean="0"/>
                    </a:p>
                    <a:p>
                      <a:r>
                        <a:rPr lang="en-GB" sz="1200" b="1" dirty="0" smtClean="0"/>
                        <a:t>Atom economy = </a:t>
                      </a:r>
                      <a:r>
                        <a:rPr lang="en-GB" sz="1200" b="1" baseline="30000" dirty="0" smtClean="0"/>
                        <a:t>2</a:t>
                      </a:r>
                      <a:r>
                        <a:rPr lang="en-GB" sz="1200" b="1" dirty="0" smtClean="0"/>
                        <a:t>∕</a:t>
                      </a:r>
                      <a:r>
                        <a:rPr lang="en-GB" sz="1200" b="1" baseline="-25000" dirty="0" smtClean="0"/>
                        <a:t>138 </a:t>
                      </a:r>
                      <a:r>
                        <a:rPr lang="en-GB" sz="1200" b="1" dirty="0" smtClean="0"/>
                        <a:t> × 100 </a:t>
                      </a:r>
                    </a:p>
                    <a:p>
                      <a:r>
                        <a:rPr lang="en-GB" sz="1200" b="1" dirty="0" smtClean="0"/>
                        <a:t>                             = </a:t>
                      </a:r>
                      <a:r>
                        <a:rPr lang="en-GB" sz="1200" b="1" baseline="30000" dirty="0" smtClean="0"/>
                        <a:t>2</a:t>
                      </a:r>
                      <a:r>
                        <a:rPr lang="en-GB" sz="1200" b="1" dirty="0" smtClean="0"/>
                        <a:t>∕</a:t>
                      </a:r>
                      <a:r>
                        <a:rPr lang="en-GB" sz="1200" b="1" baseline="-25000" dirty="0" smtClean="0"/>
                        <a:t>138</a:t>
                      </a:r>
                      <a:r>
                        <a:rPr lang="en-GB" sz="1200" b="1" dirty="0" smtClean="0"/>
                        <a:t> × 100  = 1.45%</a:t>
                      </a:r>
                    </a:p>
                    <a:p>
                      <a:endParaRPr lang="en-GB" sz="1200" b="1" i="0" dirty="0" smtClean="0">
                        <a:effectLst/>
                      </a:endParaRPr>
                    </a:p>
                    <a:p>
                      <a:endParaRPr lang="en-GB" sz="1200" b="1" i="0" dirty="0" smtClean="0">
                        <a:effectLst/>
                      </a:endParaRPr>
                    </a:p>
                    <a:p>
                      <a:r>
                        <a:rPr lang="en-GB" sz="1200" b="1" dirty="0" smtClean="0"/>
                        <a:t>This method is unlikely to be chosen as it has a low atom economy.</a:t>
                      </a:r>
                      <a:endParaRPr lang="en-GB" sz="1200" b="1" i="0" dirty="0">
                        <a:effectLst/>
                      </a:endParaRPr>
                    </a:p>
                  </a:txBody>
                  <a:tcPr anchor="ctr"/>
                </a:tc>
              </a:tr>
            </a:tbl>
          </a:graphicData>
        </a:graphic>
      </p:graphicFrame>
      <p:graphicFrame>
        <p:nvGraphicFramePr>
          <p:cNvPr id="21" name="Table 20"/>
          <p:cNvGraphicFramePr>
            <a:graphicFrameLocks noGrp="1"/>
          </p:cNvGraphicFramePr>
          <p:nvPr>
            <p:extLst/>
          </p:nvPr>
        </p:nvGraphicFramePr>
        <p:xfrm>
          <a:off x="4277207" y="1163833"/>
          <a:ext cx="8390578" cy="1005840"/>
        </p:xfrm>
        <a:graphic>
          <a:graphicData uri="http://schemas.openxmlformats.org/drawingml/2006/table">
            <a:tbl>
              <a:tblPr firstRow="1" bandRow="1">
                <a:tableStyleId>{5940675A-B579-460E-94D1-54222C63F5DA}</a:tableStyleId>
              </a:tblPr>
              <a:tblGrid>
                <a:gridCol w="2013767"/>
                <a:gridCol w="2408761"/>
                <a:gridCol w="3968050"/>
              </a:tblGrid>
              <a:tr h="910583">
                <a:tc>
                  <a:txBody>
                    <a:bodyPr/>
                    <a:lstStyle/>
                    <a:p>
                      <a:pPr algn="ctr"/>
                      <a:r>
                        <a:rPr lang="en-GB" sz="1200" b="1" dirty="0" smtClean="0"/>
                        <a:t>Concentration of a solution is the amount of solute per volume of solution</a:t>
                      </a:r>
                      <a:endParaRPr lang="en-GB" sz="1200" b="1" dirty="0"/>
                    </a:p>
                  </a:txBody>
                  <a:tcPr anchor="ctr">
                    <a:solidFill>
                      <a:schemeClr val="accent2">
                        <a:lumMod val="20000"/>
                        <a:lumOff val="80000"/>
                      </a:schemeClr>
                    </a:solidFill>
                  </a:tcPr>
                </a:tc>
                <a:tc>
                  <a:txBody>
                    <a:bodyPr/>
                    <a:lstStyle/>
                    <a:p>
                      <a:r>
                        <a:rPr lang="en-GB" sz="1200" b="1" i="1" dirty="0" smtClean="0">
                          <a:solidFill>
                            <a:schemeClr val="accent2">
                              <a:lumMod val="75000"/>
                            </a:schemeClr>
                          </a:solidFill>
                        </a:rPr>
                        <a:t>Concentration  =     </a:t>
                      </a:r>
                      <a:r>
                        <a:rPr lang="en-GB" sz="1200" b="1" i="1" u="sng" dirty="0" smtClean="0">
                          <a:solidFill>
                            <a:schemeClr val="accent2">
                              <a:lumMod val="75000"/>
                            </a:schemeClr>
                          </a:solidFill>
                        </a:rPr>
                        <a:t>amount (</a:t>
                      </a:r>
                      <a:r>
                        <a:rPr lang="en-GB" sz="1200" b="1" i="1" u="sng" dirty="0" err="1" smtClean="0">
                          <a:solidFill>
                            <a:schemeClr val="accent2">
                              <a:lumMod val="75000"/>
                            </a:schemeClr>
                          </a:solidFill>
                        </a:rPr>
                        <a:t>mol</a:t>
                      </a:r>
                      <a:r>
                        <a:rPr lang="en-GB" sz="1200" b="1" i="1" u="sng" dirty="0" smtClean="0">
                          <a:solidFill>
                            <a:schemeClr val="accent2">
                              <a:lumMod val="75000"/>
                            </a:schemeClr>
                          </a:solidFill>
                        </a:rPr>
                        <a:t>) </a:t>
                      </a:r>
                    </a:p>
                    <a:p>
                      <a:r>
                        <a:rPr lang="en-GB" sz="1200" b="1" i="1" dirty="0" smtClean="0">
                          <a:solidFill>
                            <a:schemeClr val="accent2">
                              <a:lumMod val="75000"/>
                            </a:schemeClr>
                          </a:solidFill>
                        </a:rPr>
                        <a:t>    (</a:t>
                      </a:r>
                      <a:r>
                        <a:rPr lang="en-GB" sz="1200" b="1" i="1" dirty="0" err="1" smtClean="0">
                          <a:solidFill>
                            <a:schemeClr val="accent2">
                              <a:lumMod val="75000"/>
                            </a:schemeClr>
                          </a:solidFill>
                        </a:rPr>
                        <a:t>mol</a:t>
                      </a:r>
                      <a:r>
                        <a:rPr lang="en-GB" sz="1200" b="1" i="1" dirty="0" smtClean="0">
                          <a:solidFill>
                            <a:schemeClr val="accent2">
                              <a:lumMod val="75000"/>
                            </a:schemeClr>
                          </a:solidFill>
                        </a:rPr>
                        <a:t>/dm</a:t>
                      </a:r>
                      <a:r>
                        <a:rPr lang="en-GB" sz="1200" b="1" i="1" baseline="30000" dirty="0" smtClean="0">
                          <a:solidFill>
                            <a:schemeClr val="accent2">
                              <a:lumMod val="75000"/>
                            </a:schemeClr>
                          </a:solidFill>
                        </a:rPr>
                        <a:t>3</a:t>
                      </a:r>
                      <a:r>
                        <a:rPr lang="en-GB" sz="1200" b="1" i="1" dirty="0" smtClean="0">
                          <a:solidFill>
                            <a:schemeClr val="accent2">
                              <a:lumMod val="75000"/>
                            </a:schemeClr>
                          </a:solidFill>
                        </a:rPr>
                        <a:t>)            volume (dm</a:t>
                      </a:r>
                      <a:r>
                        <a:rPr lang="en-GB" sz="1200" b="1" i="1" baseline="30000" dirty="0" smtClean="0">
                          <a:solidFill>
                            <a:schemeClr val="accent2">
                              <a:lumMod val="75000"/>
                            </a:schemeClr>
                          </a:solidFill>
                        </a:rPr>
                        <a:t>3</a:t>
                      </a:r>
                      <a:r>
                        <a:rPr lang="en-GB" sz="1200" b="1" i="1" dirty="0" smtClean="0">
                          <a:solidFill>
                            <a:schemeClr val="accent2">
                              <a:lumMod val="75000"/>
                            </a:schemeClr>
                          </a:solidFill>
                        </a:rPr>
                        <a:t>)</a:t>
                      </a:r>
                    </a:p>
                    <a:p>
                      <a:pPr algn="ctr"/>
                      <a:endParaRPr lang="en-GB" sz="1200" b="1" i="1" dirty="0">
                        <a:solidFill>
                          <a:schemeClr val="accent2">
                            <a:lumMod val="75000"/>
                          </a:schemeClr>
                        </a:solidFill>
                      </a:endParaRPr>
                    </a:p>
                  </a:txBody>
                  <a:tcPr anchor="ctr"/>
                </a:tc>
                <a:tc>
                  <a:txBody>
                    <a:bodyPr/>
                    <a:lstStyle/>
                    <a:p>
                      <a:pPr algn="ctr"/>
                      <a:r>
                        <a:rPr lang="en-GB" sz="1200" b="1" i="0" dirty="0" smtClean="0">
                          <a:solidFill>
                            <a:schemeClr val="tx1"/>
                          </a:solidFill>
                        </a:rPr>
                        <a:t>What is the concentration of a solution that has 35.0g of solute in 0.5dm</a:t>
                      </a:r>
                      <a:r>
                        <a:rPr lang="en-GB" sz="1200" b="1" i="0" baseline="30000" dirty="0" smtClean="0">
                          <a:solidFill>
                            <a:schemeClr val="tx1"/>
                          </a:solidFill>
                        </a:rPr>
                        <a:t>3 </a:t>
                      </a:r>
                      <a:r>
                        <a:rPr lang="en-GB" sz="1200" b="1" i="0" dirty="0" smtClean="0">
                          <a:solidFill>
                            <a:schemeClr val="tx1"/>
                          </a:solidFill>
                        </a:rPr>
                        <a:t>of solution?</a:t>
                      </a:r>
                    </a:p>
                    <a:p>
                      <a:pPr algn="ctr"/>
                      <a:endParaRPr lang="en-GB" sz="1200" b="1" i="0" dirty="0" smtClean="0">
                        <a:solidFill>
                          <a:schemeClr val="tx1"/>
                        </a:solidFill>
                      </a:endParaRPr>
                    </a:p>
                    <a:p>
                      <a:pPr algn="ctr"/>
                      <a:r>
                        <a:rPr lang="en-GB" sz="1200" b="1" i="0" dirty="0" smtClean="0">
                          <a:solidFill>
                            <a:schemeClr val="tx1"/>
                          </a:solidFill>
                        </a:rPr>
                        <a:t>35/0.5 = 70 g/dm</a:t>
                      </a:r>
                      <a:r>
                        <a:rPr lang="en-GB" sz="1200" b="1" i="0" baseline="30000" dirty="0" smtClean="0">
                          <a:solidFill>
                            <a:schemeClr val="tx1"/>
                          </a:solidFill>
                        </a:rPr>
                        <a:t>3 </a:t>
                      </a:r>
                      <a:endParaRPr lang="en-GB" sz="1200" b="1" i="0" dirty="0" smtClean="0">
                        <a:solidFill>
                          <a:schemeClr val="tx1"/>
                        </a:solidFill>
                      </a:endParaRPr>
                    </a:p>
                    <a:p>
                      <a:pPr algn="ctr"/>
                      <a:endParaRPr lang="en-GB" sz="1200" b="1" dirty="0"/>
                    </a:p>
                  </a:txBody>
                  <a:tcPr anchor="ctr"/>
                </a:tc>
              </a:tr>
            </a:tbl>
          </a:graphicData>
        </a:graphic>
      </p:graphicFrame>
      <p:graphicFrame>
        <p:nvGraphicFramePr>
          <p:cNvPr id="23" name="Table 22"/>
          <p:cNvGraphicFramePr>
            <a:graphicFrameLocks noGrp="1"/>
          </p:cNvGraphicFramePr>
          <p:nvPr>
            <p:extLst/>
          </p:nvPr>
        </p:nvGraphicFramePr>
        <p:xfrm>
          <a:off x="6731570" y="2228236"/>
          <a:ext cx="5955265" cy="2956560"/>
        </p:xfrm>
        <a:graphic>
          <a:graphicData uri="http://schemas.openxmlformats.org/drawingml/2006/table">
            <a:tbl>
              <a:tblPr firstRow="1" bandRow="1">
                <a:tableStyleId>{5940675A-B579-460E-94D1-54222C63F5DA}</a:tableStyleId>
              </a:tblPr>
              <a:tblGrid>
                <a:gridCol w="265393"/>
                <a:gridCol w="1380277"/>
                <a:gridCol w="4309595"/>
              </a:tblGrid>
              <a:tr h="910583">
                <a:tc>
                  <a:txBody>
                    <a:bodyPr/>
                    <a:lstStyle/>
                    <a:p>
                      <a:pPr algn="ctr"/>
                      <a:r>
                        <a:rPr lang="en-GB" sz="1200" b="1" dirty="0" smtClean="0"/>
                        <a:t>Titration</a:t>
                      </a:r>
                      <a:endParaRPr lang="en-GB" sz="1200" b="1" dirty="0"/>
                    </a:p>
                  </a:txBody>
                  <a:tcPr vert="vert270" anchor="ctr">
                    <a:solidFill>
                      <a:schemeClr val="accent2">
                        <a:lumMod val="20000"/>
                        <a:lumOff val="80000"/>
                      </a:schemeClr>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If the volumes of two solutions that react completely are known and the concentrations of one solution is known, the concentration of the other solution can be calculated</a:t>
                      </a:r>
                      <a:r>
                        <a:rPr lang="en-GB" sz="1200" dirty="0" smtClean="0"/>
                        <a:t>.</a:t>
                      </a:r>
                      <a:endParaRPr lang="en-GB" sz="1200" b="1" dirty="0" smtClean="0">
                        <a:solidFill>
                          <a:schemeClr val="accent6">
                            <a:lumMod val="75000"/>
                          </a:schemeClr>
                        </a:solidFill>
                      </a:endParaRPr>
                    </a:p>
                  </a:txBody>
                  <a:tcPr anchor="ctr"/>
                </a:tc>
                <a:tc>
                  <a:txBody>
                    <a:bodyPr/>
                    <a:lstStyle/>
                    <a:p>
                      <a:pPr algn="ctr"/>
                      <a:r>
                        <a:rPr lang="en-GB" sz="1200" b="1" dirty="0" smtClean="0"/>
                        <a:t>2NaOH(</a:t>
                      </a:r>
                      <a:r>
                        <a:rPr lang="en-GB" sz="1200" b="1" dirty="0" err="1" smtClean="0"/>
                        <a:t>aq</a:t>
                      </a:r>
                      <a:r>
                        <a:rPr lang="en-GB" sz="1200" b="1" dirty="0" smtClean="0"/>
                        <a:t>) + H</a:t>
                      </a:r>
                      <a:r>
                        <a:rPr lang="en-GB" sz="1200" b="1" baseline="-25000" dirty="0" smtClean="0"/>
                        <a:t>2</a:t>
                      </a:r>
                      <a:r>
                        <a:rPr lang="en-GB" sz="1200" b="1" dirty="0" smtClean="0"/>
                        <a:t>SO</a:t>
                      </a:r>
                      <a:r>
                        <a:rPr lang="en-GB" sz="1200" b="1" baseline="-25000" dirty="0" smtClean="0"/>
                        <a:t>4</a:t>
                      </a:r>
                      <a:r>
                        <a:rPr lang="en-GB" sz="1200" b="1" dirty="0" smtClean="0"/>
                        <a:t>(</a:t>
                      </a:r>
                      <a:r>
                        <a:rPr lang="en-GB" sz="1200" b="1" dirty="0" err="1" smtClean="0"/>
                        <a:t>aq</a:t>
                      </a:r>
                      <a:r>
                        <a:rPr lang="en-GB" sz="1200" b="1" dirty="0" smtClean="0"/>
                        <a:t>)→ Na</a:t>
                      </a:r>
                      <a:r>
                        <a:rPr lang="en-GB" sz="1200" b="1" baseline="-25000" dirty="0" smtClean="0"/>
                        <a:t>2</a:t>
                      </a:r>
                      <a:r>
                        <a:rPr lang="en-GB" sz="1200" b="1" dirty="0" smtClean="0"/>
                        <a:t>S0</a:t>
                      </a:r>
                      <a:r>
                        <a:rPr lang="en-GB" sz="1200" b="1" baseline="-25000" dirty="0" smtClean="0"/>
                        <a:t>4</a:t>
                      </a:r>
                      <a:r>
                        <a:rPr lang="en-GB" sz="1200" b="1" dirty="0" smtClean="0"/>
                        <a:t>(</a:t>
                      </a:r>
                      <a:r>
                        <a:rPr lang="en-GB" sz="1200" b="1" dirty="0" err="1" smtClean="0"/>
                        <a:t>aq</a:t>
                      </a:r>
                      <a:r>
                        <a:rPr lang="en-GB" sz="1200" b="1" dirty="0" smtClean="0"/>
                        <a:t>) + 2H</a:t>
                      </a:r>
                      <a:r>
                        <a:rPr lang="en-GB" sz="1200" b="1" baseline="-25000" dirty="0" smtClean="0"/>
                        <a:t>2</a:t>
                      </a:r>
                      <a:r>
                        <a:rPr lang="en-GB" sz="1200" b="1" dirty="0" smtClean="0"/>
                        <a:t>O(l)</a:t>
                      </a:r>
                    </a:p>
                    <a:p>
                      <a:pPr algn="ctr"/>
                      <a:endParaRPr lang="en-GB" sz="1200" b="1" dirty="0" smtClean="0"/>
                    </a:p>
                    <a:p>
                      <a:pPr algn="ctr"/>
                      <a:r>
                        <a:rPr lang="en-GB" sz="1200" b="1" dirty="0" smtClean="0"/>
                        <a:t>It takes 12.20cm</a:t>
                      </a:r>
                      <a:r>
                        <a:rPr lang="en-GB" sz="1200" b="1" baseline="30000" dirty="0" smtClean="0"/>
                        <a:t>3</a:t>
                      </a:r>
                      <a:r>
                        <a:rPr lang="en-GB" sz="1200" b="1" dirty="0" smtClean="0"/>
                        <a:t> of </a:t>
                      </a:r>
                      <a:r>
                        <a:rPr lang="en-GB" sz="1200" b="1" dirty="0" err="1" smtClean="0"/>
                        <a:t>sulfuric</a:t>
                      </a:r>
                      <a:r>
                        <a:rPr lang="en-GB" sz="1200" b="1" dirty="0" smtClean="0"/>
                        <a:t> acid to neutralise 24.00cm</a:t>
                      </a:r>
                      <a:r>
                        <a:rPr lang="en-GB" sz="1200" b="1" baseline="30000" dirty="0" smtClean="0"/>
                        <a:t>3 </a:t>
                      </a:r>
                      <a:r>
                        <a:rPr lang="en-GB" sz="1200" b="1" dirty="0" smtClean="0"/>
                        <a:t>of sodium hydroxide solution, which has a concentration of 0.50mol/dm</a:t>
                      </a:r>
                      <a:r>
                        <a:rPr lang="en-GB" sz="1200" b="1" baseline="30000" dirty="0" smtClean="0"/>
                        <a:t>3</a:t>
                      </a:r>
                      <a:r>
                        <a:rPr lang="en-GB" sz="1200" b="1" dirty="0" smtClean="0"/>
                        <a:t>.</a:t>
                      </a:r>
                    </a:p>
                    <a:p>
                      <a:pPr algn="ctr"/>
                      <a:endParaRPr lang="en-GB" sz="1200" b="1" dirty="0" smtClean="0"/>
                    </a:p>
                    <a:p>
                      <a:pPr algn="ctr"/>
                      <a:r>
                        <a:rPr lang="en-GB" sz="1200" b="1" dirty="0" smtClean="0"/>
                        <a:t>Calculate the concentration of the </a:t>
                      </a:r>
                      <a:r>
                        <a:rPr lang="en-GB" sz="1200" b="1" dirty="0" err="1" smtClean="0"/>
                        <a:t>sulfuric</a:t>
                      </a:r>
                      <a:r>
                        <a:rPr lang="en-GB" sz="1200" b="1" dirty="0" smtClean="0"/>
                        <a:t> acid in </a:t>
                      </a:r>
                      <a:r>
                        <a:rPr lang="en-GB" sz="1200" b="1" dirty="0" err="1" smtClean="0"/>
                        <a:t>mol</a:t>
                      </a:r>
                      <a:r>
                        <a:rPr lang="en-GB" sz="1200" b="1" dirty="0" smtClean="0"/>
                        <a:t>/dm</a:t>
                      </a:r>
                      <a:r>
                        <a:rPr lang="en-GB" sz="1200" b="1" baseline="30000" dirty="0" smtClean="0"/>
                        <a:t>3</a:t>
                      </a:r>
                      <a:r>
                        <a:rPr lang="en-GB" sz="1200" b="1" baseline="0" dirty="0" smtClean="0"/>
                        <a:t>:</a:t>
                      </a:r>
                    </a:p>
                    <a:p>
                      <a:pPr algn="ctr"/>
                      <a:endParaRPr lang="en-GB" sz="1200" b="1" dirty="0" smtClean="0"/>
                    </a:p>
                    <a:p>
                      <a:pPr algn="ctr"/>
                      <a:r>
                        <a:rPr lang="en-GB" sz="1200" b="1" dirty="0" smtClean="0"/>
                        <a:t>0.5 </a:t>
                      </a:r>
                      <a:r>
                        <a:rPr lang="en-GB" sz="1200" b="1" dirty="0" err="1" smtClean="0"/>
                        <a:t>mol</a:t>
                      </a:r>
                      <a:r>
                        <a:rPr lang="en-GB" sz="1200" b="1" dirty="0" smtClean="0"/>
                        <a:t>/dm</a:t>
                      </a:r>
                      <a:r>
                        <a:rPr lang="en-GB" sz="1200" b="1" baseline="30000" dirty="0" smtClean="0"/>
                        <a:t>3</a:t>
                      </a:r>
                      <a:r>
                        <a:rPr lang="en-GB" sz="1200" b="1" dirty="0" smtClean="0"/>
                        <a:t> x (24/1000) dm</a:t>
                      </a:r>
                      <a:r>
                        <a:rPr lang="en-GB" sz="1200" b="1" baseline="30000" dirty="0" smtClean="0"/>
                        <a:t>3</a:t>
                      </a:r>
                      <a:r>
                        <a:rPr lang="en-GB" sz="1200" b="1" dirty="0" smtClean="0"/>
                        <a:t> = 0.012 </a:t>
                      </a:r>
                      <a:r>
                        <a:rPr lang="en-GB" sz="1200" b="1" dirty="0" err="1" smtClean="0"/>
                        <a:t>mol</a:t>
                      </a:r>
                      <a:r>
                        <a:rPr lang="en-GB" sz="1200" b="1" dirty="0" smtClean="0"/>
                        <a:t> of </a:t>
                      </a:r>
                      <a:r>
                        <a:rPr lang="en-GB" sz="1200" b="1" dirty="0" err="1" smtClean="0"/>
                        <a:t>NaOH</a:t>
                      </a:r>
                      <a:endParaRPr lang="en-GB" sz="1200" b="1" dirty="0" smtClean="0"/>
                    </a:p>
                    <a:p>
                      <a:pPr algn="ctr"/>
                      <a:r>
                        <a:rPr lang="en-GB" sz="1200" b="1" dirty="0" smtClean="0"/>
                        <a:t>The equation shows that 2 </a:t>
                      </a:r>
                      <a:r>
                        <a:rPr lang="en-GB" sz="1200" b="1" dirty="0" err="1" smtClean="0"/>
                        <a:t>mol</a:t>
                      </a:r>
                      <a:r>
                        <a:rPr lang="en-GB" sz="1200" b="1" dirty="0" smtClean="0"/>
                        <a:t> of </a:t>
                      </a:r>
                      <a:r>
                        <a:rPr lang="en-GB" sz="1200" b="1" dirty="0" err="1" smtClean="0"/>
                        <a:t>NaOH</a:t>
                      </a:r>
                      <a:r>
                        <a:rPr lang="en-GB" sz="1200" b="1" dirty="0" smtClean="0"/>
                        <a:t> reacts with 1 </a:t>
                      </a:r>
                      <a:r>
                        <a:rPr lang="en-GB" sz="1200" b="1" dirty="0" err="1" smtClean="0"/>
                        <a:t>mol</a:t>
                      </a:r>
                      <a:r>
                        <a:rPr lang="en-GB" sz="1200" b="1" dirty="0" smtClean="0"/>
                        <a:t> of H</a:t>
                      </a:r>
                      <a:r>
                        <a:rPr lang="en-GB" sz="1200" b="1" baseline="-25000" dirty="0" smtClean="0"/>
                        <a:t>2</a:t>
                      </a:r>
                      <a:r>
                        <a:rPr lang="en-GB" sz="1200" b="1" dirty="0" smtClean="0"/>
                        <a:t>SO</a:t>
                      </a:r>
                      <a:r>
                        <a:rPr lang="en-GB" sz="1200" b="1" baseline="-25000" dirty="0" smtClean="0"/>
                        <a:t>4</a:t>
                      </a:r>
                      <a:r>
                        <a:rPr lang="en-GB" sz="1200" b="1" dirty="0" smtClean="0"/>
                        <a:t>, so the number of moles in 12.20cm</a:t>
                      </a:r>
                      <a:r>
                        <a:rPr lang="en-GB" sz="1200" b="1" baseline="30000" dirty="0" smtClean="0"/>
                        <a:t>3</a:t>
                      </a:r>
                      <a:r>
                        <a:rPr lang="en-GB" sz="1200" b="1" dirty="0" smtClean="0"/>
                        <a:t> of </a:t>
                      </a:r>
                      <a:r>
                        <a:rPr lang="en-GB" sz="1200" b="1" dirty="0" err="1" smtClean="0"/>
                        <a:t>sulfuric</a:t>
                      </a:r>
                      <a:r>
                        <a:rPr lang="en-GB" sz="1200" b="1" dirty="0" smtClean="0"/>
                        <a:t> acid  is (0.012/2) = 0.006 </a:t>
                      </a:r>
                      <a:r>
                        <a:rPr lang="en-GB" sz="1200" b="1" dirty="0" err="1" smtClean="0"/>
                        <a:t>mol</a:t>
                      </a:r>
                      <a:r>
                        <a:rPr lang="en-GB" sz="1200" b="1" dirty="0" smtClean="0"/>
                        <a:t> of </a:t>
                      </a:r>
                      <a:r>
                        <a:rPr lang="en-GB" sz="1200" b="1" dirty="0" err="1" smtClean="0"/>
                        <a:t>sulfuric</a:t>
                      </a:r>
                      <a:r>
                        <a:rPr lang="en-GB" sz="1200" b="1" dirty="0" smtClean="0"/>
                        <a:t> acid</a:t>
                      </a:r>
                    </a:p>
                    <a:p>
                      <a:pPr algn="ctr"/>
                      <a:endParaRPr lang="en-GB" sz="1200" b="1" dirty="0" smtClean="0"/>
                    </a:p>
                    <a:p>
                      <a:pPr algn="ctr"/>
                      <a:r>
                        <a:rPr lang="en-GB" sz="1200" b="1" dirty="0" smtClean="0"/>
                        <a:t>Calculate the concentration of </a:t>
                      </a:r>
                      <a:r>
                        <a:rPr lang="en-GB" sz="1200" b="1" dirty="0" err="1" smtClean="0"/>
                        <a:t>sulfuric</a:t>
                      </a:r>
                      <a:r>
                        <a:rPr lang="en-GB" sz="1200" b="1" dirty="0" smtClean="0"/>
                        <a:t> acid in </a:t>
                      </a:r>
                      <a:r>
                        <a:rPr lang="en-GB" sz="1200" b="1" dirty="0" err="1" smtClean="0"/>
                        <a:t>mol</a:t>
                      </a:r>
                      <a:r>
                        <a:rPr lang="en-GB" sz="1200" b="1" dirty="0" smtClean="0"/>
                        <a:t>/ dm</a:t>
                      </a:r>
                      <a:r>
                        <a:rPr lang="en-GB" sz="1200" b="1" baseline="30000" dirty="0" smtClean="0"/>
                        <a:t>3</a:t>
                      </a:r>
                      <a:endParaRPr lang="en-GB" sz="1200" b="1" dirty="0" smtClean="0"/>
                    </a:p>
                    <a:p>
                      <a:pPr algn="ctr"/>
                      <a:r>
                        <a:rPr lang="en-GB" sz="1200" b="1" dirty="0" smtClean="0"/>
                        <a:t>0.006 </a:t>
                      </a:r>
                      <a:r>
                        <a:rPr lang="en-GB" sz="1200" b="1" dirty="0" err="1" smtClean="0"/>
                        <a:t>mol</a:t>
                      </a:r>
                      <a:r>
                        <a:rPr lang="en-GB" sz="1200" b="1" dirty="0" smtClean="0"/>
                        <a:t> x (1000/12.2) dm</a:t>
                      </a:r>
                      <a:r>
                        <a:rPr lang="en-GB" sz="1200" b="1" baseline="30000" dirty="0" smtClean="0"/>
                        <a:t>3 </a:t>
                      </a:r>
                      <a:r>
                        <a:rPr lang="en-GB" sz="1200" b="1" dirty="0" smtClean="0"/>
                        <a:t>=0.49mol/dm</a:t>
                      </a:r>
                      <a:r>
                        <a:rPr lang="en-GB" sz="1200" b="1" baseline="30000" dirty="0" smtClean="0"/>
                        <a:t>3</a:t>
                      </a:r>
                    </a:p>
                    <a:p>
                      <a:pPr algn="ctr"/>
                      <a:endParaRPr lang="en-GB" sz="1200" b="1" baseline="30000" dirty="0" smtClean="0"/>
                    </a:p>
                  </a:txBody>
                  <a:tcPr anchor="ctr"/>
                </a:tc>
              </a:tr>
            </a:tbl>
          </a:graphicData>
        </a:graphic>
      </p:graphicFrame>
      <p:graphicFrame>
        <p:nvGraphicFramePr>
          <p:cNvPr id="26" name="Table 25"/>
          <p:cNvGraphicFramePr>
            <a:graphicFrameLocks noGrp="1"/>
          </p:cNvGraphicFramePr>
          <p:nvPr>
            <p:extLst/>
          </p:nvPr>
        </p:nvGraphicFramePr>
        <p:xfrm>
          <a:off x="9486900" y="5289000"/>
          <a:ext cx="3180885" cy="822960"/>
        </p:xfrm>
        <a:graphic>
          <a:graphicData uri="http://schemas.openxmlformats.org/drawingml/2006/table">
            <a:tbl>
              <a:tblPr firstRow="1" bandRow="1">
                <a:tableStyleId>{5940675A-B579-460E-94D1-54222C63F5DA}</a:tableStyleId>
              </a:tblPr>
              <a:tblGrid>
                <a:gridCol w="3180885"/>
              </a:tblGrid>
              <a:tr h="820527">
                <a:tc>
                  <a:txBody>
                    <a:bodyPr/>
                    <a:lstStyle/>
                    <a:p>
                      <a:pPr algn="ctr"/>
                      <a:r>
                        <a:rPr lang="en-GB" sz="1200" b="1" i="0" dirty="0" smtClean="0">
                          <a:solidFill>
                            <a:schemeClr val="tx1"/>
                          </a:solidFill>
                        </a:rPr>
                        <a:t>Calculate the concentration of </a:t>
                      </a:r>
                      <a:r>
                        <a:rPr lang="en-GB" sz="1200" b="1" i="0" dirty="0" err="1" smtClean="0">
                          <a:solidFill>
                            <a:schemeClr val="tx1"/>
                          </a:solidFill>
                        </a:rPr>
                        <a:t>sulfuric</a:t>
                      </a:r>
                      <a:r>
                        <a:rPr lang="en-GB" sz="1200" b="1" i="0" dirty="0" smtClean="0">
                          <a:solidFill>
                            <a:schemeClr val="tx1"/>
                          </a:solidFill>
                        </a:rPr>
                        <a:t> acid in g/ dm</a:t>
                      </a:r>
                      <a:r>
                        <a:rPr lang="en-GB" sz="1200" b="1" i="0" baseline="30000" dirty="0" smtClean="0">
                          <a:solidFill>
                            <a:schemeClr val="tx1"/>
                          </a:solidFill>
                        </a:rPr>
                        <a:t>3</a:t>
                      </a:r>
                      <a:r>
                        <a:rPr lang="en-GB" sz="1200" b="1" i="0" baseline="0" dirty="0" smtClean="0">
                          <a:solidFill>
                            <a:schemeClr val="tx1"/>
                          </a:solidFill>
                        </a:rPr>
                        <a:t>:</a:t>
                      </a:r>
                      <a:endParaRPr lang="en-GB" sz="1200" b="1" i="0" dirty="0" smtClean="0">
                        <a:solidFill>
                          <a:schemeClr val="tx1"/>
                        </a:solidFill>
                      </a:endParaRPr>
                    </a:p>
                    <a:p>
                      <a:pPr algn="ctr"/>
                      <a:r>
                        <a:rPr lang="en-GB" sz="1200" b="1" i="0" dirty="0" smtClean="0">
                          <a:solidFill>
                            <a:schemeClr val="tx1"/>
                          </a:solidFill>
                        </a:rPr>
                        <a:t>H</a:t>
                      </a:r>
                      <a:r>
                        <a:rPr lang="en-GB" sz="1200" b="1" i="0" baseline="-25000" dirty="0" smtClean="0">
                          <a:solidFill>
                            <a:schemeClr val="tx1"/>
                          </a:solidFill>
                        </a:rPr>
                        <a:t>2</a:t>
                      </a:r>
                      <a:r>
                        <a:rPr lang="en-GB" sz="1200" b="1" i="0" dirty="0" smtClean="0">
                          <a:solidFill>
                            <a:schemeClr val="tx1"/>
                          </a:solidFill>
                        </a:rPr>
                        <a:t>SO</a:t>
                      </a:r>
                      <a:r>
                        <a:rPr lang="en-GB" sz="1200" b="1" i="0" baseline="-25000" dirty="0" smtClean="0">
                          <a:solidFill>
                            <a:schemeClr val="tx1"/>
                          </a:solidFill>
                        </a:rPr>
                        <a:t>4 </a:t>
                      </a:r>
                      <a:r>
                        <a:rPr lang="en-GB" sz="1200" b="1" i="0" dirty="0" smtClean="0">
                          <a:solidFill>
                            <a:schemeClr val="tx1"/>
                          </a:solidFill>
                        </a:rPr>
                        <a:t>= (2x1) + 32 + (4x16) = 98g</a:t>
                      </a:r>
                    </a:p>
                    <a:p>
                      <a:pPr algn="ctr"/>
                      <a:r>
                        <a:rPr lang="en-GB" sz="1200" b="1" i="0" dirty="0" smtClean="0">
                          <a:solidFill>
                            <a:schemeClr val="tx1"/>
                          </a:solidFill>
                        </a:rPr>
                        <a:t>0.49 x 98g = 48.2g/dm</a:t>
                      </a:r>
                      <a:r>
                        <a:rPr lang="en-GB" sz="1200" b="1" i="0" baseline="30000" dirty="0" smtClean="0">
                          <a:solidFill>
                            <a:schemeClr val="tx1"/>
                          </a:solidFill>
                        </a:rPr>
                        <a:t>3</a:t>
                      </a:r>
                      <a:endParaRPr lang="en-GB" sz="1200" b="1" i="0" baseline="30000" dirty="0">
                        <a:solidFill>
                          <a:schemeClr val="tx1"/>
                        </a:solidFill>
                      </a:endParaRPr>
                    </a:p>
                  </a:txBody>
                  <a:tcPr/>
                </a:tc>
              </a:tr>
            </a:tbl>
          </a:graphicData>
        </a:graphic>
      </p:graphicFrame>
      <p:graphicFrame>
        <p:nvGraphicFramePr>
          <p:cNvPr id="27" name="Table 26"/>
          <p:cNvGraphicFramePr>
            <a:graphicFrameLocks noGrp="1"/>
          </p:cNvGraphicFramePr>
          <p:nvPr>
            <p:extLst/>
          </p:nvPr>
        </p:nvGraphicFramePr>
        <p:xfrm>
          <a:off x="6374174" y="6198804"/>
          <a:ext cx="6332176" cy="1371600"/>
        </p:xfrm>
        <a:graphic>
          <a:graphicData uri="http://schemas.openxmlformats.org/drawingml/2006/table">
            <a:tbl>
              <a:tblPr firstRow="1" bandRow="1">
                <a:tableStyleId>{5940675A-B579-460E-94D1-54222C63F5DA}</a:tableStyleId>
              </a:tblPr>
              <a:tblGrid>
                <a:gridCol w="1684875"/>
                <a:gridCol w="2076309"/>
                <a:gridCol w="2570992"/>
              </a:tblGrid>
              <a:tr h="1359697">
                <a:tc>
                  <a:txBody>
                    <a:bodyPr/>
                    <a:lstStyle/>
                    <a:p>
                      <a:pPr algn="ctr"/>
                      <a:r>
                        <a:rPr lang="en-GB" sz="1200" b="1" dirty="0" smtClean="0"/>
                        <a:t>Equal amounts of moles or gases occupy the same volume under the same conditions of temperature and pressure</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The volume of one mole of any gas at room temperature and pressure (20°C and 1 atmospheric pressure) is 24 dm</a:t>
                      </a:r>
                      <a:r>
                        <a:rPr lang="en-GB" sz="1200" b="1" i="1" baseline="30000" dirty="0" smtClean="0">
                          <a:solidFill>
                            <a:schemeClr val="accent2">
                              <a:lumMod val="75000"/>
                            </a:schemeClr>
                          </a:solidFill>
                        </a:rPr>
                        <a:t>3</a:t>
                      </a:r>
                      <a:endParaRPr lang="en-GB" sz="1200" b="1" i="1" dirty="0">
                        <a:solidFill>
                          <a:schemeClr val="accent2">
                            <a:lumMod val="75000"/>
                          </a:schemeClr>
                        </a:solidFill>
                      </a:endParaRPr>
                    </a:p>
                  </a:txBody>
                  <a:tcPr anchor="ctr"/>
                </a:tc>
                <a:tc>
                  <a:txBody>
                    <a:bodyPr/>
                    <a:lstStyle/>
                    <a:p>
                      <a:r>
                        <a:rPr lang="en-GB" sz="1200" b="1" dirty="0" smtClean="0">
                          <a:ea typeface="Times New Roman" panose="02020603050405020304" pitchFamily="18" charset="0"/>
                          <a:cs typeface="Arial" panose="020B0604020202020204" pitchFamily="34" charset="0"/>
                        </a:rPr>
                        <a:t>No. of moles of gas = </a:t>
                      </a:r>
                      <a:r>
                        <a:rPr lang="en-GB" sz="1200" b="1" u="sng" dirty="0" err="1" smtClean="0">
                          <a:ea typeface="Times New Roman" panose="02020603050405020304" pitchFamily="18" charset="0"/>
                          <a:cs typeface="Arial" panose="020B0604020202020204" pitchFamily="34" charset="0"/>
                        </a:rPr>
                        <a:t>vol</a:t>
                      </a:r>
                      <a:r>
                        <a:rPr lang="en-GB" sz="1200" b="1" u="sng" dirty="0" smtClean="0">
                          <a:ea typeface="Times New Roman" panose="02020603050405020304" pitchFamily="18" charset="0"/>
                          <a:cs typeface="Arial" panose="020B0604020202020204" pitchFamily="34" charset="0"/>
                        </a:rPr>
                        <a:t> of gas (dm</a:t>
                      </a:r>
                      <a:r>
                        <a:rPr lang="en-GB" sz="1200" b="1" u="sng" baseline="30000" dirty="0" smtClean="0">
                          <a:ea typeface="Times New Roman" panose="02020603050405020304" pitchFamily="18" charset="0"/>
                          <a:cs typeface="Arial" panose="020B0604020202020204" pitchFamily="34" charset="0"/>
                        </a:rPr>
                        <a:t>3</a:t>
                      </a:r>
                      <a:r>
                        <a:rPr lang="en-GB" sz="1200" b="1" u="sng" dirty="0" smtClean="0">
                          <a:ea typeface="Times New Roman" panose="02020603050405020304" pitchFamily="18" charset="0"/>
                          <a:cs typeface="Arial" panose="020B0604020202020204" pitchFamily="34" charset="0"/>
                        </a:rPr>
                        <a:t>)</a:t>
                      </a:r>
                    </a:p>
                    <a:p>
                      <a:r>
                        <a:rPr lang="en-GB" sz="1200" b="1" u="none" dirty="0" smtClean="0">
                          <a:ea typeface="Times New Roman" panose="02020603050405020304" pitchFamily="18" charset="0"/>
                          <a:cs typeface="Times New Roman" panose="02020603050405020304" pitchFamily="18" charset="0"/>
                        </a:rPr>
                        <a:t>                                                24dm</a:t>
                      </a:r>
                      <a:r>
                        <a:rPr lang="en-GB" sz="1200" b="1" u="none" baseline="30000" dirty="0" smtClean="0">
                          <a:ea typeface="Times New Roman" panose="02020603050405020304" pitchFamily="18" charset="0"/>
                          <a:cs typeface="Times New Roman" panose="02020603050405020304" pitchFamily="18" charset="0"/>
                        </a:rPr>
                        <a:t>3</a:t>
                      </a:r>
                    </a:p>
                    <a:p>
                      <a:pPr algn="ctr"/>
                      <a:endParaRPr lang="en-GB" sz="1200" b="1" dirty="0"/>
                    </a:p>
                  </a:txBody>
                  <a:tcPr anchor="ctr"/>
                </a:tc>
              </a:tr>
            </a:tbl>
          </a:graphicData>
        </a:graphic>
      </p:graphicFrame>
      <p:graphicFrame>
        <p:nvGraphicFramePr>
          <p:cNvPr id="28" name="Table 27"/>
          <p:cNvGraphicFramePr>
            <a:graphicFrameLocks noGrp="1"/>
          </p:cNvGraphicFramePr>
          <p:nvPr>
            <p:extLst/>
          </p:nvPr>
        </p:nvGraphicFramePr>
        <p:xfrm>
          <a:off x="7023101" y="7753874"/>
          <a:ext cx="2184400" cy="1478573"/>
        </p:xfrm>
        <a:graphic>
          <a:graphicData uri="http://schemas.openxmlformats.org/drawingml/2006/table">
            <a:tbl>
              <a:tblPr firstRow="1" bandRow="1">
                <a:tableStyleId>{5940675A-B579-460E-94D1-54222C63F5DA}</a:tableStyleId>
              </a:tblPr>
              <a:tblGrid>
                <a:gridCol w="2184400"/>
              </a:tblGrid>
              <a:tr h="1478573">
                <a:tc>
                  <a:txBody>
                    <a:bodyPr/>
                    <a:lstStyle/>
                    <a:p>
                      <a:r>
                        <a:rPr lang="en-GB" sz="1200" b="1" i="0" dirty="0" smtClean="0">
                          <a:solidFill>
                            <a:schemeClr val="tx1"/>
                          </a:solidFill>
                        </a:rPr>
                        <a:t>What is the volume of 11.6 g of </a:t>
                      </a:r>
                    </a:p>
                    <a:p>
                      <a:r>
                        <a:rPr lang="en-GB" sz="1200" b="1" i="0" dirty="0" smtClean="0">
                          <a:solidFill>
                            <a:schemeClr val="tx1"/>
                          </a:solidFill>
                        </a:rPr>
                        <a:t>butane (C</a:t>
                      </a:r>
                      <a:r>
                        <a:rPr lang="en-GB" sz="1200" b="1" i="0" baseline="-25000" dirty="0" smtClean="0">
                          <a:solidFill>
                            <a:schemeClr val="tx1"/>
                          </a:solidFill>
                        </a:rPr>
                        <a:t>4</a:t>
                      </a:r>
                      <a:r>
                        <a:rPr lang="en-GB" sz="1200" b="1" i="0" dirty="0" smtClean="0">
                          <a:solidFill>
                            <a:schemeClr val="tx1"/>
                          </a:solidFill>
                        </a:rPr>
                        <a:t>H</a:t>
                      </a:r>
                      <a:r>
                        <a:rPr lang="en-GB" sz="1200" b="1" i="0" baseline="-25000" dirty="0" smtClean="0">
                          <a:solidFill>
                            <a:schemeClr val="tx1"/>
                          </a:solidFill>
                        </a:rPr>
                        <a:t>10</a:t>
                      </a:r>
                      <a:r>
                        <a:rPr lang="en-GB" sz="1200" b="1" i="0" dirty="0" smtClean="0">
                          <a:solidFill>
                            <a:schemeClr val="tx1"/>
                          </a:solidFill>
                        </a:rPr>
                        <a:t>) gas at RTP?</a:t>
                      </a:r>
                    </a:p>
                    <a:p>
                      <a:endParaRPr lang="en-GB" sz="500" b="1" i="0" dirty="0" smtClean="0">
                        <a:solidFill>
                          <a:schemeClr val="tx1"/>
                        </a:solidFill>
                      </a:endParaRPr>
                    </a:p>
                    <a:p>
                      <a:r>
                        <a:rPr lang="en-GB" sz="1200" b="1" i="0" dirty="0" smtClean="0">
                          <a:solidFill>
                            <a:schemeClr val="tx1"/>
                          </a:solidFill>
                        </a:rPr>
                        <a:t>M</a:t>
                      </a:r>
                      <a:r>
                        <a:rPr lang="en-GB" sz="1200" b="1" i="0" baseline="-25000" dirty="0" smtClean="0">
                          <a:solidFill>
                            <a:schemeClr val="tx1"/>
                          </a:solidFill>
                        </a:rPr>
                        <a:t>r </a:t>
                      </a:r>
                      <a:r>
                        <a:rPr lang="en-GB" sz="1200" b="1" i="0" dirty="0" smtClean="0">
                          <a:solidFill>
                            <a:schemeClr val="tx1"/>
                          </a:solidFill>
                        </a:rPr>
                        <a:t>: (4 x 12) + (10 x 1) = 58</a:t>
                      </a:r>
                    </a:p>
                    <a:p>
                      <a:endParaRPr lang="en-GB" sz="1200" b="1" i="0" dirty="0" smtClean="0">
                        <a:solidFill>
                          <a:schemeClr val="tx1"/>
                        </a:solidFill>
                      </a:endParaRPr>
                    </a:p>
                    <a:p>
                      <a:r>
                        <a:rPr lang="en-GB" sz="1200" b="1" i="0" dirty="0" smtClean="0">
                          <a:solidFill>
                            <a:schemeClr val="tx1"/>
                          </a:solidFill>
                        </a:rPr>
                        <a:t>11.6/58 = 0.20 </a:t>
                      </a:r>
                      <a:r>
                        <a:rPr lang="en-GB" sz="1200" b="1" i="0" dirty="0" err="1" smtClean="0">
                          <a:solidFill>
                            <a:schemeClr val="tx1"/>
                          </a:solidFill>
                        </a:rPr>
                        <a:t>mol</a:t>
                      </a:r>
                      <a:endParaRPr lang="en-GB" sz="1200" b="1" i="0" dirty="0" smtClean="0">
                        <a:solidFill>
                          <a:schemeClr val="tx1"/>
                        </a:solidFill>
                      </a:endParaRPr>
                    </a:p>
                    <a:p>
                      <a:endParaRPr lang="en-GB" sz="1200" b="1" i="0" dirty="0" smtClean="0">
                        <a:solidFill>
                          <a:schemeClr val="tx1"/>
                        </a:solidFill>
                      </a:endParaRPr>
                    </a:p>
                    <a:p>
                      <a:r>
                        <a:rPr lang="en-GB" sz="1200" b="1" i="0" dirty="0" smtClean="0">
                          <a:solidFill>
                            <a:schemeClr val="tx1"/>
                          </a:solidFill>
                        </a:rPr>
                        <a:t>Volume =  0.20 x 24 = 4.8 dm</a:t>
                      </a:r>
                      <a:r>
                        <a:rPr lang="en-GB" sz="1200" b="1" i="0" baseline="30000" dirty="0" smtClean="0">
                          <a:solidFill>
                            <a:schemeClr val="tx1"/>
                          </a:solidFill>
                        </a:rPr>
                        <a:t>3</a:t>
                      </a:r>
                      <a:endParaRPr lang="en-GB" sz="1200" b="1" i="0" dirty="0" smtClean="0">
                        <a:solidFill>
                          <a:schemeClr val="tx1"/>
                        </a:solidFill>
                      </a:endParaRPr>
                    </a:p>
                  </a:txBody>
                  <a:tcPr/>
                </a:tc>
              </a:tr>
            </a:tbl>
          </a:graphicData>
        </a:graphic>
      </p:graphicFrame>
      <p:graphicFrame>
        <p:nvGraphicFramePr>
          <p:cNvPr id="29" name="Table 28"/>
          <p:cNvGraphicFramePr>
            <a:graphicFrameLocks noGrp="1"/>
          </p:cNvGraphicFramePr>
          <p:nvPr>
            <p:extLst/>
          </p:nvPr>
        </p:nvGraphicFramePr>
        <p:xfrm>
          <a:off x="9324498" y="7715921"/>
          <a:ext cx="3350102" cy="1499199"/>
        </p:xfrm>
        <a:graphic>
          <a:graphicData uri="http://schemas.openxmlformats.org/drawingml/2006/table">
            <a:tbl>
              <a:tblPr firstRow="1" bandRow="1">
                <a:tableStyleId>{5940675A-B579-460E-94D1-54222C63F5DA}</a:tableStyleId>
              </a:tblPr>
              <a:tblGrid>
                <a:gridCol w="3350102"/>
              </a:tblGrid>
              <a:tr h="1499199">
                <a:tc>
                  <a:txBody>
                    <a:bodyPr/>
                    <a:lstStyle/>
                    <a:p>
                      <a:r>
                        <a:rPr lang="en-GB" sz="1200" b="1" i="0" dirty="0" smtClean="0">
                          <a:solidFill>
                            <a:schemeClr val="tx1"/>
                          </a:solidFill>
                        </a:rPr>
                        <a:t>6g of a hydrocarbon gas had a volume of 4.8 dm</a:t>
                      </a:r>
                      <a:r>
                        <a:rPr lang="en-GB" sz="1200" b="1" i="0" baseline="30000" dirty="0" smtClean="0">
                          <a:solidFill>
                            <a:schemeClr val="tx1"/>
                          </a:solidFill>
                        </a:rPr>
                        <a:t>3</a:t>
                      </a:r>
                      <a:r>
                        <a:rPr lang="en-GB" sz="1200" b="1" i="0" dirty="0" smtClean="0">
                          <a:solidFill>
                            <a:schemeClr val="tx1"/>
                          </a:solidFill>
                        </a:rPr>
                        <a:t>. Calculate its molecular mass.</a:t>
                      </a:r>
                    </a:p>
                    <a:p>
                      <a:endParaRPr lang="en-GB" sz="500" b="1" i="0" dirty="0" smtClean="0">
                        <a:solidFill>
                          <a:schemeClr val="tx1"/>
                        </a:solidFill>
                      </a:endParaRPr>
                    </a:p>
                    <a:p>
                      <a:r>
                        <a:rPr lang="en-GB" sz="1200" b="1" i="0" dirty="0" smtClean="0">
                          <a:solidFill>
                            <a:schemeClr val="tx1"/>
                          </a:solidFill>
                        </a:rPr>
                        <a:t>1 mole = 24 dm</a:t>
                      </a:r>
                      <a:r>
                        <a:rPr lang="en-GB" sz="1200" b="1" i="0" baseline="30000" dirty="0" smtClean="0">
                          <a:solidFill>
                            <a:schemeClr val="tx1"/>
                          </a:solidFill>
                        </a:rPr>
                        <a:t>3</a:t>
                      </a:r>
                      <a:r>
                        <a:rPr lang="en-GB" sz="1200" b="1" i="0" dirty="0" smtClean="0">
                          <a:solidFill>
                            <a:schemeClr val="tx1"/>
                          </a:solidFill>
                        </a:rPr>
                        <a:t>, so 4.8/24 = 0.2 </a:t>
                      </a:r>
                      <a:r>
                        <a:rPr lang="en-GB" sz="1200" b="1" i="0" dirty="0" err="1" smtClean="0">
                          <a:solidFill>
                            <a:schemeClr val="tx1"/>
                          </a:solidFill>
                        </a:rPr>
                        <a:t>mol</a:t>
                      </a:r>
                      <a:endParaRPr lang="en-GB" sz="1200" b="1" i="0" dirty="0" smtClean="0">
                        <a:solidFill>
                          <a:schemeClr val="tx1"/>
                        </a:solidFill>
                      </a:endParaRPr>
                    </a:p>
                    <a:p>
                      <a:endParaRPr lang="en-GB" sz="1200" b="1" i="0" dirty="0" smtClean="0">
                        <a:solidFill>
                          <a:schemeClr val="tx1"/>
                        </a:solidFill>
                      </a:endParaRPr>
                    </a:p>
                    <a:p>
                      <a:r>
                        <a:rPr lang="en-GB" sz="1200" b="1" i="0" dirty="0" smtClean="0">
                          <a:solidFill>
                            <a:schemeClr val="tx1"/>
                          </a:solidFill>
                        </a:rPr>
                        <a:t>M</a:t>
                      </a:r>
                      <a:r>
                        <a:rPr lang="en-GB" sz="1200" b="1" i="0" baseline="-25000" dirty="0" smtClean="0">
                          <a:solidFill>
                            <a:schemeClr val="tx1"/>
                          </a:solidFill>
                        </a:rPr>
                        <a:t>r</a:t>
                      </a:r>
                      <a:r>
                        <a:rPr lang="en-GB" sz="1200" b="1" i="0" dirty="0" smtClean="0">
                          <a:solidFill>
                            <a:schemeClr val="tx1"/>
                          </a:solidFill>
                        </a:rPr>
                        <a:t> = 6 / 0.2 = 30</a:t>
                      </a:r>
                    </a:p>
                    <a:p>
                      <a:endParaRPr lang="en-GB" sz="1200" b="1" i="0" dirty="0" smtClean="0">
                        <a:solidFill>
                          <a:schemeClr val="tx1"/>
                        </a:solidFill>
                      </a:endParaRPr>
                    </a:p>
                    <a:p>
                      <a:r>
                        <a:rPr lang="en-GB" sz="1200" b="1" i="0" dirty="0" smtClean="0">
                          <a:solidFill>
                            <a:schemeClr val="tx1"/>
                          </a:solidFill>
                        </a:rPr>
                        <a:t>If 6g = 0.2 </a:t>
                      </a:r>
                      <a:r>
                        <a:rPr lang="en-GB" sz="1200" b="1" i="0" dirty="0" err="1" smtClean="0">
                          <a:solidFill>
                            <a:schemeClr val="tx1"/>
                          </a:solidFill>
                        </a:rPr>
                        <a:t>mol</a:t>
                      </a:r>
                      <a:r>
                        <a:rPr lang="en-GB" sz="1200" b="1" i="0" dirty="0" smtClean="0">
                          <a:solidFill>
                            <a:schemeClr val="tx1"/>
                          </a:solidFill>
                        </a:rPr>
                        <a:t>, 1 </a:t>
                      </a:r>
                      <a:r>
                        <a:rPr lang="en-GB" sz="1200" b="1" i="0" dirty="0" err="1" smtClean="0">
                          <a:solidFill>
                            <a:schemeClr val="tx1"/>
                          </a:solidFill>
                        </a:rPr>
                        <a:t>mol</a:t>
                      </a:r>
                      <a:r>
                        <a:rPr lang="en-GB" sz="1200" b="1" i="0" dirty="0" smtClean="0">
                          <a:solidFill>
                            <a:schemeClr val="tx1"/>
                          </a:solidFill>
                        </a:rPr>
                        <a:t> equals 30 g </a:t>
                      </a:r>
                      <a:endParaRPr lang="en-GB" sz="1200" b="1" i="0" dirty="0" smtClean="0">
                        <a:solidFill>
                          <a:schemeClr val="tx1"/>
                        </a:solidFill>
                        <a:effectLst/>
                      </a:endParaRPr>
                    </a:p>
                  </a:txBody>
                  <a:tcPr/>
                </a:tc>
              </a:tr>
            </a:tbl>
          </a:graphicData>
        </a:graphic>
      </p:graphicFrame>
      <p:cxnSp>
        <p:nvCxnSpPr>
          <p:cNvPr id="3" name="Straight Arrow Connector 2"/>
          <p:cNvCxnSpPr>
            <a:endCxn id="9" idx="1"/>
          </p:cNvCxnSpPr>
          <p:nvPr/>
        </p:nvCxnSpPr>
        <p:spPr>
          <a:xfrm flipH="1">
            <a:off x="5915839" y="4120058"/>
            <a:ext cx="8711" cy="4008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9" idx="3"/>
          </p:cNvCxnSpPr>
          <p:nvPr/>
        </p:nvCxnSpPr>
        <p:spPr>
          <a:xfrm flipH="1">
            <a:off x="5578050" y="6049466"/>
            <a:ext cx="337789" cy="1374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819525" y="7570404"/>
            <a:ext cx="9525" cy="1455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6" idx="3"/>
          </p:cNvCxnSpPr>
          <p:nvPr/>
        </p:nvCxnSpPr>
        <p:spPr>
          <a:xfrm flipH="1" flipV="1">
            <a:off x="5259643" y="5180786"/>
            <a:ext cx="421754" cy="2286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a:off x="6305550" y="4120058"/>
            <a:ext cx="266700" cy="1140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a:off x="7207084" y="6083385"/>
            <a:ext cx="451016" cy="1035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flipH="1">
            <a:off x="8343900" y="7558501"/>
            <a:ext cx="486589" cy="1953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p:nvPr/>
        </p:nvCxnSpPr>
        <p:spPr>
          <a:xfrm>
            <a:off x="9944100" y="7570404"/>
            <a:ext cx="527518" cy="1455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a:stCxn id="4" idx="0"/>
          </p:cNvCxnSpPr>
          <p:nvPr/>
        </p:nvCxnSpPr>
        <p:spPr>
          <a:xfrm flipV="1">
            <a:off x="5385299" y="3077072"/>
            <a:ext cx="192751" cy="1196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a:off x="6483793" y="3077072"/>
            <a:ext cx="235542" cy="3519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a:off x="9335300" y="5185653"/>
            <a:ext cx="479424" cy="1033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a:stCxn id="11" idx="0"/>
          </p:cNvCxnSpPr>
          <p:nvPr/>
        </p:nvCxnSpPr>
        <p:spPr>
          <a:xfrm flipV="1">
            <a:off x="5466892" y="2169673"/>
            <a:ext cx="220014" cy="2060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a:stCxn id="4" idx="1"/>
          </p:cNvCxnSpPr>
          <p:nvPr/>
        </p:nvCxnSpPr>
        <p:spPr>
          <a:xfrm flipH="1" flipV="1">
            <a:off x="4095271" y="3429000"/>
            <a:ext cx="191534" cy="2293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a:stCxn id="10" idx="1"/>
          </p:cNvCxnSpPr>
          <p:nvPr/>
        </p:nvCxnSpPr>
        <p:spPr>
          <a:xfrm flipH="1" flipV="1">
            <a:off x="3829050" y="986669"/>
            <a:ext cx="37288" cy="6126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a:stCxn id="10" idx="2"/>
          </p:cNvCxnSpPr>
          <p:nvPr/>
        </p:nvCxnSpPr>
        <p:spPr>
          <a:xfrm flipH="1" flipV="1">
            <a:off x="3476239" y="2724150"/>
            <a:ext cx="161167" cy="90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042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76322" y="3667211"/>
            <a:ext cx="1821172"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AQA Chemical Changes 1</a:t>
            </a:r>
            <a:endParaRPr lang="en-GB" sz="1800" dirty="0">
              <a:ea typeface="Verdana" panose="020B0604030504040204" pitchFamily="34" charset="0"/>
              <a:cs typeface="Verdana" panose="020B0604030504040204" pitchFamily="34" charset="0"/>
            </a:endParaRPr>
          </a:p>
        </p:txBody>
      </p:sp>
      <p:sp>
        <p:nvSpPr>
          <p:cNvPr id="148" name="Rectangle 147"/>
          <p:cNvSpPr/>
          <p:nvPr/>
        </p:nvSpPr>
        <p:spPr>
          <a:xfrm>
            <a:off x="4775169" y="5780994"/>
            <a:ext cx="1012250" cy="42223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Metal oxides</a:t>
            </a:r>
            <a:endParaRPr lang="en-GB" sz="1400" b="1" dirty="0">
              <a:solidFill>
                <a:schemeClr val="tx1"/>
              </a:solidFill>
            </a:endParaRPr>
          </a:p>
        </p:txBody>
      </p:sp>
      <p:cxnSp>
        <p:nvCxnSpPr>
          <p:cNvPr id="149" name="Straight Connector 148"/>
          <p:cNvCxnSpPr>
            <a:stCxn id="4" idx="2"/>
            <a:endCxn id="276" idx="0"/>
          </p:cNvCxnSpPr>
          <p:nvPr/>
        </p:nvCxnSpPr>
        <p:spPr>
          <a:xfrm flipH="1">
            <a:off x="6576433" y="4313542"/>
            <a:ext cx="10475" cy="788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48" idx="2"/>
          </p:cNvCxnSpPr>
          <p:nvPr/>
        </p:nvCxnSpPr>
        <p:spPr>
          <a:xfrm flipH="1">
            <a:off x="4892370" y="6203233"/>
            <a:ext cx="388924" cy="792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Rectangle 275"/>
          <p:cNvSpPr/>
          <p:nvPr/>
        </p:nvSpPr>
        <p:spPr>
          <a:xfrm>
            <a:off x="5819024" y="4392414"/>
            <a:ext cx="1514818"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Reactivity of metals</a:t>
            </a:r>
            <a:endParaRPr lang="en-GB" sz="1800" dirty="0">
              <a:ea typeface="Verdana" panose="020B0604030504040204" pitchFamily="34" charset="0"/>
              <a:cs typeface="Verdana" panose="020B0604030504040204" pitchFamily="34" charset="0"/>
            </a:endParaRPr>
          </a:p>
        </p:txBody>
      </p:sp>
      <p:cxnSp>
        <p:nvCxnSpPr>
          <p:cNvPr id="303" name="Straight Connector 302"/>
          <p:cNvCxnSpPr>
            <a:stCxn id="276" idx="1"/>
            <a:endCxn id="148" idx="0"/>
          </p:cNvCxnSpPr>
          <p:nvPr/>
        </p:nvCxnSpPr>
        <p:spPr>
          <a:xfrm flipH="1">
            <a:off x="5281294" y="4715580"/>
            <a:ext cx="537730" cy="10654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72" name="Table 371"/>
          <p:cNvGraphicFramePr>
            <a:graphicFrameLocks noGrp="1"/>
          </p:cNvGraphicFramePr>
          <p:nvPr>
            <p:extLst/>
          </p:nvPr>
        </p:nvGraphicFramePr>
        <p:xfrm>
          <a:off x="5828735" y="6244092"/>
          <a:ext cx="5064356" cy="2971931"/>
        </p:xfrm>
        <a:graphic>
          <a:graphicData uri="http://schemas.openxmlformats.org/drawingml/2006/table">
            <a:tbl>
              <a:tblPr firstRow="1" bandRow="1">
                <a:tableStyleId>{5940675A-B579-460E-94D1-54222C63F5DA}</a:tableStyleId>
              </a:tblPr>
              <a:tblGrid>
                <a:gridCol w="1090435"/>
                <a:gridCol w="1645056"/>
                <a:gridCol w="2328865"/>
              </a:tblGrid>
              <a:tr h="933380">
                <a:tc>
                  <a:txBody>
                    <a:bodyPr/>
                    <a:lstStyle/>
                    <a:p>
                      <a:pPr algn="ctr"/>
                      <a:r>
                        <a:rPr lang="en-GB" sz="1200" b="1" dirty="0" smtClean="0"/>
                        <a:t>Metals form positive ions when they react</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The reactivity of a metal</a:t>
                      </a:r>
                      <a:r>
                        <a:rPr lang="en-GB" sz="1200" b="1" i="1" baseline="0" dirty="0" smtClean="0">
                          <a:solidFill>
                            <a:schemeClr val="accent2">
                              <a:lumMod val="75000"/>
                            </a:schemeClr>
                          </a:solidFill>
                        </a:rPr>
                        <a:t> is related to its tendency to form positive ions</a:t>
                      </a:r>
                      <a:endParaRPr lang="en-GB" sz="1200" b="1" i="1" dirty="0">
                        <a:solidFill>
                          <a:schemeClr val="accent2">
                            <a:lumMod val="75000"/>
                          </a:schemeClr>
                        </a:solidFill>
                      </a:endParaRPr>
                    </a:p>
                  </a:txBody>
                  <a:tcPr anchor="ctr"/>
                </a:tc>
                <a:tc>
                  <a:txBody>
                    <a:bodyPr/>
                    <a:lstStyle/>
                    <a:p>
                      <a:pPr algn="l"/>
                      <a:r>
                        <a:rPr lang="en-GB" sz="1200" dirty="0" smtClean="0"/>
                        <a:t>The reactivity series arranges</a:t>
                      </a:r>
                      <a:r>
                        <a:rPr lang="en-GB" sz="1200" baseline="0" dirty="0" smtClean="0"/>
                        <a:t> metals in order of their reactivity (their tendency to form positive ions). </a:t>
                      </a:r>
                      <a:endParaRPr lang="en-GB" sz="1200" dirty="0"/>
                    </a:p>
                  </a:txBody>
                  <a:tcPr anchor="ctr"/>
                </a:tc>
              </a:tr>
              <a:tr h="1039099">
                <a:tc>
                  <a:txBody>
                    <a:bodyPr/>
                    <a:lstStyle/>
                    <a:p>
                      <a:pPr algn="ctr"/>
                      <a:r>
                        <a:rPr lang="en-GB" sz="1200" b="1" dirty="0" smtClean="0"/>
                        <a:t>Carbon</a:t>
                      </a:r>
                      <a:r>
                        <a:rPr lang="en-GB" sz="1200" b="1" baseline="0" dirty="0" smtClean="0"/>
                        <a:t> and hydrogen</a:t>
                      </a:r>
                      <a:endParaRPr lang="en-GB" sz="1200" b="1" dirty="0"/>
                    </a:p>
                  </a:txBody>
                  <a:tcPr anchor="ctr">
                    <a:solidFill>
                      <a:schemeClr val="accent2">
                        <a:lumMod val="20000"/>
                        <a:lumOff val="80000"/>
                      </a:schemeClr>
                    </a:solidFill>
                  </a:tcPr>
                </a:tc>
                <a:tc>
                  <a:txBody>
                    <a:bodyPr/>
                    <a:lstStyle/>
                    <a:p>
                      <a:pPr algn="ctr"/>
                      <a:r>
                        <a:rPr lang="en-GB" sz="1200" b="1" i="1" u="sng" dirty="0" smtClean="0">
                          <a:solidFill>
                            <a:schemeClr val="accent2">
                              <a:lumMod val="75000"/>
                            </a:schemeClr>
                          </a:solidFill>
                        </a:rPr>
                        <a:t>Carbon</a:t>
                      </a:r>
                      <a:r>
                        <a:rPr lang="en-GB" sz="1200" b="1" i="1" dirty="0" smtClean="0">
                          <a:solidFill>
                            <a:schemeClr val="accent2">
                              <a:lumMod val="75000"/>
                            </a:schemeClr>
                          </a:solidFill>
                        </a:rPr>
                        <a:t> and </a:t>
                      </a:r>
                      <a:r>
                        <a:rPr lang="en-GB" sz="1200" b="1" i="1" u="sng" dirty="0" smtClean="0">
                          <a:solidFill>
                            <a:schemeClr val="accent2">
                              <a:lumMod val="75000"/>
                            </a:schemeClr>
                          </a:solidFill>
                        </a:rPr>
                        <a:t>hydrogen</a:t>
                      </a:r>
                      <a:r>
                        <a:rPr lang="en-GB" sz="1200" b="1" i="1" dirty="0" smtClean="0">
                          <a:solidFill>
                            <a:schemeClr val="accent2">
                              <a:lumMod val="75000"/>
                            </a:schemeClr>
                          </a:solidFill>
                        </a:rPr>
                        <a:t> are non-metals but are included in the reactivity series</a:t>
                      </a:r>
                      <a:endParaRPr lang="en-GB" sz="1200" b="1" i="1" dirty="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US" sz="1200" dirty="0" smtClean="0"/>
                        <a:t>These two non-metals are included in the reactivity series as they</a:t>
                      </a:r>
                      <a:r>
                        <a:rPr lang="en-US" sz="1200" baseline="0" dirty="0" smtClean="0"/>
                        <a:t> can be used to extract some metals from their ores, depending on their reactivity.</a:t>
                      </a:r>
                      <a:endParaRPr lang="en-US" sz="1200" dirty="0" smtClean="0"/>
                    </a:p>
                  </a:txBody>
                  <a:tcPr anchor="ctr"/>
                </a:tc>
              </a:tr>
              <a:tr h="999452">
                <a:tc>
                  <a:txBody>
                    <a:bodyPr/>
                    <a:lstStyle/>
                    <a:p>
                      <a:pPr algn="ctr"/>
                      <a:r>
                        <a:rPr lang="en-GB" sz="1200" b="1" dirty="0" smtClean="0"/>
                        <a:t>Displacement</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A more reactive</a:t>
                      </a:r>
                      <a:r>
                        <a:rPr lang="en-GB" sz="1200" b="1" i="1" baseline="0" dirty="0" smtClean="0">
                          <a:solidFill>
                            <a:schemeClr val="accent2">
                              <a:lumMod val="75000"/>
                            </a:schemeClr>
                          </a:solidFill>
                        </a:rPr>
                        <a:t> metal can displace a less reactive metal from a compound.</a:t>
                      </a:r>
                      <a:endParaRPr lang="en-GB" sz="1200" b="1" i="1" dirty="0">
                        <a:solidFill>
                          <a:schemeClr val="accent2">
                            <a:lumMod val="75000"/>
                          </a:schemeClr>
                        </a:solidFill>
                      </a:endParaRPr>
                    </a:p>
                  </a:txBody>
                  <a:tcPr anchor="ctr"/>
                </a:tc>
                <a:tc>
                  <a:txBody>
                    <a:bodyPr/>
                    <a:lstStyle/>
                    <a:p>
                      <a:pPr algn="l"/>
                      <a:r>
                        <a:rPr lang="en-GB" sz="1200" dirty="0" smtClean="0"/>
                        <a:t>Silver nitrate + Sodium chloride </a:t>
                      </a:r>
                      <a:r>
                        <a:rPr lang="en-GB" sz="1200" dirty="0" smtClean="0">
                          <a:sym typeface="Wingdings" panose="05000000000000000000" pitchFamily="2" charset="2"/>
                        </a:rPr>
                        <a:t></a:t>
                      </a:r>
                    </a:p>
                    <a:p>
                      <a:pPr algn="l"/>
                      <a:endParaRPr lang="en-GB" sz="1200" dirty="0" smtClean="0">
                        <a:sym typeface="Wingdings" panose="05000000000000000000" pitchFamily="2" charset="2"/>
                      </a:endParaRPr>
                    </a:p>
                    <a:p>
                      <a:pPr algn="l"/>
                      <a:r>
                        <a:rPr lang="en-GB" sz="1200" dirty="0" smtClean="0">
                          <a:sym typeface="Wingdings" panose="05000000000000000000" pitchFamily="2" charset="2"/>
                        </a:rPr>
                        <a:t>Sodium</a:t>
                      </a:r>
                      <a:r>
                        <a:rPr lang="en-GB" sz="1200" baseline="0" dirty="0" smtClean="0">
                          <a:sym typeface="Wingdings" panose="05000000000000000000" pitchFamily="2" charset="2"/>
                        </a:rPr>
                        <a:t> nitrate + Silver chloride</a:t>
                      </a:r>
                      <a:endParaRPr lang="en-GB" sz="1200" dirty="0"/>
                    </a:p>
                  </a:txBody>
                  <a:tcPr anchor="ctr"/>
                </a:tc>
              </a:tr>
            </a:tbl>
          </a:graphicData>
        </a:graphic>
      </p:graphicFrame>
      <p:graphicFrame>
        <p:nvGraphicFramePr>
          <p:cNvPr id="15" name="Table 14"/>
          <p:cNvGraphicFramePr>
            <a:graphicFrameLocks noGrp="1"/>
          </p:cNvGraphicFramePr>
          <p:nvPr>
            <p:extLst/>
          </p:nvPr>
        </p:nvGraphicFramePr>
        <p:xfrm>
          <a:off x="132896" y="6988423"/>
          <a:ext cx="5578093" cy="2221327"/>
        </p:xfrm>
        <a:graphic>
          <a:graphicData uri="http://schemas.openxmlformats.org/drawingml/2006/table">
            <a:tbl>
              <a:tblPr firstRow="1" bandRow="1">
                <a:tableStyleId>{5940675A-B579-460E-94D1-54222C63F5DA}</a:tableStyleId>
              </a:tblPr>
              <a:tblGrid>
                <a:gridCol w="909095"/>
                <a:gridCol w="1765004"/>
                <a:gridCol w="2903994"/>
              </a:tblGrid>
              <a:tr h="570433">
                <a:tc>
                  <a:txBody>
                    <a:bodyPr/>
                    <a:lstStyle/>
                    <a:p>
                      <a:pPr algn="ctr"/>
                      <a:r>
                        <a:rPr lang="en-GB" sz="1200" b="1" dirty="0" smtClean="0"/>
                        <a:t>Metals and oxygen</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Metals react with oxygen to form metal oxides</a:t>
                      </a:r>
                      <a:endParaRPr lang="en-GB" sz="1200" b="1" i="1" dirty="0">
                        <a:solidFill>
                          <a:schemeClr val="accent2">
                            <a:lumMod val="75000"/>
                          </a:schemeClr>
                        </a:solidFill>
                      </a:endParaRPr>
                    </a:p>
                  </a:txBody>
                  <a:tcPr anchor="ctr"/>
                </a:tc>
                <a:tc>
                  <a:txBody>
                    <a:bodyPr/>
                    <a:lstStyle/>
                    <a:p>
                      <a:pPr algn="l"/>
                      <a:r>
                        <a:rPr lang="en-GB" sz="1200" b="1" dirty="0" smtClean="0"/>
                        <a:t>magnesium</a:t>
                      </a:r>
                      <a:r>
                        <a:rPr lang="en-GB" sz="1200" b="1" baseline="0" dirty="0" smtClean="0"/>
                        <a:t> + oxygen </a:t>
                      </a:r>
                      <a:r>
                        <a:rPr lang="en-GB" sz="1200" b="1" baseline="0" dirty="0" smtClean="0">
                          <a:sym typeface="Wingdings" panose="05000000000000000000" pitchFamily="2" charset="2"/>
                        </a:rPr>
                        <a:t> magnesium oxide</a:t>
                      </a:r>
                    </a:p>
                    <a:p>
                      <a:pPr algn="l"/>
                      <a:r>
                        <a:rPr lang="en-GB" sz="1200" i="1" baseline="0" dirty="0" smtClean="0">
                          <a:sym typeface="Wingdings" panose="05000000000000000000" pitchFamily="2" charset="2"/>
                        </a:rPr>
                        <a:t>       2Mg       +    O</a:t>
                      </a:r>
                      <a:r>
                        <a:rPr lang="en-GB" sz="1200" i="1" baseline="-25000" dirty="0" smtClean="0">
                          <a:sym typeface="Wingdings" panose="05000000000000000000" pitchFamily="2" charset="2"/>
                        </a:rPr>
                        <a:t>2</a:t>
                      </a:r>
                      <a:r>
                        <a:rPr lang="en-GB" sz="1200" i="1" baseline="0" dirty="0" smtClean="0">
                          <a:sym typeface="Wingdings" panose="05000000000000000000" pitchFamily="2" charset="2"/>
                        </a:rPr>
                        <a:t>            2MgO</a:t>
                      </a:r>
                      <a:endParaRPr lang="en-GB" sz="1200" i="1" dirty="0"/>
                    </a:p>
                  </a:txBody>
                  <a:tcPr anchor="ctr"/>
                </a:tc>
              </a:tr>
              <a:tr h="660501">
                <a:tc>
                  <a:txBody>
                    <a:bodyPr/>
                    <a:lstStyle/>
                    <a:p>
                      <a:pPr algn="ctr"/>
                      <a:r>
                        <a:rPr lang="en-GB" sz="1200" b="1" dirty="0" smtClean="0"/>
                        <a:t>Reduction</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This is</a:t>
                      </a:r>
                      <a:r>
                        <a:rPr lang="en-GB" sz="1200" b="1" i="1" baseline="0" dirty="0" smtClean="0">
                          <a:solidFill>
                            <a:schemeClr val="accent2">
                              <a:lumMod val="75000"/>
                            </a:schemeClr>
                          </a:solidFill>
                        </a:rPr>
                        <a:t> when oxygen is removed from a compound during a reaction</a:t>
                      </a:r>
                      <a:endParaRPr lang="en-GB" sz="1200" b="1" i="1" dirty="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US" sz="1200" dirty="0" smtClean="0"/>
                        <a:t>e.g. metal oxides reacting with hydrogen, extracting low reactivity metals</a:t>
                      </a:r>
                    </a:p>
                  </a:txBody>
                  <a:tcPr anchor="ctr"/>
                </a:tc>
              </a:tr>
              <a:tr h="758287">
                <a:tc>
                  <a:txBody>
                    <a:bodyPr/>
                    <a:lstStyle/>
                    <a:p>
                      <a:pPr algn="ctr"/>
                      <a:r>
                        <a:rPr lang="en-GB" sz="1200" b="1" dirty="0" smtClean="0"/>
                        <a:t>Oxidation</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This is when oxygen is gained by</a:t>
                      </a:r>
                      <a:r>
                        <a:rPr lang="en-GB" sz="1200" b="1" i="1" baseline="0" dirty="0" smtClean="0">
                          <a:solidFill>
                            <a:schemeClr val="accent2">
                              <a:lumMod val="75000"/>
                            </a:schemeClr>
                          </a:solidFill>
                        </a:rPr>
                        <a:t> </a:t>
                      </a:r>
                      <a:r>
                        <a:rPr lang="en-GB" sz="1200" b="1" i="1" dirty="0" smtClean="0">
                          <a:solidFill>
                            <a:schemeClr val="accent2">
                              <a:lumMod val="75000"/>
                            </a:schemeClr>
                          </a:solidFill>
                        </a:rPr>
                        <a:t>a compound during a reaction</a:t>
                      </a:r>
                      <a:endParaRPr lang="en-GB" sz="1200" b="1" i="1" dirty="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US" sz="1200" dirty="0" smtClean="0"/>
                        <a:t>e.g. metal</a:t>
                      </a:r>
                      <a:r>
                        <a:rPr lang="en-US" sz="1200" baseline="0" dirty="0" smtClean="0"/>
                        <a:t>s reacting with oxygen, rusting of iron</a:t>
                      </a:r>
                      <a:endParaRPr lang="en-US" sz="1200" dirty="0" smtClean="0"/>
                    </a:p>
                    <a:p>
                      <a:pPr algn="l"/>
                      <a:endParaRPr lang="en-GB" sz="1200" dirty="0"/>
                    </a:p>
                  </a:txBody>
                  <a:tcPr anchor="ctr"/>
                </a:tc>
              </a:tr>
            </a:tbl>
          </a:graphicData>
        </a:graphic>
      </p:graphicFrame>
      <p:sp>
        <p:nvSpPr>
          <p:cNvPr id="18" name="Rectangle 17"/>
          <p:cNvSpPr/>
          <p:nvPr/>
        </p:nvSpPr>
        <p:spPr>
          <a:xfrm>
            <a:off x="5710989" y="5412792"/>
            <a:ext cx="1751839" cy="307297"/>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The reactivity series</a:t>
            </a:r>
            <a:endParaRPr lang="en-GB" sz="1400" b="1" dirty="0">
              <a:solidFill>
                <a:schemeClr val="tx1"/>
              </a:solidFill>
            </a:endParaRPr>
          </a:p>
        </p:txBody>
      </p:sp>
      <p:cxnSp>
        <p:nvCxnSpPr>
          <p:cNvPr id="20" name="Straight Connector 19"/>
          <p:cNvCxnSpPr/>
          <p:nvPr/>
        </p:nvCxnSpPr>
        <p:spPr>
          <a:xfrm>
            <a:off x="6802225" y="5038745"/>
            <a:ext cx="0" cy="4011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stretch>
            <a:fillRect/>
          </a:stretch>
        </p:blipFill>
        <p:spPr>
          <a:xfrm>
            <a:off x="10925175" y="6515619"/>
            <a:ext cx="1876425" cy="2428875"/>
          </a:xfrm>
          <a:prstGeom prst="rect">
            <a:avLst/>
          </a:prstGeom>
        </p:spPr>
      </p:pic>
      <p:cxnSp>
        <p:nvCxnSpPr>
          <p:cNvPr id="30" name="Straight Connector 29"/>
          <p:cNvCxnSpPr/>
          <p:nvPr/>
        </p:nvCxnSpPr>
        <p:spPr>
          <a:xfrm>
            <a:off x="6802225" y="5720089"/>
            <a:ext cx="153177" cy="5240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3" name="Table 32"/>
          <p:cNvGraphicFramePr>
            <a:graphicFrameLocks noGrp="1"/>
          </p:cNvGraphicFramePr>
          <p:nvPr>
            <p:extLst/>
          </p:nvPr>
        </p:nvGraphicFramePr>
        <p:xfrm>
          <a:off x="7761246" y="1520389"/>
          <a:ext cx="4912017" cy="1236830"/>
        </p:xfrm>
        <a:graphic>
          <a:graphicData uri="http://schemas.openxmlformats.org/drawingml/2006/table">
            <a:tbl>
              <a:tblPr firstRow="1" bandRow="1">
                <a:tableStyleId>{5940675A-B579-460E-94D1-54222C63F5DA}</a:tableStyleId>
              </a:tblPr>
              <a:tblGrid>
                <a:gridCol w="1912143"/>
                <a:gridCol w="2999874"/>
              </a:tblGrid>
              <a:tr h="413870">
                <a:tc gridSpan="2">
                  <a:txBody>
                    <a:bodyPr/>
                    <a:lstStyle/>
                    <a:p>
                      <a:pPr algn="ctr"/>
                      <a:r>
                        <a:rPr lang="en-GB" sz="1200" b="1" dirty="0" smtClean="0"/>
                        <a:t>Extraction using carbon</a:t>
                      </a:r>
                      <a:endParaRPr lang="en-GB" sz="1200" b="1" dirty="0"/>
                    </a:p>
                  </a:txBody>
                  <a:tcPr anchor="ctr">
                    <a:solidFill>
                      <a:schemeClr val="accent2">
                        <a:lumMod val="20000"/>
                        <a:lumOff val="80000"/>
                      </a:schemeClr>
                    </a:solidFill>
                  </a:tcPr>
                </a:tc>
                <a:tc hMerge="1">
                  <a:txBody>
                    <a:bodyPr/>
                    <a:lstStyle/>
                    <a:p>
                      <a:pPr algn="l"/>
                      <a:endParaRPr lang="en-GB" sz="1200" dirty="0"/>
                    </a:p>
                  </a:txBody>
                  <a:tcPr anchor="ctr"/>
                </a:tc>
              </a:tr>
              <a:tr h="633567">
                <a:tc>
                  <a:txBody>
                    <a:bodyPr/>
                    <a:lstStyle/>
                    <a:p>
                      <a:pPr algn="ctr"/>
                      <a:r>
                        <a:rPr lang="en-GB" sz="1200" b="1" i="1" dirty="0" smtClean="0">
                          <a:solidFill>
                            <a:schemeClr val="accent2">
                              <a:lumMod val="75000"/>
                            </a:schemeClr>
                          </a:solidFill>
                        </a:rPr>
                        <a:t>Metals less reactive than carbon can be extracted from their oxides by reduction.</a:t>
                      </a:r>
                      <a:endParaRPr lang="en-GB" sz="1200" b="1" i="1" dirty="0">
                        <a:solidFill>
                          <a:schemeClr val="accent2">
                            <a:lumMod val="75000"/>
                          </a:schemeClr>
                        </a:solidFill>
                      </a:endParaRPr>
                    </a:p>
                  </a:txBody>
                  <a:tcPr anchor="ctr"/>
                </a:tc>
                <a:tc>
                  <a:txBody>
                    <a:bodyPr/>
                    <a:lstStyle/>
                    <a:p>
                      <a:pPr algn="ctr"/>
                      <a:r>
                        <a:rPr lang="en-GB" sz="1200" dirty="0" smtClean="0"/>
                        <a:t>For example:</a:t>
                      </a:r>
                    </a:p>
                    <a:p>
                      <a:pPr algn="ctr"/>
                      <a:r>
                        <a:rPr lang="en-GB" sz="1200" b="1" dirty="0" smtClean="0"/>
                        <a:t>zinc</a:t>
                      </a:r>
                      <a:r>
                        <a:rPr lang="en-GB" sz="1200" b="1" baseline="0" dirty="0" smtClean="0"/>
                        <a:t> oxide + carbon </a:t>
                      </a:r>
                      <a:r>
                        <a:rPr lang="en-GB" sz="1200" b="1" baseline="0" dirty="0" smtClean="0">
                          <a:sym typeface="Wingdings" panose="05000000000000000000" pitchFamily="2" charset="2"/>
                        </a:rPr>
                        <a:t> zinc + carbon dioxide</a:t>
                      </a:r>
                      <a:endParaRPr lang="en-GB" sz="1200" b="1" dirty="0"/>
                    </a:p>
                  </a:txBody>
                  <a:tcPr anchor="ctr"/>
                </a:tc>
              </a:tr>
            </a:tbl>
          </a:graphicData>
        </a:graphic>
      </p:graphicFrame>
      <p:graphicFrame>
        <p:nvGraphicFramePr>
          <p:cNvPr id="34" name="Table 33"/>
          <p:cNvGraphicFramePr>
            <a:graphicFrameLocks noGrp="1"/>
          </p:cNvGraphicFramePr>
          <p:nvPr>
            <p:extLst/>
          </p:nvPr>
        </p:nvGraphicFramePr>
        <p:xfrm>
          <a:off x="7636223" y="3832302"/>
          <a:ext cx="5020998" cy="2341563"/>
        </p:xfrm>
        <a:graphic>
          <a:graphicData uri="http://schemas.openxmlformats.org/drawingml/2006/table">
            <a:tbl>
              <a:tblPr firstRow="1" bandRow="1">
                <a:tableStyleId>{5940675A-B579-460E-94D1-54222C63F5DA}</a:tableStyleId>
              </a:tblPr>
              <a:tblGrid>
                <a:gridCol w="1249860"/>
                <a:gridCol w="1885569"/>
                <a:gridCol w="1885569"/>
              </a:tblGrid>
              <a:tr h="282695">
                <a:tc>
                  <a:txBody>
                    <a:bodyPr/>
                    <a:lstStyle/>
                    <a:p>
                      <a:pPr algn="ctr"/>
                      <a:endParaRPr lang="en-GB" sz="1200" b="1" dirty="0"/>
                    </a:p>
                  </a:txBody>
                  <a:tcPr anchor="ctr">
                    <a:solidFill>
                      <a:schemeClr val="accent2">
                        <a:lumMod val="20000"/>
                        <a:lumOff val="80000"/>
                      </a:schemeClr>
                    </a:solidFill>
                  </a:tcPr>
                </a:tc>
                <a:tc>
                  <a:txBody>
                    <a:bodyPr/>
                    <a:lstStyle/>
                    <a:p>
                      <a:pPr algn="ctr"/>
                      <a:r>
                        <a:rPr lang="en-GB" sz="1200" b="1" i="0" dirty="0" smtClean="0">
                          <a:solidFill>
                            <a:schemeClr val="tx1"/>
                          </a:solidFill>
                        </a:rPr>
                        <a:t>Reactions</a:t>
                      </a:r>
                      <a:r>
                        <a:rPr lang="en-GB" sz="1200" b="1" i="0" baseline="0" dirty="0" smtClean="0">
                          <a:solidFill>
                            <a:schemeClr val="tx1"/>
                          </a:solidFill>
                        </a:rPr>
                        <a:t> with water</a:t>
                      </a:r>
                      <a:endParaRPr lang="en-GB" sz="1200" b="1" i="0" dirty="0">
                        <a:solidFill>
                          <a:schemeClr val="tx1"/>
                        </a:solidFill>
                      </a:endParaRPr>
                    </a:p>
                  </a:txBody>
                  <a:tcPr anchor="ctr">
                    <a:solidFill>
                      <a:schemeClr val="accent2">
                        <a:lumMod val="20000"/>
                        <a:lumOff val="80000"/>
                      </a:schemeClr>
                    </a:solidFill>
                  </a:tcPr>
                </a:tc>
                <a:tc>
                  <a:txBody>
                    <a:bodyPr/>
                    <a:lstStyle/>
                    <a:p>
                      <a:pPr algn="ctr"/>
                      <a:r>
                        <a:rPr lang="en-GB" sz="1200" b="1" dirty="0" smtClean="0"/>
                        <a:t>Reactions with acid</a:t>
                      </a:r>
                      <a:endParaRPr lang="en-GB" sz="1200" b="1" dirty="0"/>
                    </a:p>
                  </a:txBody>
                  <a:tcPr anchor="ctr">
                    <a:solidFill>
                      <a:schemeClr val="accent2">
                        <a:lumMod val="20000"/>
                        <a:lumOff val="80000"/>
                      </a:schemeClr>
                    </a:solidFill>
                  </a:tcPr>
                </a:tc>
              </a:tr>
              <a:tr h="570433">
                <a:tc>
                  <a:txBody>
                    <a:bodyPr/>
                    <a:lstStyle/>
                    <a:p>
                      <a:pPr algn="ctr"/>
                      <a:r>
                        <a:rPr lang="en-GB" sz="1200" b="1" dirty="0" smtClean="0"/>
                        <a:t>Group 1 metals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Reactions</a:t>
                      </a:r>
                      <a:r>
                        <a:rPr lang="en-GB" sz="1200" b="1" i="1" baseline="0" dirty="0" smtClean="0">
                          <a:solidFill>
                            <a:schemeClr val="accent2">
                              <a:lumMod val="75000"/>
                            </a:schemeClr>
                          </a:solidFill>
                        </a:rPr>
                        <a:t> get more vigorous as you go down the group</a:t>
                      </a:r>
                      <a:endParaRPr lang="en-GB" sz="1200" b="1" i="1" dirty="0">
                        <a:solidFill>
                          <a:schemeClr val="accent2">
                            <a:lumMod val="75000"/>
                          </a:schemeClr>
                        </a:solidFill>
                      </a:endParaRPr>
                    </a:p>
                  </a:txBody>
                  <a:tcPr anchor="ctr"/>
                </a:tc>
                <a:tc>
                  <a:txBody>
                    <a:bodyPr/>
                    <a:lstStyle/>
                    <a:p>
                      <a:pPr algn="ctr"/>
                      <a:r>
                        <a:rPr lang="en-GB" sz="1200" b="1" i="1" dirty="0" smtClean="0">
                          <a:solidFill>
                            <a:schemeClr val="accent2">
                              <a:lumMod val="75000"/>
                            </a:schemeClr>
                          </a:solidFill>
                        </a:rPr>
                        <a:t>Reactions get more vigorous</a:t>
                      </a:r>
                      <a:r>
                        <a:rPr lang="en-GB" sz="1200" b="1" i="1" baseline="0" dirty="0" smtClean="0">
                          <a:solidFill>
                            <a:schemeClr val="accent2">
                              <a:lumMod val="75000"/>
                            </a:schemeClr>
                          </a:solidFill>
                        </a:rPr>
                        <a:t> as you go down the group</a:t>
                      </a:r>
                      <a:endParaRPr lang="en-GB" sz="1200" b="1" i="1" dirty="0">
                        <a:solidFill>
                          <a:schemeClr val="accent2">
                            <a:lumMod val="75000"/>
                          </a:schemeClr>
                        </a:solidFill>
                      </a:endParaRPr>
                    </a:p>
                  </a:txBody>
                  <a:tcPr anchor="ctr"/>
                </a:tc>
              </a:tr>
              <a:tr h="660501">
                <a:tc>
                  <a:txBody>
                    <a:bodyPr/>
                    <a:lstStyle/>
                    <a:p>
                      <a:pPr algn="ctr"/>
                      <a:r>
                        <a:rPr lang="en-GB" sz="1200" b="1" dirty="0" smtClean="0"/>
                        <a:t>Group 2 metals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Do</a:t>
                      </a:r>
                      <a:r>
                        <a:rPr lang="en-GB" sz="1200" b="1" i="1" baseline="0" dirty="0" smtClean="0">
                          <a:solidFill>
                            <a:schemeClr val="accent2">
                              <a:lumMod val="75000"/>
                            </a:schemeClr>
                          </a:solidFill>
                        </a:rPr>
                        <a:t> not react with water</a:t>
                      </a:r>
                      <a:endParaRPr lang="en-GB" sz="1200" b="1" i="1" dirty="0">
                        <a:solidFill>
                          <a:schemeClr val="accent2">
                            <a:lumMod val="75000"/>
                          </a:schemeClr>
                        </a:solidFill>
                      </a:endParaRPr>
                    </a:p>
                  </a:txBody>
                  <a:tcPr anchor="ctr"/>
                </a:tc>
                <a:tc>
                  <a:txBody>
                    <a:bodyPr/>
                    <a:lstStyle/>
                    <a:p>
                      <a:pPr algn="ctr"/>
                      <a:r>
                        <a:rPr lang="en-GB" sz="1200" b="1" i="1" dirty="0" smtClean="0">
                          <a:solidFill>
                            <a:schemeClr val="accent2">
                              <a:lumMod val="75000"/>
                            </a:schemeClr>
                          </a:solidFill>
                        </a:rPr>
                        <a:t>Observable</a:t>
                      </a:r>
                      <a:r>
                        <a:rPr lang="en-GB" sz="1200" b="1" i="1" baseline="0" dirty="0" smtClean="0">
                          <a:solidFill>
                            <a:schemeClr val="accent2">
                              <a:lumMod val="75000"/>
                            </a:schemeClr>
                          </a:solidFill>
                        </a:rPr>
                        <a:t> reactions include fizzing and temperature increases</a:t>
                      </a:r>
                      <a:endParaRPr lang="en-GB" sz="1200" b="1" i="1" dirty="0">
                        <a:solidFill>
                          <a:schemeClr val="accent2">
                            <a:lumMod val="75000"/>
                          </a:schemeClr>
                        </a:solidFill>
                      </a:endParaRPr>
                    </a:p>
                  </a:txBody>
                  <a:tcPr anchor="ctr"/>
                </a:tc>
              </a:tr>
              <a:tr h="758287">
                <a:tc>
                  <a:txBody>
                    <a:bodyPr/>
                    <a:lstStyle/>
                    <a:p>
                      <a:pPr algn="ctr"/>
                      <a:r>
                        <a:rPr lang="en-GB" sz="1200" b="1" dirty="0" smtClean="0"/>
                        <a:t>Zinc,</a:t>
                      </a:r>
                      <a:r>
                        <a:rPr lang="en-GB" sz="1200" b="1" baseline="0" dirty="0" smtClean="0"/>
                        <a:t> iron and copper</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Do not react with water</a:t>
                      </a:r>
                      <a:endParaRPr lang="en-GB" sz="1200" b="1" i="1" dirty="0">
                        <a:solidFill>
                          <a:schemeClr val="accent2">
                            <a:lumMod val="75000"/>
                          </a:schemeClr>
                        </a:solidFill>
                      </a:endParaRPr>
                    </a:p>
                  </a:txBody>
                  <a:tcPr anchor="ctr"/>
                </a:tc>
                <a:tc>
                  <a:txBody>
                    <a:bodyPr/>
                    <a:lstStyle/>
                    <a:p>
                      <a:pPr algn="ctr"/>
                      <a:r>
                        <a:rPr lang="en-GB" sz="1200" b="1" i="1" dirty="0" smtClean="0">
                          <a:solidFill>
                            <a:schemeClr val="accent2">
                              <a:lumMod val="75000"/>
                            </a:schemeClr>
                          </a:solidFill>
                        </a:rPr>
                        <a:t>Zinc</a:t>
                      </a:r>
                      <a:r>
                        <a:rPr lang="en-GB" sz="1200" b="1" i="1" baseline="0" dirty="0" smtClean="0">
                          <a:solidFill>
                            <a:schemeClr val="accent2">
                              <a:lumMod val="75000"/>
                            </a:schemeClr>
                          </a:solidFill>
                        </a:rPr>
                        <a:t> and iron react slowly with acid. Copper does not react with acid.</a:t>
                      </a:r>
                      <a:endParaRPr lang="en-GB" sz="1200" b="1" i="1" dirty="0">
                        <a:solidFill>
                          <a:schemeClr val="accent2">
                            <a:lumMod val="75000"/>
                          </a:schemeClr>
                        </a:solidFill>
                      </a:endParaRPr>
                    </a:p>
                  </a:txBody>
                  <a:tcPr anchor="ctr"/>
                </a:tc>
              </a:tr>
            </a:tbl>
          </a:graphicData>
        </a:graphic>
      </p:graphicFrame>
      <p:cxnSp>
        <p:nvCxnSpPr>
          <p:cNvPr id="37" name="Straight Connector 36"/>
          <p:cNvCxnSpPr>
            <a:stCxn id="34" idx="1"/>
          </p:cNvCxnSpPr>
          <p:nvPr/>
        </p:nvCxnSpPr>
        <p:spPr>
          <a:xfrm flipH="1">
            <a:off x="7173120" y="5003083"/>
            <a:ext cx="463103" cy="391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827264" y="3025564"/>
            <a:ext cx="1380263" cy="65558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Extraction of metals and reduction</a:t>
            </a:r>
            <a:endParaRPr lang="en-GB" sz="1400" b="1" dirty="0">
              <a:solidFill>
                <a:schemeClr val="tx1"/>
              </a:solidFill>
            </a:endParaRPr>
          </a:p>
        </p:txBody>
      </p:sp>
      <p:cxnSp>
        <p:nvCxnSpPr>
          <p:cNvPr id="40" name="Straight Connector 39"/>
          <p:cNvCxnSpPr>
            <a:stCxn id="28" idx="1"/>
            <a:endCxn id="39" idx="3"/>
          </p:cNvCxnSpPr>
          <p:nvPr/>
        </p:nvCxnSpPr>
        <p:spPr>
          <a:xfrm flipH="1" flipV="1">
            <a:off x="9207527" y="3353355"/>
            <a:ext cx="345812" cy="46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1" name="Table 40"/>
          <p:cNvGraphicFramePr>
            <a:graphicFrameLocks noGrp="1"/>
          </p:cNvGraphicFramePr>
          <p:nvPr>
            <p:extLst/>
          </p:nvPr>
        </p:nvGraphicFramePr>
        <p:xfrm>
          <a:off x="5444899" y="826247"/>
          <a:ext cx="7228364" cy="640080"/>
        </p:xfrm>
        <a:graphic>
          <a:graphicData uri="http://schemas.openxmlformats.org/drawingml/2006/table">
            <a:tbl>
              <a:tblPr firstRow="1" bandRow="1">
                <a:tableStyleId>{5940675A-B579-460E-94D1-54222C63F5DA}</a:tableStyleId>
              </a:tblPr>
              <a:tblGrid>
                <a:gridCol w="803501"/>
                <a:gridCol w="1932621"/>
                <a:gridCol w="4492242"/>
              </a:tblGrid>
              <a:tr h="570433">
                <a:tc>
                  <a:txBody>
                    <a:bodyPr/>
                    <a:lstStyle/>
                    <a:p>
                      <a:pPr algn="ctr"/>
                      <a:r>
                        <a:rPr lang="en-GB" sz="1200" b="1" dirty="0" smtClean="0"/>
                        <a:t>Reactions with acids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metal + acid </a:t>
                      </a:r>
                      <a:r>
                        <a:rPr lang="en-GB" sz="1200" b="1" i="1" dirty="0" smtClean="0">
                          <a:solidFill>
                            <a:schemeClr val="accent2">
                              <a:lumMod val="75000"/>
                            </a:schemeClr>
                          </a:solidFill>
                          <a:sym typeface="Wingdings" panose="05000000000000000000" pitchFamily="2" charset="2"/>
                        </a:rPr>
                        <a:t> </a:t>
                      </a:r>
                      <a:r>
                        <a:rPr lang="en-GB" sz="1200" b="1" i="1" baseline="0" dirty="0" smtClean="0">
                          <a:solidFill>
                            <a:schemeClr val="accent2">
                              <a:lumMod val="75000"/>
                            </a:schemeClr>
                          </a:solidFill>
                          <a:sym typeface="Wingdings" panose="05000000000000000000" pitchFamily="2" charset="2"/>
                        </a:rPr>
                        <a:t> metal salt + hydrogen</a:t>
                      </a:r>
                      <a:endParaRPr lang="en-GB" sz="1200" b="1" i="1" dirty="0">
                        <a:solidFill>
                          <a:schemeClr val="accent2">
                            <a:lumMod val="75000"/>
                          </a:schemeClr>
                        </a:solidFill>
                      </a:endParaRPr>
                    </a:p>
                  </a:txBody>
                  <a:tcPr anchor="ctr"/>
                </a:tc>
                <a:tc>
                  <a:txBody>
                    <a:bodyPr/>
                    <a:lstStyle/>
                    <a:p>
                      <a:pPr algn="ctr"/>
                      <a:r>
                        <a:rPr lang="en-GB" sz="1200" b="1" i="0" dirty="0" smtClean="0"/>
                        <a:t>magnesium</a:t>
                      </a:r>
                      <a:r>
                        <a:rPr lang="en-GB" sz="1200" b="1" i="0" baseline="0" dirty="0" smtClean="0"/>
                        <a:t> + hydrochloric acid </a:t>
                      </a:r>
                      <a:r>
                        <a:rPr lang="en-GB" sz="1200" b="1" i="0" baseline="0" dirty="0" smtClean="0">
                          <a:sym typeface="Wingdings" panose="05000000000000000000" pitchFamily="2" charset="2"/>
                        </a:rPr>
                        <a:t> magnesium chloride + hydrogen</a:t>
                      </a:r>
                    </a:p>
                    <a:p>
                      <a:pPr algn="ctr"/>
                      <a:endParaRPr lang="en-GB" sz="1200" b="1" i="0" baseline="0" dirty="0" smtClean="0">
                        <a:sym typeface="Wingdings" panose="05000000000000000000" pitchFamily="2" charset="2"/>
                      </a:endParaRPr>
                    </a:p>
                    <a:p>
                      <a:pPr algn="ctr"/>
                      <a:r>
                        <a:rPr lang="en-GB" sz="1200" b="1" i="0" baseline="0" dirty="0" smtClean="0">
                          <a:sym typeface="Wingdings" panose="05000000000000000000" pitchFamily="2" charset="2"/>
                        </a:rPr>
                        <a:t>zinc + sulfuric acid  zinc sulfate + hydrogen</a:t>
                      </a:r>
                      <a:endParaRPr lang="en-GB" sz="1200" b="1" i="0" dirty="0"/>
                    </a:p>
                  </a:txBody>
                  <a:tcPr anchor="ctr"/>
                </a:tc>
              </a:tr>
            </a:tbl>
          </a:graphicData>
        </a:graphic>
      </p:graphicFrame>
      <p:graphicFrame>
        <p:nvGraphicFramePr>
          <p:cNvPr id="42" name="Table 41"/>
          <p:cNvGraphicFramePr>
            <a:graphicFrameLocks noGrp="1"/>
          </p:cNvGraphicFramePr>
          <p:nvPr>
            <p:extLst/>
          </p:nvPr>
        </p:nvGraphicFramePr>
        <p:xfrm>
          <a:off x="105692" y="583805"/>
          <a:ext cx="5105127" cy="2319197"/>
        </p:xfrm>
        <a:graphic>
          <a:graphicData uri="http://schemas.openxmlformats.org/drawingml/2006/table">
            <a:tbl>
              <a:tblPr firstRow="1" bandRow="1">
                <a:tableStyleId>{5940675A-B579-460E-94D1-54222C63F5DA}</a:tableStyleId>
              </a:tblPr>
              <a:tblGrid>
                <a:gridCol w="1092052"/>
                <a:gridCol w="1243325"/>
                <a:gridCol w="2769750"/>
              </a:tblGrid>
              <a:tr h="398957">
                <a:tc gridSpan="3">
                  <a:txBody>
                    <a:bodyPr/>
                    <a:lstStyle/>
                    <a:p>
                      <a:pPr algn="ctr"/>
                      <a:r>
                        <a:rPr lang="en-GB" sz="1200" b="1" dirty="0" smtClean="0"/>
                        <a:t>Ionic half equations (HT only)</a:t>
                      </a:r>
                      <a:endParaRPr lang="en-GB" sz="1200" b="1" dirty="0"/>
                    </a:p>
                  </a:txBody>
                  <a:tcPr anchor="ctr">
                    <a:solidFill>
                      <a:schemeClr val="accent2">
                        <a:lumMod val="20000"/>
                        <a:lumOff val="80000"/>
                      </a:schemeClr>
                    </a:solidFill>
                  </a:tcPr>
                </a:tc>
                <a:tc hMerge="1">
                  <a:txBody>
                    <a:bodyPr/>
                    <a:lstStyle/>
                    <a:p>
                      <a:pPr algn="ctr"/>
                      <a:endParaRPr lang="en-GB" sz="1200" b="1" i="1" dirty="0">
                        <a:solidFill>
                          <a:schemeClr val="accent2">
                            <a:lumMod val="75000"/>
                          </a:schemeClr>
                        </a:solidFill>
                      </a:endParaRPr>
                    </a:p>
                  </a:txBody>
                  <a:tcPr anchor="ctr"/>
                </a:tc>
                <a:tc hMerge="1">
                  <a:txBody>
                    <a:bodyPr/>
                    <a:lstStyle/>
                    <a:p>
                      <a:endParaRPr lang="en-GB"/>
                    </a:p>
                  </a:txBody>
                  <a:tcPr/>
                </a:tc>
              </a:tr>
              <a:tr h="532760">
                <a:tc>
                  <a:txBody>
                    <a:bodyPr/>
                    <a:lstStyle/>
                    <a:p>
                      <a:pPr algn="ctr"/>
                      <a:r>
                        <a:rPr lang="en-GB" sz="1200" b="1" dirty="0" smtClean="0"/>
                        <a:t>For displacement reactions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Ionic</a:t>
                      </a:r>
                      <a:r>
                        <a:rPr lang="en-GB" sz="1200" b="1" i="1" baseline="0" dirty="0" smtClean="0">
                          <a:solidFill>
                            <a:schemeClr val="accent2">
                              <a:lumMod val="75000"/>
                            </a:schemeClr>
                          </a:solidFill>
                        </a:rPr>
                        <a:t> half equations show what happens to each of the reactants during reactions</a:t>
                      </a:r>
                      <a:endParaRPr lang="en-GB" sz="1200" b="1" i="1" dirty="0">
                        <a:solidFill>
                          <a:schemeClr val="accent2">
                            <a:lumMod val="75000"/>
                          </a:schemeClr>
                        </a:solidFill>
                      </a:endParaRPr>
                    </a:p>
                  </a:txBody>
                  <a:tcPr anchor="ctr"/>
                </a:tc>
                <a:tc>
                  <a:txBody>
                    <a:bodyPr/>
                    <a:lstStyle/>
                    <a:p>
                      <a:pPr algn="ctr"/>
                      <a:r>
                        <a:rPr lang="en-GB" sz="1200" b="0" i="0" dirty="0" smtClean="0">
                          <a:solidFill>
                            <a:schemeClr val="tx1"/>
                          </a:solidFill>
                        </a:rPr>
                        <a:t>For</a:t>
                      </a:r>
                      <a:r>
                        <a:rPr lang="en-GB" sz="1200" b="0" i="0" baseline="0" dirty="0" smtClean="0">
                          <a:solidFill>
                            <a:schemeClr val="tx1"/>
                          </a:solidFill>
                        </a:rPr>
                        <a:t> example:</a:t>
                      </a:r>
                    </a:p>
                    <a:p>
                      <a:pPr algn="ctr"/>
                      <a:r>
                        <a:rPr lang="en-GB" sz="1200" b="0" i="0" dirty="0" smtClean="0">
                          <a:solidFill>
                            <a:schemeClr val="tx1"/>
                          </a:solidFill>
                        </a:rPr>
                        <a:t>The</a:t>
                      </a:r>
                      <a:r>
                        <a:rPr lang="en-GB" sz="1200" b="0" i="0" baseline="0" dirty="0" smtClean="0">
                          <a:solidFill>
                            <a:schemeClr val="tx1"/>
                          </a:solidFill>
                        </a:rPr>
                        <a:t> ionic equation for the reaction between iron and copper (II) ions is:</a:t>
                      </a:r>
                    </a:p>
                    <a:p>
                      <a:pPr algn="ctr"/>
                      <a:r>
                        <a:rPr lang="en-GB" sz="1200" b="1" i="0" dirty="0" smtClean="0">
                          <a:solidFill>
                            <a:schemeClr val="tx1"/>
                          </a:solidFill>
                        </a:rPr>
                        <a:t>Fe + Cu</a:t>
                      </a:r>
                      <a:r>
                        <a:rPr lang="en-GB" sz="1200" b="1" i="0" baseline="30000" dirty="0" smtClean="0">
                          <a:solidFill>
                            <a:schemeClr val="tx1"/>
                          </a:solidFill>
                        </a:rPr>
                        <a:t>2+ </a:t>
                      </a:r>
                      <a:r>
                        <a:rPr lang="en-GB" sz="1200" b="1" i="0" dirty="0" smtClean="0">
                          <a:solidFill>
                            <a:schemeClr val="tx1"/>
                          </a:solidFill>
                          <a:sym typeface="Wingdings" panose="05000000000000000000" pitchFamily="2" charset="2"/>
                        </a:rPr>
                        <a:t> Fe</a:t>
                      </a:r>
                      <a:r>
                        <a:rPr lang="en-GB" sz="1200" b="1" i="0" baseline="30000" dirty="0" smtClean="0">
                          <a:solidFill>
                            <a:schemeClr val="tx1"/>
                          </a:solidFill>
                          <a:sym typeface="Wingdings" panose="05000000000000000000" pitchFamily="2" charset="2"/>
                        </a:rPr>
                        <a:t>2+</a:t>
                      </a:r>
                      <a:r>
                        <a:rPr lang="en-GB" sz="1200" b="1" i="0" dirty="0" smtClean="0">
                          <a:solidFill>
                            <a:schemeClr val="tx1"/>
                          </a:solidFill>
                          <a:sym typeface="Wingdings" panose="05000000000000000000" pitchFamily="2" charset="2"/>
                        </a:rPr>
                        <a:t> + Cu</a:t>
                      </a:r>
                    </a:p>
                    <a:p>
                      <a:pPr algn="ctr"/>
                      <a:endParaRPr lang="en-GB" sz="1200" b="0" i="0" dirty="0" smtClean="0">
                        <a:solidFill>
                          <a:schemeClr val="tx1"/>
                        </a:solidFill>
                        <a:sym typeface="Wingdings" panose="05000000000000000000" pitchFamily="2" charset="2"/>
                      </a:endParaRPr>
                    </a:p>
                    <a:p>
                      <a:pPr algn="ctr"/>
                      <a:r>
                        <a:rPr lang="en-GB" sz="1200" b="0" i="0" dirty="0" smtClean="0">
                          <a:solidFill>
                            <a:schemeClr val="tx1"/>
                          </a:solidFill>
                          <a:sym typeface="Wingdings" panose="05000000000000000000" pitchFamily="2" charset="2"/>
                        </a:rPr>
                        <a:t>The</a:t>
                      </a:r>
                      <a:r>
                        <a:rPr lang="en-GB" sz="1200" b="0" i="0" baseline="0" dirty="0" smtClean="0">
                          <a:solidFill>
                            <a:schemeClr val="tx1"/>
                          </a:solidFill>
                          <a:sym typeface="Wingdings" panose="05000000000000000000" pitchFamily="2" charset="2"/>
                        </a:rPr>
                        <a:t> half-equation for iron (II) is:</a:t>
                      </a:r>
                    </a:p>
                    <a:p>
                      <a:pPr algn="ctr"/>
                      <a:r>
                        <a:rPr lang="en-GB" sz="1200" b="1" i="0" baseline="0" dirty="0" smtClean="0">
                          <a:solidFill>
                            <a:schemeClr val="tx1"/>
                          </a:solidFill>
                          <a:sym typeface="Wingdings" panose="05000000000000000000" pitchFamily="2" charset="2"/>
                        </a:rPr>
                        <a:t>Fe  Fe</a:t>
                      </a:r>
                      <a:r>
                        <a:rPr lang="en-GB" sz="1200" b="1" i="0" baseline="30000" dirty="0" smtClean="0">
                          <a:solidFill>
                            <a:schemeClr val="tx1"/>
                          </a:solidFill>
                          <a:sym typeface="Wingdings" panose="05000000000000000000" pitchFamily="2" charset="2"/>
                        </a:rPr>
                        <a:t>2+</a:t>
                      </a:r>
                      <a:r>
                        <a:rPr lang="en-GB" sz="1200" b="1" i="0" baseline="0" dirty="0" smtClean="0">
                          <a:solidFill>
                            <a:schemeClr val="tx1"/>
                          </a:solidFill>
                          <a:sym typeface="Wingdings" panose="05000000000000000000" pitchFamily="2" charset="2"/>
                        </a:rPr>
                        <a:t> + 2e</a:t>
                      </a:r>
                      <a:r>
                        <a:rPr lang="en-GB" sz="1200" b="1" i="0" baseline="30000" dirty="0" smtClean="0">
                          <a:solidFill>
                            <a:schemeClr val="tx1"/>
                          </a:solidFill>
                          <a:sym typeface="Wingdings" panose="05000000000000000000" pitchFamily="2" charset="2"/>
                        </a:rPr>
                        <a:t>-</a:t>
                      </a:r>
                    </a:p>
                    <a:p>
                      <a:pPr algn="ctr"/>
                      <a:endParaRPr lang="en-GB" sz="1200" b="0" i="0" baseline="0" dirty="0" smtClean="0">
                        <a:solidFill>
                          <a:schemeClr val="tx1"/>
                        </a:solidFill>
                        <a:sym typeface="Wingdings" panose="05000000000000000000" pitchFamily="2" charset="2"/>
                      </a:endParaRPr>
                    </a:p>
                    <a:p>
                      <a:pPr algn="ctr"/>
                      <a:r>
                        <a:rPr lang="en-GB" sz="1200" b="0" i="0" baseline="0" dirty="0" smtClean="0">
                          <a:solidFill>
                            <a:schemeClr val="tx1"/>
                          </a:solidFill>
                          <a:sym typeface="Wingdings" panose="05000000000000000000" pitchFamily="2" charset="2"/>
                        </a:rPr>
                        <a:t>The half-equation for copper (II) ions is:</a:t>
                      </a:r>
                    </a:p>
                    <a:p>
                      <a:pPr algn="ctr"/>
                      <a:r>
                        <a:rPr lang="en-GB" sz="1200" b="1" i="0" baseline="0" dirty="0" smtClean="0">
                          <a:solidFill>
                            <a:schemeClr val="tx1"/>
                          </a:solidFill>
                          <a:sym typeface="Wingdings" panose="05000000000000000000" pitchFamily="2" charset="2"/>
                        </a:rPr>
                        <a:t>Cu</a:t>
                      </a:r>
                      <a:r>
                        <a:rPr lang="en-GB" sz="1200" b="1" i="0" baseline="30000" dirty="0" smtClean="0">
                          <a:solidFill>
                            <a:schemeClr val="tx1"/>
                          </a:solidFill>
                          <a:sym typeface="Wingdings" panose="05000000000000000000" pitchFamily="2" charset="2"/>
                        </a:rPr>
                        <a:t>2+</a:t>
                      </a:r>
                      <a:r>
                        <a:rPr lang="en-GB" sz="1200" b="1" i="0" baseline="0" dirty="0" smtClean="0">
                          <a:solidFill>
                            <a:schemeClr val="tx1"/>
                          </a:solidFill>
                          <a:sym typeface="Wingdings" panose="05000000000000000000" pitchFamily="2" charset="2"/>
                        </a:rPr>
                        <a:t> + 2e</a:t>
                      </a:r>
                      <a:r>
                        <a:rPr lang="en-GB" sz="1200" b="1" i="0" baseline="30000" dirty="0" smtClean="0">
                          <a:solidFill>
                            <a:schemeClr val="tx1"/>
                          </a:solidFill>
                          <a:sym typeface="Wingdings" panose="05000000000000000000" pitchFamily="2" charset="2"/>
                        </a:rPr>
                        <a:t>- </a:t>
                      </a:r>
                      <a:r>
                        <a:rPr lang="en-GB" sz="1200" b="1" i="0" baseline="0" dirty="0" smtClean="0">
                          <a:solidFill>
                            <a:schemeClr val="tx1"/>
                          </a:solidFill>
                          <a:sym typeface="Wingdings" panose="05000000000000000000" pitchFamily="2" charset="2"/>
                        </a:rPr>
                        <a:t> Cu</a:t>
                      </a:r>
                      <a:endParaRPr lang="en-GB" sz="1200" b="1" i="0" dirty="0">
                        <a:solidFill>
                          <a:schemeClr val="tx1"/>
                        </a:solidFill>
                      </a:endParaRPr>
                    </a:p>
                  </a:txBody>
                  <a:tcPr anchor="ctr"/>
                </a:tc>
              </a:tr>
            </a:tbl>
          </a:graphicData>
        </a:graphic>
      </p:graphicFrame>
      <p:sp>
        <p:nvSpPr>
          <p:cNvPr id="28" name="TextBox 27"/>
          <p:cNvSpPr txBox="1"/>
          <p:nvPr/>
        </p:nvSpPr>
        <p:spPr>
          <a:xfrm>
            <a:off x="9553339" y="3034814"/>
            <a:ext cx="3119924" cy="646331"/>
          </a:xfrm>
          <a:prstGeom prst="rect">
            <a:avLst/>
          </a:prstGeom>
          <a:noFill/>
          <a:ln>
            <a:solidFill>
              <a:schemeClr val="tx1"/>
            </a:solidFill>
          </a:ln>
        </p:spPr>
        <p:txBody>
          <a:bodyPr wrap="square" rtlCol="0">
            <a:spAutoFit/>
          </a:bodyPr>
          <a:lstStyle/>
          <a:p>
            <a:r>
              <a:rPr lang="en-GB" sz="1200" dirty="0" smtClean="0"/>
              <a:t>Unreactive metals, such as gold, are found in the Earth as the metal itself. They can be mined from the ground. </a:t>
            </a:r>
            <a:endParaRPr lang="en-GB" sz="1200" dirty="0"/>
          </a:p>
        </p:txBody>
      </p:sp>
      <p:cxnSp>
        <p:nvCxnSpPr>
          <p:cNvPr id="46" name="Straight Connector 45"/>
          <p:cNvCxnSpPr>
            <a:stCxn id="39" idx="1"/>
          </p:cNvCxnSpPr>
          <p:nvPr/>
        </p:nvCxnSpPr>
        <p:spPr>
          <a:xfrm flipH="1">
            <a:off x="7371908" y="3353355"/>
            <a:ext cx="455356" cy="3410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8160655" y="2757219"/>
            <a:ext cx="190762" cy="2683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3389392" y="3025636"/>
            <a:ext cx="1775581" cy="65558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Oxidation and reduction in terms of electrons (HT ONLY)</a:t>
            </a:r>
            <a:endParaRPr lang="en-GB" sz="1400" b="1" dirty="0">
              <a:solidFill>
                <a:schemeClr val="tx1"/>
              </a:solidFill>
            </a:endParaRPr>
          </a:p>
        </p:txBody>
      </p:sp>
      <p:cxnSp>
        <p:nvCxnSpPr>
          <p:cNvPr id="55" name="Straight Connector 54"/>
          <p:cNvCxnSpPr>
            <a:endCxn id="109" idx="0"/>
          </p:cNvCxnSpPr>
          <p:nvPr/>
        </p:nvCxnSpPr>
        <p:spPr>
          <a:xfrm>
            <a:off x="6548395" y="2661925"/>
            <a:ext cx="21590" cy="168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77200" y="101835"/>
            <a:ext cx="4788903" cy="307777"/>
          </a:xfrm>
          <a:prstGeom prst="rect">
            <a:avLst/>
          </a:prstGeom>
          <a:noFill/>
          <a:ln>
            <a:solidFill>
              <a:schemeClr val="tx1"/>
            </a:solidFill>
          </a:ln>
        </p:spPr>
        <p:txBody>
          <a:bodyPr wrap="square" rtlCol="0">
            <a:spAutoFit/>
          </a:bodyPr>
          <a:lstStyle/>
          <a:p>
            <a:r>
              <a:rPr lang="en-GB" sz="1400" b="1" u="sng" dirty="0" smtClean="0">
                <a:solidFill>
                  <a:schemeClr val="accent2">
                    <a:lumMod val="75000"/>
                  </a:schemeClr>
                </a:solidFill>
              </a:rPr>
              <a:t>O</a:t>
            </a:r>
            <a:r>
              <a:rPr lang="en-GB" sz="1400" dirty="0" smtClean="0"/>
              <a:t>xidation </a:t>
            </a:r>
            <a:r>
              <a:rPr lang="en-GB" sz="1400" b="1" u="sng" dirty="0" smtClean="0">
                <a:solidFill>
                  <a:schemeClr val="accent2">
                    <a:lumMod val="75000"/>
                  </a:schemeClr>
                </a:solidFill>
              </a:rPr>
              <a:t>I</a:t>
            </a:r>
            <a:r>
              <a:rPr lang="en-GB" sz="1400" dirty="0" smtClean="0"/>
              <a:t>s </a:t>
            </a:r>
            <a:r>
              <a:rPr lang="en-GB" sz="1400" u="sng" dirty="0">
                <a:solidFill>
                  <a:schemeClr val="accent2">
                    <a:lumMod val="75000"/>
                  </a:schemeClr>
                </a:solidFill>
              </a:rPr>
              <a:t>L</a:t>
            </a:r>
            <a:r>
              <a:rPr lang="en-GB" sz="1400" b="1" dirty="0" smtClean="0"/>
              <a:t>oss </a:t>
            </a:r>
            <a:r>
              <a:rPr lang="en-GB" sz="1400" dirty="0" smtClean="0"/>
              <a:t>(of electrons) </a:t>
            </a:r>
            <a:r>
              <a:rPr lang="en-GB" sz="1400" b="1" u="sng" dirty="0" smtClean="0">
                <a:solidFill>
                  <a:schemeClr val="accent2">
                    <a:lumMod val="75000"/>
                  </a:schemeClr>
                </a:solidFill>
              </a:rPr>
              <a:t>R</a:t>
            </a:r>
            <a:r>
              <a:rPr lang="en-GB" sz="1400" dirty="0" smtClean="0"/>
              <a:t>eduction </a:t>
            </a:r>
            <a:r>
              <a:rPr lang="en-GB" sz="1400" u="sng" dirty="0" smtClean="0">
                <a:solidFill>
                  <a:schemeClr val="accent2">
                    <a:lumMod val="75000"/>
                  </a:schemeClr>
                </a:solidFill>
              </a:rPr>
              <a:t>I</a:t>
            </a:r>
            <a:r>
              <a:rPr lang="en-GB" sz="1400" b="1" dirty="0" smtClean="0"/>
              <a:t>s </a:t>
            </a:r>
            <a:r>
              <a:rPr lang="en-GB" sz="1400" b="1" u="sng" dirty="0" smtClean="0">
                <a:solidFill>
                  <a:schemeClr val="accent2">
                    <a:lumMod val="75000"/>
                  </a:schemeClr>
                </a:solidFill>
              </a:rPr>
              <a:t>G</a:t>
            </a:r>
            <a:r>
              <a:rPr lang="en-GB" sz="1400" dirty="0" smtClean="0"/>
              <a:t>ain (of electrons)</a:t>
            </a:r>
            <a:endParaRPr lang="en-GB" sz="1400" u="sng" dirty="0" smtClean="0"/>
          </a:p>
        </p:txBody>
      </p:sp>
      <p:cxnSp>
        <p:nvCxnSpPr>
          <p:cNvPr id="62" name="Straight Connector 61"/>
          <p:cNvCxnSpPr/>
          <p:nvPr/>
        </p:nvCxnSpPr>
        <p:spPr>
          <a:xfrm>
            <a:off x="4218538" y="435291"/>
            <a:ext cx="0" cy="1485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4" idx="1"/>
            <a:endCxn id="42" idx="2"/>
          </p:cNvCxnSpPr>
          <p:nvPr/>
        </p:nvCxnSpPr>
        <p:spPr>
          <a:xfrm flipH="1" flipV="1">
            <a:off x="2658255" y="2903002"/>
            <a:ext cx="731137" cy="450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5666103" y="2200260"/>
            <a:ext cx="1751839" cy="47382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Reactions of acids and metals</a:t>
            </a:r>
            <a:endParaRPr lang="en-GB" sz="1400" b="1" dirty="0">
              <a:solidFill>
                <a:schemeClr val="tx1"/>
              </a:solidFill>
            </a:endParaRPr>
          </a:p>
        </p:txBody>
      </p:sp>
      <p:sp>
        <p:nvSpPr>
          <p:cNvPr id="131" name="TextBox 130"/>
          <p:cNvSpPr txBox="1"/>
          <p:nvPr/>
        </p:nvSpPr>
        <p:spPr>
          <a:xfrm>
            <a:off x="5444898" y="1615725"/>
            <a:ext cx="2213990" cy="461665"/>
          </a:xfrm>
          <a:prstGeom prst="rect">
            <a:avLst/>
          </a:prstGeom>
          <a:noFill/>
          <a:ln>
            <a:solidFill>
              <a:schemeClr val="tx1"/>
            </a:solidFill>
          </a:ln>
        </p:spPr>
        <p:txBody>
          <a:bodyPr wrap="square" rtlCol="0">
            <a:spAutoFit/>
          </a:bodyPr>
          <a:lstStyle/>
          <a:p>
            <a:r>
              <a:rPr lang="en-GB" sz="1200" dirty="0" smtClean="0"/>
              <a:t>Acids react with some metals to produce salts and hydrogen.</a:t>
            </a:r>
            <a:endParaRPr lang="en-GB" sz="1200" dirty="0"/>
          </a:p>
        </p:txBody>
      </p:sp>
      <p:cxnSp>
        <p:nvCxnSpPr>
          <p:cNvPr id="75" name="Straight Connector 74"/>
          <p:cNvCxnSpPr>
            <a:stCxn id="131" idx="2"/>
            <a:endCxn id="73" idx="0"/>
          </p:cNvCxnSpPr>
          <p:nvPr/>
        </p:nvCxnSpPr>
        <p:spPr>
          <a:xfrm flipH="1">
            <a:off x="6542023" y="2077390"/>
            <a:ext cx="9870" cy="122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6234721" y="101835"/>
            <a:ext cx="5780070" cy="646331"/>
          </a:xfrm>
          <a:prstGeom prst="rect">
            <a:avLst/>
          </a:prstGeom>
          <a:noFill/>
          <a:ln>
            <a:solidFill>
              <a:schemeClr val="tx1"/>
            </a:solidFill>
          </a:ln>
        </p:spPr>
        <p:txBody>
          <a:bodyPr wrap="square" rtlCol="0">
            <a:spAutoFit/>
          </a:bodyPr>
          <a:lstStyle/>
          <a:p>
            <a:r>
              <a:rPr lang="en-GB" sz="1200" b="1" dirty="0" smtClean="0">
                <a:solidFill>
                  <a:schemeClr val="accent2">
                    <a:lumMod val="75000"/>
                  </a:schemeClr>
                </a:solidFill>
              </a:rPr>
              <a:t>HT ONLY: </a:t>
            </a:r>
            <a:r>
              <a:rPr lang="en-GB" sz="1200" dirty="0" smtClean="0"/>
              <a:t>Reactions between metals and acids are redox reactions as the metal donates electrons to the hydrogen ions. This displaces hydrogen as a gas while the metal ions are left in the solution. </a:t>
            </a:r>
            <a:endParaRPr lang="en-GB" sz="1200" dirty="0"/>
          </a:p>
        </p:txBody>
      </p:sp>
      <p:cxnSp>
        <p:nvCxnSpPr>
          <p:cNvPr id="83" name="Straight Connector 82"/>
          <p:cNvCxnSpPr/>
          <p:nvPr/>
        </p:nvCxnSpPr>
        <p:spPr>
          <a:xfrm flipH="1">
            <a:off x="5968228" y="583805"/>
            <a:ext cx="266493" cy="2177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881466" y="1466327"/>
            <a:ext cx="0" cy="2025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3295737" y="3954718"/>
            <a:ext cx="1938451" cy="65558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Neutralisation of acids and salt production</a:t>
            </a:r>
            <a:endParaRPr lang="en-GB" sz="1400" b="1" dirty="0">
              <a:solidFill>
                <a:schemeClr val="tx1"/>
              </a:solidFill>
            </a:endParaRPr>
          </a:p>
        </p:txBody>
      </p:sp>
      <p:graphicFrame>
        <p:nvGraphicFramePr>
          <p:cNvPr id="89" name="Table 88"/>
          <p:cNvGraphicFramePr>
            <a:graphicFrameLocks noGrp="1"/>
          </p:cNvGraphicFramePr>
          <p:nvPr>
            <p:extLst/>
          </p:nvPr>
        </p:nvGraphicFramePr>
        <p:xfrm>
          <a:off x="132896" y="5826978"/>
          <a:ext cx="4492267" cy="1005840"/>
        </p:xfrm>
        <a:graphic>
          <a:graphicData uri="http://schemas.openxmlformats.org/drawingml/2006/table">
            <a:tbl>
              <a:tblPr firstRow="1" bandRow="1">
                <a:tableStyleId>{5940675A-B579-460E-94D1-54222C63F5DA}</a:tableStyleId>
              </a:tblPr>
              <a:tblGrid>
                <a:gridCol w="1143454"/>
                <a:gridCol w="924590"/>
                <a:gridCol w="2424223"/>
              </a:tblGrid>
              <a:tr h="846138">
                <a:tc>
                  <a:txBody>
                    <a:bodyPr/>
                    <a:lstStyle/>
                    <a:p>
                      <a:pPr algn="ctr"/>
                      <a:r>
                        <a:rPr lang="en-GB" sz="1200" b="1" dirty="0" smtClean="0"/>
                        <a:t>Neutralisation</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Acids can be neutralised by alkalis and bases</a:t>
                      </a:r>
                      <a:endParaRPr lang="en-GB" sz="1200" b="1" i="1" dirty="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US" sz="1200" dirty="0" smtClean="0"/>
                        <a:t>An </a:t>
                      </a:r>
                      <a:r>
                        <a:rPr lang="en-US" sz="1200" b="1" dirty="0" smtClean="0"/>
                        <a:t>alkali</a:t>
                      </a:r>
                      <a:r>
                        <a:rPr lang="en-US" sz="1200" baseline="0" dirty="0" smtClean="0"/>
                        <a:t> is a soluble base e.g. metal hydroxide. </a:t>
                      </a:r>
                    </a:p>
                    <a:p>
                      <a:pPr marL="0" marR="0" indent="0" algn="l" defTabSz="1280160" rtl="0" eaLnBrk="1" fontAlgn="auto" latinLnBrk="0" hangingPunct="1">
                        <a:lnSpc>
                          <a:spcPct val="100000"/>
                        </a:lnSpc>
                        <a:spcBef>
                          <a:spcPts val="0"/>
                        </a:spcBef>
                        <a:spcAft>
                          <a:spcPts val="0"/>
                        </a:spcAft>
                        <a:buClrTx/>
                        <a:buSzTx/>
                        <a:buFontTx/>
                        <a:buNone/>
                        <a:tabLst/>
                        <a:defRPr/>
                      </a:pPr>
                      <a:r>
                        <a:rPr lang="en-US" sz="1200" baseline="0" dirty="0" smtClean="0"/>
                        <a:t>A </a:t>
                      </a:r>
                      <a:r>
                        <a:rPr lang="en-US" sz="1200" b="1" baseline="0" dirty="0" smtClean="0"/>
                        <a:t>base</a:t>
                      </a:r>
                      <a:r>
                        <a:rPr lang="en-US" sz="1200" baseline="0" dirty="0" smtClean="0"/>
                        <a:t>  is a substance that </a:t>
                      </a:r>
                      <a:r>
                        <a:rPr lang="en-US" sz="1200" baseline="0" dirty="0" err="1" smtClean="0"/>
                        <a:t>neutralises</a:t>
                      </a:r>
                      <a:r>
                        <a:rPr lang="en-US" sz="1200" baseline="0" dirty="0" smtClean="0"/>
                        <a:t> an acid e.g. a soluble metal hydroxide or a metal oxide.</a:t>
                      </a:r>
                      <a:endParaRPr lang="en-US" sz="1200" dirty="0" smtClean="0"/>
                    </a:p>
                  </a:txBody>
                  <a:tcPr anchor="ctr"/>
                </a:tc>
              </a:tr>
            </a:tbl>
          </a:graphicData>
        </a:graphic>
      </p:graphicFrame>
      <p:graphicFrame>
        <p:nvGraphicFramePr>
          <p:cNvPr id="90" name="Table 89"/>
          <p:cNvGraphicFramePr>
            <a:graphicFrameLocks noGrp="1"/>
          </p:cNvGraphicFramePr>
          <p:nvPr>
            <p:extLst/>
          </p:nvPr>
        </p:nvGraphicFramePr>
        <p:xfrm>
          <a:off x="82784" y="3133568"/>
          <a:ext cx="2617596" cy="1743452"/>
        </p:xfrm>
        <a:graphic>
          <a:graphicData uri="http://schemas.openxmlformats.org/drawingml/2006/table">
            <a:tbl>
              <a:tblPr firstRow="1" bandRow="1">
                <a:tableStyleId>{5940675A-B579-460E-94D1-54222C63F5DA}</a:tableStyleId>
              </a:tblPr>
              <a:tblGrid>
                <a:gridCol w="1265046"/>
                <a:gridCol w="1352550"/>
              </a:tblGrid>
              <a:tr h="351154">
                <a:tc>
                  <a:txBody>
                    <a:bodyPr/>
                    <a:lstStyle/>
                    <a:p>
                      <a:pPr algn="ctr"/>
                      <a:r>
                        <a:rPr lang="en-GB" sz="1200" b="1" i="0" dirty="0" smtClean="0">
                          <a:solidFill>
                            <a:schemeClr val="tx1"/>
                          </a:solidFill>
                        </a:rPr>
                        <a:t>Acid name</a:t>
                      </a:r>
                      <a:endParaRPr lang="en-GB" sz="1200" b="1" i="0" dirty="0">
                        <a:solidFill>
                          <a:schemeClr val="tx1"/>
                        </a:solidFill>
                      </a:endParaRPr>
                    </a:p>
                  </a:txBody>
                  <a:tcPr anchor="ctr">
                    <a:solidFill>
                      <a:schemeClr val="accent2">
                        <a:lumMod val="20000"/>
                        <a:lumOff val="80000"/>
                      </a:schemeClr>
                    </a:solidFill>
                  </a:tcPr>
                </a:tc>
                <a:tc>
                  <a:txBody>
                    <a:bodyPr/>
                    <a:lstStyle/>
                    <a:p>
                      <a:pPr algn="ctr"/>
                      <a:r>
                        <a:rPr lang="en-GB" sz="1200" b="1" i="0" dirty="0" smtClean="0"/>
                        <a:t>Salt</a:t>
                      </a:r>
                      <a:r>
                        <a:rPr lang="en-GB" sz="1200" b="1" i="0" baseline="0" dirty="0" smtClean="0"/>
                        <a:t> name</a:t>
                      </a:r>
                      <a:endParaRPr lang="en-GB" sz="1200" b="1" i="0" dirty="0"/>
                    </a:p>
                  </a:txBody>
                  <a:tcPr anchor="ctr">
                    <a:solidFill>
                      <a:schemeClr val="accent2">
                        <a:lumMod val="20000"/>
                        <a:lumOff val="80000"/>
                      </a:schemeClr>
                    </a:solidFill>
                  </a:tcPr>
                </a:tc>
              </a:tr>
              <a:tr h="492703">
                <a:tc>
                  <a:txBody>
                    <a:bodyPr/>
                    <a:lstStyle/>
                    <a:p>
                      <a:pPr algn="ctr"/>
                      <a:r>
                        <a:rPr lang="en-GB" sz="1200" b="1" i="1" dirty="0" smtClean="0">
                          <a:solidFill>
                            <a:schemeClr val="accent2">
                              <a:lumMod val="75000"/>
                            </a:schemeClr>
                          </a:solidFill>
                        </a:rPr>
                        <a:t>Hydrochloric acid</a:t>
                      </a:r>
                      <a:endParaRPr lang="en-GB" sz="1200" b="1" i="1" dirty="0">
                        <a:solidFill>
                          <a:schemeClr val="accent2">
                            <a:lumMod val="75000"/>
                          </a:schemeClr>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dirty="0" smtClean="0"/>
                        <a:t>Chloride</a:t>
                      </a:r>
                    </a:p>
                  </a:txBody>
                  <a:tcPr anchor="ctr"/>
                </a:tc>
              </a:tr>
              <a:tr h="450002">
                <a:tc>
                  <a:txBody>
                    <a:bodyPr/>
                    <a:lstStyle/>
                    <a:p>
                      <a:pPr algn="ctr"/>
                      <a:r>
                        <a:rPr lang="en-GB" sz="1200" b="1" i="1" dirty="0" err="1" smtClean="0">
                          <a:solidFill>
                            <a:schemeClr val="accent2">
                              <a:lumMod val="75000"/>
                            </a:schemeClr>
                          </a:solidFill>
                        </a:rPr>
                        <a:t>Sulfuric</a:t>
                      </a:r>
                      <a:r>
                        <a:rPr lang="en-GB" sz="1200" b="1" i="1" dirty="0" smtClean="0">
                          <a:solidFill>
                            <a:schemeClr val="accent2">
                              <a:lumMod val="75000"/>
                            </a:schemeClr>
                          </a:solidFill>
                        </a:rPr>
                        <a:t> acid</a:t>
                      </a:r>
                      <a:endParaRPr lang="en-GB" sz="1200" b="1" i="1" dirty="0">
                        <a:solidFill>
                          <a:schemeClr val="accent2">
                            <a:lumMod val="75000"/>
                          </a:schemeClr>
                        </a:solidFill>
                      </a:endParaRPr>
                    </a:p>
                  </a:txBody>
                  <a:tcPr anchor="ctr"/>
                </a:tc>
                <a:tc>
                  <a:txBody>
                    <a:bodyPr/>
                    <a:lstStyle/>
                    <a:p>
                      <a:pPr algn="ctr"/>
                      <a:r>
                        <a:rPr lang="en-GB" sz="1200" dirty="0" err="1" smtClean="0"/>
                        <a:t>Sulfate</a:t>
                      </a:r>
                      <a:endParaRPr lang="en-GB" sz="1200" dirty="0"/>
                    </a:p>
                  </a:txBody>
                  <a:tcPr anchor="ctr"/>
                </a:tc>
              </a:tr>
              <a:tr h="449593">
                <a:tc>
                  <a:txBody>
                    <a:bodyPr/>
                    <a:lstStyle/>
                    <a:p>
                      <a:pPr algn="ctr"/>
                      <a:r>
                        <a:rPr lang="en-GB" sz="1200" b="1" i="1" dirty="0" smtClean="0">
                          <a:solidFill>
                            <a:schemeClr val="accent2">
                              <a:lumMod val="75000"/>
                            </a:schemeClr>
                          </a:solidFill>
                        </a:rPr>
                        <a:t>Nitric acid</a:t>
                      </a:r>
                      <a:endParaRPr lang="en-GB" sz="1200" b="1" i="1" dirty="0">
                        <a:solidFill>
                          <a:schemeClr val="accent2">
                            <a:lumMod val="75000"/>
                          </a:schemeClr>
                        </a:solidFill>
                      </a:endParaRPr>
                    </a:p>
                  </a:txBody>
                  <a:tcPr anchor="ctr"/>
                </a:tc>
                <a:tc>
                  <a:txBody>
                    <a:bodyPr/>
                    <a:lstStyle/>
                    <a:p>
                      <a:pPr algn="ctr"/>
                      <a:r>
                        <a:rPr lang="en-GB" sz="1200" dirty="0" smtClean="0"/>
                        <a:t>Nitrate</a:t>
                      </a:r>
                      <a:endParaRPr lang="en-GB" sz="1200" dirty="0"/>
                    </a:p>
                  </a:txBody>
                  <a:tcPr anchor="ctr"/>
                </a:tc>
              </a:tr>
            </a:tbl>
          </a:graphicData>
        </a:graphic>
      </p:graphicFrame>
      <p:sp>
        <p:nvSpPr>
          <p:cNvPr id="142" name="TextBox 141"/>
          <p:cNvSpPr txBox="1"/>
          <p:nvPr/>
        </p:nvSpPr>
        <p:spPr>
          <a:xfrm>
            <a:off x="105338" y="5025357"/>
            <a:ext cx="5206259" cy="646331"/>
          </a:xfrm>
          <a:prstGeom prst="rect">
            <a:avLst/>
          </a:prstGeom>
          <a:noFill/>
          <a:ln>
            <a:solidFill>
              <a:schemeClr val="tx1"/>
            </a:solidFill>
          </a:ln>
        </p:spPr>
        <p:txBody>
          <a:bodyPr wrap="square" rtlCol="0">
            <a:spAutoFit/>
          </a:bodyPr>
          <a:lstStyle/>
          <a:p>
            <a:pPr algn="ctr"/>
            <a:r>
              <a:rPr lang="en-GB" sz="1200" b="1" dirty="0" smtClean="0"/>
              <a:t>sodium hydroxide + hydrochloric acid </a:t>
            </a:r>
            <a:r>
              <a:rPr lang="en-GB" sz="1200" b="1" dirty="0" smtClean="0">
                <a:sym typeface="Wingdings" panose="05000000000000000000" pitchFamily="2" charset="2"/>
              </a:rPr>
              <a:t> sodium chloride + water</a:t>
            </a:r>
          </a:p>
          <a:p>
            <a:pPr algn="ctr"/>
            <a:endParaRPr lang="en-GB" sz="1200" b="1" dirty="0" smtClean="0">
              <a:sym typeface="Wingdings" panose="05000000000000000000" pitchFamily="2" charset="2"/>
            </a:endParaRPr>
          </a:p>
          <a:p>
            <a:pPr algn="ctr"/>
            <a:r>
              <a:rPr lang="en-GB" sz="1200" b="1" dirty="0" smtClean="0">
                <a:sym typeface="Wingdings" panose="05000000000000000000" pitchFamily="2" charset="2"/>
              </a:rPr>
              <a:t>calcium carbonate + sulfuric acid  calcium sulfate, + carbon dioxide + water</a:t>
            </a:r>
            <a:endParaRPr lang="en-GB" sz="1200" b="1" dirty="0"/>
          </a:p>
        </p:txBody>
      </p:sp>
      <p:cxnSp>
        <p:nvCxnSpPr>
          <p:cNvPr id="93" name="Straight Connector 92"/>
          <p:cNvCxnSpPr>
            <a:stCxn id="88" idx="1"/>
            <a:endCxn id="90" idx="3"/>
          </p:cNvCxnSpPr>
          <p:nvPr/>
        </p:nvCxnSpPr>
        <p:spPr>
          <a:xfrm flipH="1" flipV="1">
            <a:off x="2700380" y="4005294"/>
            <a:ext cx="595357" cy="2772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8" idx="2"/>
          </p:cNvCxnSpPr>
          <p:nvPr/>
        </p:nvCxnSpPr>
        <p:spPr>
          <a:xfrm flipH="1">
            <a:off x="2950914" y="4610299"/>
            <a:ext cx="1314049" cy="4150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89" idx="0"/>
          </p:cNvCxnSpPr>
          <p:nvPr/>
        </p:nvCxnSpPr>
        <p:spPr>
          <a:xfrm flipH="1" flipV="1">
            <a:off x="2149445" y="5675008"/>
            <a:ext cx="229584" cy="151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5812576" y="2830895"/>
            <a:ext cx="1514818"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Reactions of acids</a:t>
            </a:r>
            <a:endParaRPr lang="en-GB" sz="1800" dirty="0">
              <a:ea typeface="Verdana" panose="020B0604030504040204" pitchFamily="34" charset="0"/>
              <a:cs typeface="Verdana" panose="020B0604030504040204" pitchFamily="34" charset="0"/>
            </a:endParaRPr>
          </a:p>
        </p:txBody>
      </p:sp>
      <p:cxnSp>
        <p:nvCxnSpPr>
          <p:cNvPr id="116" name="Straight Connector 115"/>
          <p:cNvCxnSpPr>
            <a:stCxn id="109" idx="1"/>
            <a:endCxn id="88" idx="3"/>
          </p:cNvCxnSpPr>
          <p:nvPr/>
        </p:nvCxnSpPr>
        <p:spPr>
          <a:xfrm flipH="1">
            <a:off x="5234188" y="3154061"/>
            <a:ext cx="578388" cy="11284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09" idx="2"/>
            <a:endCxn id="4" idx="0"/>
          </p:cNvCxnSpPr>
          <p:nvPr/>
        </p:nvCxnSpPr>
        <p:spPr>
          <a:xfrm>
            <a:off x="6569985" y="3477226"/>
            <a:ext cx="16923" cy="1899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54" idx="3"/>
          </p:cNvCxnSpPr>
          <p:nvPr/>
        </p:nvCxnSpPr>
        <p:spPr>
          <a:xfrm>
            <a:off x="5164973" y="3353427"/>
            <a:ext cx="624542" cy="13906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016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flipH="1">
            <a:off x="5200010" y="4646579"/>
            <a:ext cx="21923" cy="15456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825881" y="3140819"/>
            <a:ext cx="1553470"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AQA Chemical Changes 2</a:t>
            </a:r>
            <a:endParaRPr lang="en-GB" sz="1800" dirty="0">
              <a:ea typeface="Verdana" panose="020B0604030504040204" pitchFamily="34" charset="0"/>
              <a:cs typeface="Verdana" panose="020B0604030504040204" pitchFamily="34" charset="0"/>
            </a:endParaRPr>
          </a:p>
        </p:txBody>
      </p:sp>
      <p:sp>
        <p:nvSpPr>
          <p:cNvPr id="148" name="Rectangle 147"/>
          <p:cNvSpPr/>
          <p:nvPr/>
        </p:nvSpPr>
        <p:spPr>
          <a:xfrm rot="5400000">
            <a:off x="3784734" y="5637519"/>
            <a:ext cx="1914278" cy="45786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Soluble salts</a:t>
            </a:r>
            <a:endParaRPr lang="en-GB" sz="1400" b="1" dirty="0">
              <a:solidFill>
                <a:schemeClr val="tx1"/>
              </a:solidFill>
            </a:endParaRPr>
          </a:p>
        </p:txBody>
      </p:sp>
      <p:cxnSp>
        <p:nvCxnSpPr>
          <p:cNvPr id="149" name="Straight Connector 148"/>
          <p:cNvCxnSpPr>
            <a:stCxn id="4" idx="2"/>
            <a:endCxn id="276" idx="0"/>
          </p:cNvCxnSpPr>
          <p:nvPr/>
        </p:nvCxnSpPr>
        <p:spPr>
          <a:xfrm>
            <a:off x="5602616" y="3787150"/>
            <a:ext cx="458" cy="1994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48" idx="2"/>
            <a:endCxn id="372" idx="3"/>
          </p:cNvCxnSpPr>
          <p:nvPr/>
        </p:nvCxnSpPr>
        <p:spPr>
          <a:xfrm flipH="1">
            <a:off x="4283761" y="5866452"/>
            <a:ext cx="229180" cy="231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Rectangle 275"/>
          <p:cNvSpPr/>
          <p:nvPr/>
        </p:nvSpPr>
        <p:spPr>
          <a:xfrm>
            <a:off x="4845665" y="3986551"/>
            <a:ext cx="1514818"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Reactions of acids</a:t>
            </a:r>
            <a:endParaRPr lang="en-GB" sz="1800" dirty="0">
              <a:ea typeface="Verdana" panose="020B0604030504040204" pitchFamily="34" charset="0"/>
              <a:cs typeface="Verdana" panose="020B0604030504040204" pitchFamily="34" charset="0"/>
            </a:endParaRPr>
          </a:p>
        </p:txBody>
      </p:sp>
      <p:cxnSp>
        <p:nvCxnSpPr>
          <p:cNvPr id="303" name="Straight Connector 302"/>
          <p:cNvCxnSpPr>
            <a:endCxn id="148" idx="1"/>
          </p:cNvCxnSpPr>
          <p:nvPr/>
        </p:nvCxnSpPr>
        <p:spPr>
          <a:xfrm flipH="1">
            <a:off x="4741873" y="4642648"/>
            <a:ext cx="326402" cy="2666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72" name="Table 371"/>
          <p:cNvGraphicFramePr>
            <a:graphicFrameLocks noGrp="1"/>
          </p:cNvGraphicFramePr>
          <p:nvPr>
            <p:extLst>
              <p:ext uri="{D42A27DB-BD31-4B8C-83A1-F6EECF244321}">
                <p14:modId xmlns:p14="http://schemas.microsoft.com/office/powerpoint/2010/main" val="3857335188"/>
              </p:ext>
            </p:extLst>
          </p:nvPr>
        </p:nvGraphicFramePr>
        <p:xfrm>
          <a:off x="36545" y="5335578"/>
          <a:ext cx="4247216" cy="1524605"/>
        </p:xfrm>
        <a:graphic>
          <a:graphicData uri="http://schemas.openxmlformats.org/drawingml/2006/table">
            <a:tbl>
              <a:tblPr firstRow="1" bandRow="1">
                <a:tableStyleId>{5940675A-B579-460E-94D1-54222C63F5DA}</a:tableStyleId>
              </a:tblPr>
              <a:tblGrid>
                <a:gridCol w="1451688"/>
                <a:gridCol w="2795528"/>
              </a:tblGrid>
              <a:tr h="725096">
                <a:tc>
                  <a:txBody>
                    <a:bodyPr/>
                    <a:lstStyle/>
                    <a:p>
                      <a:pPr algn="ctr"/>
                      <a:r>
                        <a:rPr lang="en-GB" sz="1200" b="1" dirty="0" smtClean="0"/>
                        <a:t>Soluble salts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Soluble salts can</a:t>
                      </a:r>
                      <a:r>
                        <a:rPr lang="en-GB" sz="1200" b="1" i="1" baseline="0" dirty="0" smtClean="0">
                          <a:solidFill>
                            <a:schemeClr val="accent2">
                              <a:lumMod val="75000"/>
                            </a:schemeClr>
                          </a:solidFill>
                        </a:rPr>
                        <a:t> be made from reacting acids with solid insoluble substances (e.g. metals, metal oxides, hydroxides and carbonates).</a:t>
                      </a:r>
                      <a:endParaRPr lang="en-GB" sz="1200" b="1" i="1" dirty="0">
                        <a:solidFill>
                          <a:schemeClr val="accent2">
                            <a:lumMod val="75000"/>
                          </a:schemeClr>
                        </a:solidFill>
                      </a:endParaRPr>
                    </a:p>
                  </a:txBody>
                  <a:tcPr anchor="ctr"/>
                </a:tc>
              </a:tr>
              <a:tr h="701645">
                <a:tc>
                  <a:txBody>
                    <a:bodyPr/>
                    <a:lstStyle/>
                    <a:p>
                      <a:pPr algn="ctr"/>
                      <a:r>
                        <a:rPr lang="en-GB" sz="1200" b="1" dirty="0" smtClean="0"/>
                        <a:t>Production of soluble salts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Add the solid to the acid until no more dissolves. Filter off excess solid and then crystallise</a:t>
                      </a:r>
                      <a:r>
                        <a:rPr lang="en-GB" sz="1200" b="1" i="1" baseline="0" dirty="0" smtClean="0">
                          <a:solidFill>
                            <a:schemeClr val="accent2">
                              <a:lumMod val="75000"/>
                            </a:schemeClr>
                          </a:solidFill>
                        </a:rPr>
                        <a:t> to produce solid salts. </a:t>
                      </a:r>
                      <a:endParaRPr lang="en-GB" sz="1200" b="1" i="1" dirty="0">
                        <a:solidFill>
                          <a:schemeClr val="accent2">
                            <a:lumMod val="75000"/>
                          </a:schemeClr>
                        </a:solidFill>
                      </a:endParaRPr>
                    </a:p>
                  </a:txBody>
                  <a:tcPr anchor="ctr"/>
                </a:tc>
              </a:tr>
            </a:tbl>
          </a:graphicData>
        </a:graphic>
      </p:graphicFrame>
      <p:sp>
        <p:nvSpPr>
          <p:cNvPr id="20" name="Rectangle 19"/>
          <p:cNvSpPr/>
          <p:nvPr/>
        </p:nvSpPr>
        <p:spPr>
          <a:xfrm rot="5400000">
            <a:off x="4428827" y="6853040"/>
            <a:ext cx="1779435" cy="45786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The pH scale and neutralisation</a:t>
            </a:r>
            <a:endParaRPr lang="en-GB" sz="1400" b="1" dirty="0">
              <a:solidFill>
                <a:schemeClr val="tx1"/>
              </a:solidFill>
            </a:endParaRPr>
          </a:p>
        </p:txBody>
      </p:sp>
      <p:pic>
        <p:nvPicPr>
          <p:cNvPr id="24" name="Picture 23"/>
          <p:cNvPicPr>
            <a:picLocks noChangeAspect="1"/>
          </p:cNvPicPr>
          <p:nvPr/>
        </p:nvPicPr>
        <p:blipFill>
          <a:blip r:embed="rId2"/>
          <a:stretch>
            <a:fillRect/>
          </a:stretch>
        </p:blipFill>
        <p:spPr>
          <a:xfrm>
            <a:off x="60228" y="6956027"/>
            <a:ext cx="2873543" cy="1207352"/>
          </a:xfrm>
          <a:prstGeom prst="rect">
            <a:avLst/>
          </a:prstGeom>
        </p:spPr>
      </p:pic>
      <p:graphicFrame>
        <p:nvGraphicFramePr>
          <p:cNvPr id="32" name="Table 31"/>
          <p:cNvGraphicFramePr>
            <a:graphicFrameLocks noGrp="1"/>
          </p:cNvGraphicFramePr>
          <p:nvPr>
            <p:extLst>
              <p:ext uri="{D42A27DB-BD31-4B8C-83A1-F6EECF244321}">
                <p14:modId xmlns:p14="http://schemas.microsoft.com/office/powerpoint/2010/main" val="200324998"/>
              </p:ext>
            </p:extLst>
          </p:nvPr>
        </p:nvGraphicFramePr>
        <p:xfrm>
          <a:off x="2844688" y="8097599"/>
          <a:ext cx="3565347" cy="1089222"/>
        </p:xfrm>
        <a:graphic>
          <a:graphicData uri="http://schemas.openxmlformats.org/drawingml/2006/table">
            <a:tbl>
              <a:tblPr firstRow="1" bandRow="1">
                <a:tableStyleId>{5940675A-B579-460E-94D1-54222C63F5DA}</a:tableStyleId>
              </a:tblPr>
              <a:tblGrid>
                <a:gridCol w="1218627"/>
                <a:gridCol w="2346720"/>
              </a:tblGrid>
              <a:tr h="542851">
                <a:tc>
                  <a:txBody>
                    <a:bodyPr/>
                    <a:lstStyle/>
                    <a:p>
                      <a:pPr algn="ctr"/>
                      <a:r>
                        <a:rPr lang="en-GB" sz="1200" b="1" dirty="0" smtClean="0"/>
                        <a:t>Acids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Acids produce hydrogen ions</a:t>
                      </a:r>
                      <a:r>
                        <a:rPr lang="en-GB" sz="1200" b="1" i="1" baseline="0" dirty="0" smtClean="0">
                          <a:solidFill>
                            <a:schemeClr val="accent2">
                              <a:lumMod val="75000"/>
                            </a:schemeClr>
                          </a:solidFill>
                        </a:rPr>
                        <a:t> (H</a:t>
                      </a:r>
                      <a:r>
                        <a:rPr lang="en-GB" sz="1200" b="1" i="1" baseline="30000" dirty="0" smtClean="0">
                          <a:solidFill>
                            <a:schemeClr val="accent2">
                              <a:lumMod val="75000"/>
                            </a:schemeClr>
                          </a:solidFill>
                        </a:rPr>
                        <a:t>+</a:t>
                      </a:r>
                      <a:r>
                        <a:rPr lang="en-GB" sz="1200" b="1" i="1" baseline="0" dirty="0" smtClean="0">
                          <a:solidFill>
                            <a:schemeClr val="accent2">
                              <a:lumMod val="75000"/>
                            </a:schemeClr>
                          </a:solidFill>
                        </a:rPr>
                        <a:t>) in aqueous solutions.</a:t>
                      </a:r>
                      <a:endParaRPr lang="en-GB" sz="1200" b="1" i="1" dirty="0">
                        <a:solidFill>
                          <a:schemeClr val="accent2">
                            <a:lumMod val="75000"/>
                          </a:schemeClr>
                        </a:solidFill>
                      </a:endParaRPr>
                    </a:p>
                  </a:txBody>
                  <a:tcPr anchor="ctr"/>
                </a:tc>
              </a:tr>
              <a:tr h="546371">
                <a:tc>
                  <a:txBody>
                    <a:bodyPr/>
                    <a:lstStyle/>
                    <a:p>
                      <a:pPr algn="ctr"/>
                      <a:r>
                        <a:rPr lang="en-GB" sz="1200" b="1" dirty="0" smtClean="0"/>
                        <a:t>Alkalis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Aqueous</a:t>
                      </a:r>
                      <a:r>
                        <a:rPr lang="en-GB" sz="1200" b="1" i="1" baseline="0" dirty="0" smtClean="0">
                          <a:solidFill>
                            <a:schemeClr val="accent2">
                              <a:lumMod val="75000"/>
                            </a:schemeClr>
                          </a:solidFill>
                        </a:rPr>
                        <a:t> solutions of alkalis contain hydroxide ions (OH</a:t>
                      </a:r>
                      <a:r>
                        <a:rPr lang="en-GB" sz="1200" b="1" i="1" baseline="30000" dirty="0" smtClean="0">
                          <a:solidFill>
                            <a:schemeClr val="accent2">
                              <a:lumMod val="75000"/>
                            </a:schemeClr>
                          </a:solidFill>
                        </a:rPr>
                        <a:t>-</a:t>
                      </a:r>
                      <a:r>
                        <a:rPr lang="en-GB" sz="1200" b="1" i="1" baseline="0" dirty="0" smtClean="0">
                          <a:solidFill>
                            <a:schemeClr val="accent2">
                              <a:lumMod val="75000"/>
                            </a:schemeClr>
                          </a:solidFill>
                        </a:rPr>
                        <a:t>).</a:t>
                      </a:r>
                      <a:endParaRPr lang="en-GB" sz="1200" b="1" i="1" dirty="0">
                        <a:solidFill>
                          <a:schemeClr val="accent2">
                            <a:lumMod val="75000"/>
                          </a:schemeClr>
                        </a:solidFill>
                      </a:endParaRPr>
                    </a:p>
                  </a:txBody>
                  <a:tcPr anchor="ctr"/>
                </a:tc>
              </a:tr>
            </a:tbl>
          </a:graphicData>
        </a:graphic>
      </p:graphicFrame>
      <p:sp>
        <p:nvSpPr>
          <p:cNvPr id="25" name="TextBox 24"/>
          <p:cNvSpPr txBox="1"/>
          <p:nvPr/>
        </p:nvSpPr>
        <p:spPr>
          <a:xfrm>
            <a:off x="3055550" y="6956027"/>
            <a:ext cx="1891265" cy="1015663"/>
          </a:xfrm>
          <a:prstGeom prst="rect">
            <a:avLst/>
          </a:prstGeom>
          <a:noFill/>
          <a:ln>
            <a:solidFill>
              <a:schemeClr val="tx1"/>
            </a:solidFill>
          </a:ln>
        </p:spPr>
        <p:txBody>
          <a:bodyPr wrap="square" rtlCol="0">
            <a:spAutoFit/>
          </a:bodyPr>
          <a:lstStyle/>
          <a:p>
            <a:r>
              <a:rPr lang="en-GB" sz="1200" dirty="0" smtClean="0"/>
              <a:t>You can use universal indicator or a pH probe to measure the acidity or alkalinity of a solution against the pH scale.</a:t>
            </a:r>
            <a:endParaRPr lang="en-GB" sz="1200" dirty="0"/>
          </a:p>
        </p:txBody>
      </p:sp>
      <p:cxnSp>
        <p:nvCxnSpPr>
          <p:cNvPr id="35" name="Straight Connector 34"/>
          <p:cNvCxnSpPr>
            <a:endCxn id="25" idx="3"/>
          </p:cNvCxnSpPr>
          <p:nvPr/>
        </p:nvCxnSpPr>
        <p:spPr>
          <a:xfrm flipH="1">
            <a:off x="4946815" y="7463858"/>
            <a:ext cx="129386"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941286" y="7747221"/>
            <a:ext cx="1142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743" y="8309811"/>
            <a:ext cx="2454442" cy="830997"/>
          </a:xfrm>
          <a:prstGeom prst="rect">
            <a:avLst/>
          </a:prstGeom>
          <a:noFill/>
          <a:ln>
            <a:solidFill>
              <a:schemeClr val="tx1"/>
            </a:solidFill>
          </a:ln>
        </p:spPr>
        <p:txBody>
          <a:bodyPr wrap="square" rtlCol="0">
            <a:spAutoFit/>
          </a:bodyPr>
          <a:lstStyle/>
          <a:p>
            <a:r>
              <a:rPr lang="en-GB" sz="1200" dirty="0" smtClean="0"/>
              <a:t>In neutralisation reactions, hydrogen ions react with hydroxide ions to produce water:</a:t>
            </a:r>
          </a:p>
          <a:p>
            <a:pPr algn="ctr"/>
            <a:r>
              <a:rPr lang="en-GB" sz="1200" dirty="0" smtClean="0"/>
              <a:t>H</a:t>
            </a:r>
            <a:r>
              <a:rPr lang="en-GB" sz="1200" baseline="30000" dirty="0" smtClean="0"/>
              <a:t>+</a:t>
            </a:r>
            <a:r>
              <a:rPr lang="en-GB" sz="1200" dirty="0" smtClean="0"/>
              <a:t> + OH</a:t>
            </a:r>
            <a:r>
              <a:rPr lang="en-GB" sz="1200" baseline="30000" dirty="0" smtClean="0"/>
              <a:t>-</a:t>
            </a:r>
            <a:r>
              <a:rPr lang="en-GB" sz="1200" dirty="0" smtClean="0"/>
              <a:t> </a:t>
            </a:r>
            <a:r>
              <a:rPr lang="en-GB" sz="1200" dirty="0" smtClean="0">
                <a:sym typeface="Wingdings" panose="05000000000000000000" pitchFamily="2" charset="2"/>
              </a:rPr>
              <a:t> H</a:t>
            </a:r>
            <a:r>
              <a:rPr lang="en-GB" sz="1200" baseline="-25000" dirty="0" smtClean="0">
                <a:sym typeface="Wingdings" panose="05000000000000000000" pitchFamily="2" charset="2"/>
              </a:rPr>
              <a:t>2</a:t>
            </a:r>
            <a:r>
              <a:rPr lang="en-GB" sz="1200" dirty="0" smtClean="0">
                <a:sym typeface="Wingdings" panose="05000000000000000000" pitchFamily="2" charset="2"/>
              </a:rPr>
              <a:t>O</a:t>
            </a:r>
            <a:endParaRPr lang="en-GB" sz="1200" dirty="0"/>
          </a:p>
        </p:txBody>
      </p:sp>
      <p:cxnSp>
        <p:nvCxnSpPr>
          <p:cNvPr id="41" name="Straight Connector 40"/>
          <p:cNvCxnSpPr>
            <a:endCxn id="30" idx="3"/>
          </p:cNvCxnSpPr>
          <p:nvPr/>
        </p:nvCxnSpPr>
        <p:spPr>
          <a:xfrm flipH="1">
            <a:off x="2522185" y="8725310"/>
            <a:ext cx="3225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318544" y="7971690"/>
            <a:ext cx="1" cy="119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6497618" y="4405335"/>
            <a:ext cx="1306676" cy="612664"/>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Titrations (Chemistry only)</a:t>
            </a:r>
            <a:endParaRPr lang="en-GB" sz="1400" b="1" dirty="0">
              <a:solidFill>
                <a:schemeClr val="tx1"/>
              </a:solidFill>
            </a:endParaRPr>
          </a:p>
        </p:txBody>
      </p:sp>
      <p:sp>
        <p:nvSpPr>
          <p:cNvPr id="44" name="TextBox 43"/>
          <p:cNvSpPr txBox="1"/>
          <p:nvPr/>
        </p:nvSpPr>
        <p:spPr>
          <a:xfrm>
            <a:off x="5463867" y="5196825"/>
            <a:ext cx="2267712" cy="830997"/>
          </a:xfrm>
          <a:prstGeom prst="rect">
            <a:avLst/>
          </a:prstGeom>
          <a:noFill/>
          <a:ln>
            <a:solidFill>
              <a:schemeClr val="tx1"/>
            </a:solidFill>
          </a:ln>
        </p:spPr>
        <p:txBody>
          <a:bodyPr wrap="square" rtlCol="0">
            <a:spAutoFit/>
          </a:bodyPr>
          <a:lstStyle/>
          <a:p>
            <a:r>
              <a:rPr lang="en-GB" sz="1200" dirty="0" smtClean="0"/>
              <a:t>Titrations are used to work out the precise volumes of acid and alkali solutions that react with each other.</a:t>
            </a:r>
            <a:endParaRPr lang="en-GB" sz="1200" dirty="0"/>
          </a:p>
        </p:txBody>
      </p:sp>
      <p:graphicFrame>
        <p:nvGraphicFramePr>
          <p:cNvPr id="55" name="Table 54"/>
          <p:cNvGraphicFramePr>
            <a:graphicFrameLocks noGrp="1"/>
          </p:cNvGraphicFramePr>
          <p:nvPr>
            <p:extLst>
              <p:ext uri="{D42A27DB-BD31-4B8C-83A1-F6EECF244321}">
                <p14:modId xmlns:p14="http://schemas.microsoft.com/office/powerpoint/2010/main" val="1893001142"/>
              </p:ext>
            </p:extLst>
          </p:nvPr>
        </p:nvGraphicFramePr>
        <p:xfrm>
          <a:off x="6542102" y="6376472"/>
          <a:ext cx="6179288" cy="2783723"/>
        </p:xfrm>
        <a:graphic>
          <a:graphicData uri="http://schemas.openxmlformats.org/drawingml/2006/table">
            <a:tbl>
              <a:tblPr firstRow="1" bandRow="1">
                <a:tableStyleId>{5940675A-B579-460E-94D1-54222C63F5DA}</a:tableStyleId>
              </a:tblPr>
              <a:tblGrid>
                <a:gridCol w="3095962"/>
                <a:gridCol w="3083326"/>
              </a:tblGrid>
              <a:tr h="2783723">
                <a:tc>
                  <a:txBody>
                    <a:bodyPr/>
                    <a:lstStyle/>
                    <a:p>
                      <a:pPr algn="ctr"/>
                      <a:r>
                        <a:rPr lang="en-GB" sz="1200" b="1" dirty="0" smtClean="0"/>
                        <a:t>Calculating the chemical quantities in titrations involving concentrations in </a:t>
                      </a:r>
                      <a:r>
                        <a:rPr lang="en-GB" sz="1200" b="1" dirty="0" err="1" smtClean="0"/>
                        <a:t>mol</a:t>
                      </a:r>
                      <a:r>
                        <a:rPr lang="en-GB" sz="1200" b="1" dirty="0" smtClean="0"/>
                        <a:t>/dm</a:t>
                      </a:r>
                      <a:r>
                        <a:rPr lang="en-GB" sz="1200" b="1" baseline="30000" dirty="0" smtClean="0"/>
                        <a:t>3</a:t>
                      </a:r>
                      <a:r>
                        <a:rPr lang="en-GB" sz="1200" b="1" dirty="0" smtClean="0"/>
                        <a:t> and</a:t>
                      </a:r>
                      <a:r>
                        <a:rPr lang="en-GB" sz="1200" b="1" baseline="0" dirty="0" smtClean="0"/>
                        <a:t> in g/dm</a:t>
                      </a:r>
                      <a:r>
                        <a:rPr lang="en-GB" sz="1200" b="1" baseline="30000" dirty="0" smtClean="0"/>
                        <a:t>3</a:t>
                      </a:r>
                      <a:r>
                        <a:rPr lang="en-GB" sz="1200" b="1" baseline="0" dirty="0" smtClean="0"/>
                        <a:t> </a:t>
                      </a:r>
                    </a:p>
                    <a:p>
                      <a:pPr algn="ctr"/>
                      <a:r>
                        <a:rPr lang="en-GB" sz="1200" b="1" dirty="0" smtClean="0"/>
                        <a:t>(HT ONLY):</a:t>
                      </a:r>
                    </a:p>
                    <a:p>
                      <a:pPr algn="ctr"/>
                      <a:r>
                        <a:rPr lang="en-GB" sz="1200" b="1" dirty="0" smtClean="0">
                          <a:solidFill>
                            <a:schemeClr val="accent6">
                              <a:lumMod val="75000"/>
                            </a:schemeClr>
                          </a:solidFill>
                        </a:rPr>
                        <a:t>2</a:t>
                      </a:r>
                      <a:r>
                        <a:rPr lang="en-GB" sz="1200" b="1" dirty="0" smtClean="0"/>
                        <a:t>NaOH(</a:t>
                      </a:r>
                      <a:r>
                        <a:rPr lang="en-GB" sz="1200" b="1" dirty="0" err="1" smtClean="0"/>
                        <a:t>aq</a:t>
                      </a:r>
                      <a:r>
                        <a:rPr lang="en-GB" sz="1200" b="1" dirty="0" smtClean="0"/>
                        <a:t>) + H</a:t>
                      </a:r>
                      <a:r>
                        <a:rPr lang="en-GB" sz="1200" b="1" baseline="-25000" dirty="0" smtClean="0"/>
                        <a:t>2</a:t>
                      </a:r>
                      <a:r>
                        <a:rPr lang="en-GB" sz="1200" b="1" dirty="0" smtClean="0"/>
                        <a:t>SO</a:t>
                      </a:r>
                      <a:r>
                        <a:rPr lang="en-GB" sz="1200" b="1" baseline="-25000" dirty="0" smtClean="0"/>
                        <a:t>4</a:t>
                      </a:r>
                      <a:r>
                        <a:rPr lang="en-GB" sz="1200" b="1" dirty="0" smtClean="0"/>
                        <a:t>(</a:t>
                      </a:r>
                      <a:r>
                        <a:rPr lang="en-GB" sz="1200" b="1" dirty="0" err="1" smtClean="0"/>
                        <a:t>aq</a:t>
                      </a:r>
                      <a:r>
                        <a:rPr lang="en-GB" sz="1200" b="1" dirty="0" smtClean="0"/>
                        <a:t>)→ Na</a:t>
                      </a:r>
                      <a:r>
                        <a:rPr lang="en-GB" sz="1200" b="1" baseline="-25000" dirty="0" smtClean="0"/>
                        <a:t>2</a:t>
                      </a:r>
                      <a:r>
                        <a:rPr lang="en-GB" sz="1200" b="1" dirty="0" smtClean="0"/>
                        <a:t>S0</a:t>
                      </a:r>
                      <a:r>
                        <a:rPr lang="en-GB" sz="1200" b="1" baseline="-25000" dirty="0" smtClean="0"/>
                        <a:t>4</a:t>
                      </a:r>
                      <a:r>
                        <a:rPr lang="en-GB" sz="1200" b="1" dirty="0" smtClean="0"/>
                        <a:t>(</a:t>
                      </a:r>
                      <a:r>
                        <a:rPr lang="en-GB" sz="1200" b="1" dirty="0" err="1" smtClean="0"/>
                        <a:t>aq</a:t>
                      </a:r>
                      <a:r>
                        <a:rPr lang="en-GB" sz="1200" b="1" dirty="0" smtClean="0"/>
                        <a:t>) + </a:t>
                      </a:r>
                      <a:r>
                        <a:rPr lang="en-GB" sz="1200" b="1" dirty="0" smtClean="0">
                          <a:solidFill>
                            <a:schemeClr val="accent6">
                              <a:lumMod val="75000"/>
                            </a:schemeClr>
                          </a:solidFill>
                        </a:rPr>
                        <a:t>2</a:t>
                      </a:r>
                      <a:r>
                        <a:rPr lang="en-GB" sz="1200" b="1" dirty="0" smtClean="0"/>
                        <a:t>H</a:t>
                      </a:r>
                      <a:r>
                        <a:rPr lang="en-GB" sz="1200" b="1" baseline="-25000" dirty="0" smtClean="0"/>
                        <a:t>2</a:t>
                      </a:r>
                      <a:r>
                        <a:rPr lang="en-GB" sz="1200" b="1" dirty="0" smtClean="0"/>
                        <a:t>O(l)</a:t>
                      </a:r>
                      <a:endParaRPr lang="en-GB" sz="1200" dirty="0" smtClean="0">
                        <a:solidFill>
                          <a:srgbClr val="333333"/>
                        </a:solidFill>
                      </a:endParaRPr>
                    </a:p>
                    <a:p>
                      <a:pPr algn="ctr"/>
                      <a:endParaRPr lang="en-GB" sz="500" dirty="0" smtClean="0">
                        <a:solidFill>
                          <a:srgbClr val="333333"/>
                        </a:solidFill>
                      </a:endParaRPr>
                    </a:p>
                    <a:p>
                      <a:pPr algn="ctr"/>
                      <a:r>
                        <a:rPr lang="en-GB" sz="1200" dirty="0" smtClean="0">
                          <a:solidFill>
                            <a:srgbClr val="333333"/>
                          </a:solidFill>
                        </a:rPr>
                        <a:t>It takes 12.20cm</a:t>
                      </a:r>
                      <a:r>
                        <a:rPr lang="en-GB" sz="1200" baseline="30000" dirty="0" smtClean="0">
                          <a:solidFill>
                            <a:srgbClr val="333333"/>
                          </a:solidFill>
                        </a:rPr>
                        <a:t>3</a:t>
                      </a:r>
                      <a:r>
                        <a:rPr lang="en-GB" sz="1200" dirty="0" smtClean="0">
                          <a:solidFill>
                            <a:srgbClr val="333333"/>
                          </a:solidFill>
                        </a:rPr>
                        <a:t> of </a:t>
                      </a:r>
                      <a:r>
                        <a:rPr lang="en-GB" sz="1200" dirty="0" err="1" smtClean="0">
                          <a:solidFill>
                            <a:srgbClr val="333333"/>
                          </a:solidFill>
                        </a:rPr>
                        <a:t>sulfuric</a:t>
                      </a:r>
                      <a:r>
                        <a:rPr lang="en-GB" sz="1200" dirty="0" smtClean="0">
                          <a:solidFill>
                            <a:srgbClr val="333333"/>
                          </a:solidFill>
                        </a:rPr>
                        <a:t> acid to neutralise 24.00cm</a:t>
                      </a:r>
                      <a:r>
                        <a:rPr lang="en-GB" sz="1200" baseline="30000" dirty="0" smtClean="0">
                          <a:solidFill>
                            <a:srgbClr val="333333"/>
                          </a:solidFill>
                        </a:rPr>
                        <a:t>3 </a:t>
                      </a:r>
                      <a:r>
                        <a:rPr lang="en-GB" sz="1200" dirty="0" smtClean="0">
                          <a:solidFill>
                            <a:srgbClr val="333333"/>
                          </a:solidFill>
                        </a:rPr>
                        <a:t>of sodium hydroxide solution, which has a concentration of 0.50mol/dm</a:t>
                      </a:r>
                      <a:r>
                        <a:rPr lang="en-GB" sz="1200" baseline="30000" dirty="0" smtClean="0">
                          <a:solidFill>
                            <a:srgbClr val="333333"/>
                          </a:solidFill>
                        </a:rPr>
                        <a:t>3</a:t>
                      </a:r>
                      <a:r>
                        <a:rPr lang="en-GB" sz="1200" dirty="0" smtClean="0">
                          <a:solidFill>
                            <a:srgbClr val="333333"/>
                          </a:solidFill>
                        </a:rPr>
                        <a:t>.</a:t>
                      </a:r>
                    </a:p>
                    <a:p>
                      <a:pPr algn="ctr"/>
                      <a:endParaRPr lang="en-GB" sz="500" dirty="0" smtClean="0">
                        <a:solidFill>
                          <a:srgbClr val="333333"/>
                        </a:solidFill>
                      </a:endParaRPr>
                    </a:p>
                    <a:p>
                      <a:pPr algn="ctr"/>
                      <a:r>
                        <a:rPr lang="en-GB" sz="1200" i="1" dirty="0" smtClean="0">
                          <a:solidFill>
                            <a:srgbClr val="333333"/>
                          </a:solidFill>
                        </a:rPr>
                        <a:t>Calculate the concentration of the </a:t>
                      </a:r>
                      <a:r>
                        <a:rPr lang="en-GB" sz="1200" i="1" dirty="0" err="1" smtClean="0">
                          <a:solidFill>
                            <a:srgbClr val="333333"/>
                          </a:solidFill>
                        </a:rPr>
                        <a:t>sulfuric</a:t>
                      </a:r>
                      <a:r>
                        <a:rPr lang="en-GB" sz="1200" i="1" dirty="0" smtClean="0">
                          <a:solidFill>
                            <a:srgbClr val="333333"/>
                          </a:solidFill>
                        </a:rPr>
                        <a:t> acid in g/dm</a:t>
                      </a:r>
                      <a:r>
                        <a:rPr lang="en-GB" sz="1200" i="1" baseline="30000" dirty="0" smtClean="0">
                          <a:solidFill>
                            <a:srgbClr val="333333"/>
                          </a:solidFill>
                        </a:rPr>
                        <a:t>3</a:t>
                      </a:r>
                      <a:endParaRPr lang="en-GB" sz="1200" i="1" dirty="0" smtClean="0">
                        <a:solidFill>
                          <a:srgbClr val="333333"/>
                        </a:solidFill>
                      </a:endParaRPr>
                    </a:p>
                    <a:p>
                      <a:pPr algn="ctr"/>
                      <a:r>
                        <a:rPr lang="en-GB" sz="1200" b="1" dirty="0" smtClean="0">
                          <a:solidFill>
                            <a:schemeClr val="accent6">
                              <a:lumMod val="75000"/>
                            </a:schemeClr>
                          </a:solidFill>
                        </a:rPr>
                        <a:t>0.5 </a:t>
                      </a:r>
                      <a:r>
                        <a:rPr lang="en-GB" sz="1200" b="1" dirty="0" err="1" smtClean="0">
                          <a:solidFill>
                            <a:schemeClr val="accent6">
                              <a:lumMod val="75000"/>
                            </a:schemeClr>
                          </a:solidFill>
                        </a:rPr>
                        <a:t>mol</a:t>
                      </a:r>
                      <a:r>
                        <a:rPr lang="en-GB" sz="1200" b="1" dirty="0" smtClean="0">
                          <a:solidFill>
                            <a:schemeClr val="accent6">
                              <a:lumMod val="75000"/>
                            </a:schemeClr>
                          </a:solidFill>
                        </a:rPr>
                        <a:t>/dm</a:t>
                      </a:r>
                      <a:r>
                        <a:rPr lang="en-GB" sz="1200" baseline="30000" dirty="0" smtClean="0">
                          <a:solidFill>
                            <a:schemeClr val="accent6">
                              <a:lumMod val="75000"/>
                            </a:schemeClr>
                          </a:solidFill>
                        </a:rPr>
                        <a:t>3</a:t>
                      </a:r>
                      <a:r>
                        <a:rPr lang="en-GB" sz="1200" b="1" dirty="0" smtClean="0">
                          <a:solidFill>
                            <a:schemeClr val="accent6">
                              <a:lumMod val="75000"/>
                            </a:schemeClr>
                          </a:solidFill>
                        </a:rPr>
                        <a:t> x (24/1000) dm</a:t>
                      </a:r>
                      <a:r>
                        <a:rPr lang="en-GB" sz="1200" baseline="30000" dirty="0" smtClean="0">
                          <a:solidFill>
                            <a:schemeClr val="accent6">
                              <a:lumMod val="75000"/>
                            </a:schemeClr>
                          </a:solidFill>
                        </a:rPr>
                        <a:t>3</a:t>
                      </a:r>
                      <a:r>
                        <a:rPr lang="en-GB" sz="1200" b="1" dirty="0" smtClean="0">
                          <a:solidFill>
                            <a:schemeClr val="accent6">
                              <a:lumMod val="75000"/>
                            </a:schemeClr>
                          </a:solidFill>
                        </a:rPr>
                        <a:t> = 0.012 </a:t>
                      </a:r>
                      <a:r>
                        <a:rPr lang="en-GB" sz="1200" b="1" dirty="0" err="1" smtClean="0">
                          <a:solidFill>
                            <a:schemeClr val="accent6">
                              <a:lumMod val="75000"/>
                            </a:schemeClr>
                          </a:solidFill>
                        </a:rPr>
                        <a:t>mol</a:t>
                      </a:r>
                      <a:r>
                        <a:rPr lang="en-GB" sz="1200" b="1" dirty="0" smtClean="0">
                          <a:solidFill>
                            <a:schemeClr val="accent6">
                              <a:lumMod val="75000"/>
                            </a:schemeClr>
                          </a:solidFill>
                        </a:rPr>
                        <a:t> of </a:t>
                      </a:r>
                      <a:r>
                        <a:rPr lang="en-GB" sz="1200" b="1" dirty="0" err="1" smtClean="0">
                          <a:solidFill>
                            <a:schemeClr val="accent6">
                              <a:lumMod val="75000"/>
                            </a:schemeClr>
                          </a:solidFill>
                        </a:rPr>
                        <a:t>NaOH</a:t>
                      </a:r>
                      <a:endParaRPr lang="en-GB" sz="1200" b="1" dirty="0" smtClean="0">
                        <a:solidFill>
                          <a:schemeClr val="accent6">
                            <a:lumMod val="75000"/>
                          </a:schemeClr>
                        </a:solidFill>
                      </a:endParaRPr>
                    </a:p>
                  </a:txBody>
                  <a:tcPr anchor="ctr">
                    <a:solidFill>
                      <a:schemeClr val="accent2">
                        <a:lumMod val="20000"/>
                        <a:lumOff val="80000"/>
                      </a:schemeClr>
                    </a:solidFill>
                  </a:tcPr>
                </a:tc>
                <a:tc>
                  <a:txBody>
                    <a:bodyPr/>
                    <a:lstStyle/>
                    <a:p>
                      <a:pPr algn="ctr"/>
                      <a:endParaRPr lang="en-GB" sz="1200" b="1" dirty="0" smtClean="0">
                        <a:solidFill>
                          <a:schemeClr val="accent6">
                            <a:lumMod val="75000"/>
                          </a:schemeClr>
                        </a:solidFill>
                      </a:endParaRPr>
                    </a:p>
                    <a:p>
                      <a:pPr algn="ctr"/>
                      <a:r>
                        <a:rPr lang="en-GB" sz="1200" dirty="0" smtClean="0"/>
                        <a:t>The equation shows that 2 </a:t>
                      </a:r>
                      <a:r>
                        <a:rPr lang="en-GB" sz="1200" dirty="0" err="1" smtClean="0"/>
                        <a:t>mol</a:t>
                      </a:r>
                      <a:r>
                        <a:rPr lang="en-GB" sz="1200" dirty="0" smtClean="0"/>
                        <a:t> of </a:t>
                      </a:r>
                      <a:r>
                        <a:rPr lang="en-GB" sz="1200" dirty="0" err="1" smtClean="0"/>
                        <a:t>NaOH</a:t>
                      </a:r>
                      <a:r>
                        <a:rPr lang="en-GB" sz="1200" dirty="0" smtClean="0"/>
                        <a:t> reacts with 1 </a:t>
                      </a:r>
                      <a:r>
                        <a:rPr lang="en-GB" sz="1200" dirty="0" err="1" smtClean="0"/>
                        <a:t>mol</a:t>
                      </a:r>
                      <a:r>
                        <a:rPr lang="en-GB" sz="1200" dirty="0" smtClean="0"/>
                        <a:t> of H</a:t>
                      </a:r>
                      <a:r>
                        <a:rPr lang="en-GB" sz="1200" baseline="-25000" dirty="0" smtClean="0"/>
                        <a:t>2</a:t>
                      </a:r>
                      <a:r>
                        <a:rPr lang="en-GB" sz="1200" dirty="0" smtClean="0"/>
                        <a:t>SO</a:t>
                      </a:r>
                      <a:r>
                        <a:rPr lang="en-GB" sz="1200" baseline="-25000" dirty="0" smtClean="0"/>
                        <a:t>4</a:t>
                      </a:r>
                      <a:r>
                        <a:rPr lang="en-GB" sz="1200" dirty="0" smtClean="0"/>
                        <a:t>, so the number of moles in 12.20cm</a:t>
                      </a:r>
                      <a:r>
                        <a:rPr lang="en-GB" sz="1200" baseline="30000" dirty="0" smtClean="0"/>
                        <a:t>3</a:t>
                      </a:r>
                      <a:r>
                        <a:rPr lang="en-GB" sz="1200" dirty="0" smtClean="0"/>
                        <a:t> of </a:t>
                      </a:r>
                      <a:r>
                        <a:rPr lang="en-GB" sz="1200" dirty="0" err="1" smtClean="0"/>
                        <a:t>sulfuric</a:t>
                      </a:r>
                      <a:r>
                        <a:rPr lang="en-GB" sz="1200" dirty="0" smtClean="0"/>
                        <a:t> acid  is </a:t>
                      </a:r>
                      <a:r>
                        <a:rPr lang="en-GB" sz="1200" b="1" dirty="0" smtClean="0">
                          <a:solidFill>
                            <a:schemeClr val="accent6">
                              <a:lumMod val="75000"/>
                            </a:schemeClr>
                          </a:solidFill>
                        </a:rPr>
                        <a:t>(0.012/2) = 0.006 </a:t>
                      </a:r>
                      <a:r>
                        <a:rPr lang="en-GB" sz="1200" b="1" dirty="0" err="1" smtClean="0">
                          <a:solidFill>
                            <a:schemeClr val="accent6">
                              <a:lumMod val="75000"/>
                            </a:schemeClr>
                          </a:solidFill>
                        </a:rPr>
                        <a:t>mol</a:t>
                      </a:r>
                      <a:r>
                        <a:rPr lang="en-GB" sz="1200" b="1" dirty="0" smtClean="0">
                          <a:solidFill>
                            <a:schemeClr val="accent6">
                              <a:lumMod val="75000"/>
                            </a:schemeClr>
                          </a:solidFill>
                        </a:rPr>
                        <a:t> of </a:t>
                      </a:r>
                      <a:r>
                        <a:rPr lang="en-GB" sz="1200" b="1" dirty="0" err="1" smtClean="0">
                          <a:solidFill>
                            <a:schemeClr val="accent6">
                              <a:lumMod val="75000"/>
                            </a:schemeClr>
                          </a:solidFill>
                        </a:rPr>
                        <a:t>sulfuric</a:t>
                      </a:r>
                      <a:r>
                        <a:rPr lang="en-GB" sz="1200" b="1" dirty="0" smtClean="0">
                          <a:solidFill>
                            <a:schemeClr val="accent6">
                              <a:lumMod val="75000"/>
                            </a:schemeClr>
                          </a:solidFill>
                        </a:rPr>
                        <a:t> acid</a:t>
                      </a:r>
                    </a:p>
                    <a:p>
                      <a:pPr algn="ctr"/>
                      <a:endParaRPr lang="en-GB" sz="1200" b="1" dirty="0" smtClean="0">
                        <a:solidFill>
                          <a:schemeClr val="accent6">
                            <a:lumMod val="75000"/>
                          </a:schemeClr>
                        </a:solidFill>
                      </a:endParaRPr>
                    </a:p>
                    <a:p>
                      <a:pPr algn="ctr"/>
                      <a:r>
                        <a:rPr lang="en-GB" sz="1200" i="1" dirty="0" smtClean="0"/>
                        <a:t>Calculate the concentration of </a:t>
                      </a:r>
                      <a:r>
                        <a:rPr lang="en-GB" sz="1200" i="1" dirty="0" err="1" smtClean="0"/>
                        <a:t>sulfuric</a:t>
                      </a:r>
                      <a:r>
                        <a:rPr lang="en-GB" sz="1200" i="1" dirty="0" smtClean="0"/>
                        <a:t> acid in </a:t>
                      </a:r>
                      <a:r>
                        <a:rPr lang="en-GB" sz="1200" i="1" dirty="0" err="1" smtClean="0"/>
                        <a:t>mol</a:t>
                      </a:r>
                      <a:r>
                        <a:rPr lang="en-GB" sz="1200" i="1" dirty="0" smtClean="0"/>
                        <a:t>/ dm</a:t>
                      </a:r>
                      <a:r>
                        <a:rPr lang="en-GB" sz="1200" i="1" baseline="30000" dirty="0" smtClean="0"/>
                        <a:t>3</a:t>
                      </a:r>
                      <a:endParaRPr lang="en-GB" sz="1200" i="1" dirty="0" smtClean="0"/>
                    </a:p>
                    <a:p>
                      <a:pPr algn="ctr"/>
                      <a:r>
                        <a:rPr lang="en-GB" sz="1200" b="1" dirty="0" smtClean="0">
                          <a:solidFill>
                            <a:schemeClr val="accent6">
                              <a:lumMod val="75000"/>
                            </a:schemeClr>
                          </a:solidFill>
                        </a:rPr>
                        <a:t>0.006 </a:t>
                      </a:r>
                      <a:r>
                        <a:rPr lang="en-GB" sz="1200" b="1" dirty="0" err="1" smtClean="0">
                          <a:solidFill>
                            <a:schemeClr val="accent6">
                              <a:lumMod val="75000"/>
                            </a:schemeClr>
                          </a:solidFill>
                        </a:rPr>
                        <a:t>mol</a:t>
                      </a:r>
                      <a:r>
                        <a:rPr lang="en-GB" sz="1200" b="1" dirty="0" smtClean="0">
                          <a:solidFill>
                            <a:schemeClr val="accent6">
                              <a:lumMod val="75000"/>
                            </a:schemeClr>
                          </a:solidFill>
                        </a:rPr>
                        <a:t> x (1000/12.2) dm</a:t>
                      </a:r>
                      <a:r>
                        <a:rPr lang="en-GB" sz="1200" baseline="30000" dirty="0" smtClean="0">
                          <a:solidFill>
                            <a:schemeClr val="accent6">
                              <a:lumMod val="75000"/>
                            </a:schemeClr>
                          </a:solidFill>
                        </a:rPr>
                        <a:t>3 </a:t>
                      </a:r>
                      <a:r>
                        <a:rPr lang="en-GB" sz="1200" b="1" dirty="0" smtClean="0">
                          <a:solidFill>
                            <a:schemeClr val="accent6">
                              <a:lumMod val="75000"/>
                            </a:schemeClr>
                          </a:solidFill>
                        </a:rPr>
                        <a:t>=0.49mol/dm</a:t>
                      </a:r>
                      <a:r>
                        <a:rPr lang="en-GB" sz="1200" baseline="30000" dirty="0" smtClean="0">
                          <a:solidFill>
                            <a:schemeClr val="accent6">
                              <a:lumMod val="75000"/>
                            </a:schemeClr>
                          </a:solidFill>
                        </a:rPr>
                        <a:t>3</a:t>
                      </a:r>
                    </a:p>
                    <a:p>
                      <a:pPr algn="ctr"/>
                      <a:endParaRPr lang="en-GB" sz="1200" b="1" baseline="30000" dirty="0" smtClean="0">
                        <a:solidFill>
                          <a:schemeClr val="accent6">
                            <a:lumMod val="75000"/>
                          </a:schemeClr>
                        </a:solidFill>
                      </a:endParaRPr>
                    </a:p>
                    <a:p>
                      <a:pPr algn="ctr"/>
                      <a:r>
                        <a:rPr lang="en-GB" sz="1200" i="1" dirty="0" smtClean="0"/>
                        <a:t>Calculate the concentration of </a:t>
                      </a:r>
                      <a:r>
                        <a:rPr lang="en-GB" sz="1200" i="1" dirty="0" err="1" smtClean="0"/>
                        <a:t>sulfuric</a:t>
                      </a:r>
                      <a:r>
                        <a:rPr lang="en-GB" sz="1200" i="1" dirty="0" smtClean="0"/>
                        <a:t> acid in g/ dm</a:t>
                      </a:r>
                      <a:r>
                        <a:rPr lang="en-GB" sz="1200" i="1" baseline="30000" dirty="0" smtClean="0"/>
                        <a:t>3</a:t>
                      </a:r>
                      <a:endParaRPr lang="en-GB" sz="1200" i="1" dirty="0" smtClean="0"/>
                    </a:p>
                    <a:p>
                      <a:pPr algn="ctr"/>
                      <a:r>
                        <a:rPr lang="en-GB" sz="1200" b="1" dirty="0" smtClean="0">
                          <a:solidFill>
                            <a:schemeClr val="accent6">
                              <a:lumMod val="75000"/>
                            </a:schemeClr>
                          </a:solidFill>
                        </a:rPr>
                        <a:t>H</a:t>
                      </a:r>
                      <a:r>
                        <a:rPr lang="en-GB" sz="1200" b="1" baseline="-25000" dirty="0" smtClean="0">
                          <a:solidFill>
                            <a:schemeClr val="accent6">
                              <a:lumMod val="75000"/>
                            </a:schemeClr>
                          </a:solidFill>
                        </a:rPr>
                        <a:t>2</a:t>
                      </a:r>
                      <a:r>
                        <a:rPr lang="en-GB" sz="1200" b="1" dirty="0" smtClean="0">
                          <a:solidFill>
                            <a:schemeClr val="accent6">
                              <a:lumMod val="75000"/>
                            </a:schemeClr>
                          </a:solidFill>
                        </a:rPr>
                        <a:t>SO</a:t>
                      </a:r>
                      <a:r>
                        <a:rPr lang="en-GB" sz="1200" b="1" baseline="-25000" dirty="0" smtClean="0">
                          <a:solidFill>
                            <a:schemeClr val="accent6">
                              <a:lumMod val="75000"/>
                            </a:schemeClr>
                          </a:solidFill>
                        </a:rPr>
                        <a:t>4 </a:t>
                      </a:r>
                      <a:r>
                        <a:rPr lang="en-GB" sz="1200" b="1" dirty="0" smtClean="0">
                          <a:solidFill>
                            <a:schemeClr val="accent6">
                              <a:lumMod val="75000"/>
                            </a:schemeClr>
                          </a:solidFill>
                        </a:rPr>
                        <a:t>= (2x1) + 32 + (4x16) = 98g</a:t>
                      </a:r>
                    </a:p>
                    <a:p>
                      <a:pPr algn="ctr"/>
                      <a:r>
                        <a:rPr lang="en-GB" sz="1200" b="1" dirty="0" smtClean="0">
                          <a:solidFill>
                            <a:schemeClr val="accent6">
                              <a:lumMod val="75000"/>
                            </a:schemeClr>
                          </a:solidFill>
                        </a:rPr>
                        <a:t>0.49 x 98g = 48.2g/dm</a:t>
                      </a:r>
                      <a:r>
                        <a:rPr lang="en-GB" sz="1200" baseline="30000" dirty="0" smtClean="0">
                          <a:solidFill>
                            <a:schemeClr val="accent6">
                              <a:lumMod val="75000"/>
                            </a:schemeClr>
                          </a:solidFill>
                        </a:rPr>
                        <a:t>3</a:t>
                      </a:r>
                    </a:p>
                    <a:p>
                      <a:pPr algn="ctr"/>
                      <a:endParaRPr lang="en-GB" sz="1200" b="1" dirty="0">
                        <a:solidFill>
                          <a:schemeClr val="accent6">
                            <a:lumMod val="75000"/>
                          </a:schemeClr>
                        </a:solidFill>
                      </a:endParaRPr>
                    </a:p>
                  </a:txBody>
                  <a:tcPr anchor="ctr"/>
                </a:tc>
              </a:tr>
            </a:tbl>
          </a:graphicData>
        </a:graphic>
      </p:graphicFrame>
      <p:cxnSp>
        <p:nvCxnSpPr>
          <p:cNvPr id="57" name="Straight Connector 56"/>
          <p:cNvCxnSpPr/>
          <p:nvPr/>
        </p:nvCxnSpPr>
        <p:spPr>
          <a:xfrm>
            <a:off x="7374566" y="6027822"/>
            <a:ext cx="0" cy="375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887725" y="5042028"/>
            <a:ext cx="0" cy="1547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4" name="Table 63"/>
          <p:cNvGraphicFramePr>
            <a:graphicFrameLocks noGrp="1"/>
          </p:cNvGraphicFramePr>
          <p:nvPr>
            <p:extLst>
              <p:ext uri="{D42A27DB-BD31-4B8C-83A1-F6EECF244321}">
                <p14:modId xmlns:p14="http://schemas.microsoft.com/office/powerpoint/2010/main" val="639418034"/>
              </p:ext>
            </p:extLst>
          </p:nvPr>
        </p:nvGraphicFramePr>
        <p:xfrm>
          <a:off x="7918806" y="3818696"/>
          <a:ext cx="4738415" cy="2437727"/>
        </p:xfrm>
        <a:graphic>
          <a:graphicData uri="http://schemas.openxmlformats.org/drawingml/2006/table">
            <a:tbl>
              <a:tblPr firstRow="1" bandRow="1">
                <a:tableStyleId>{5940675A-B579-460E-94D1-54222C63F5DA}</a:tableStyleId>
              </a:tblPr>
              <a:tblGrid>
                <a:gridCol w="888685"/>
                <a:gridCol w="3849730"/>
              </a:tblGrid>
              <a:tr h="640589">
                <a:tc>
                  <a:txBody>
                    <a:bodyPr/>
                    <a:lstStyle/>
                    <a:p>
                      <a:pPr algn="ctr"/>
                      <a:endParaRPr lang="en-GB" sz="1200" b="1" dirty="0"/>
                    </a:p>
                  </a:txBody>
                  <a:tcPr anchor="ctr">
                    <a:solidFill>
                      <a:schemeClr val="bg1"/>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dirty="0" smtClean="0">
                          <a:solidFill>
                            <a:srgbClr val="333333"/>
                          </a:solidFill>
                        </a:rPr>
                        <a:t>1. Use the pipette to add 25 cm</a:t>
                      </a:r>
                      <a:r>
                        <a:rPr lang="en-GB" sz="1200" baseline="30000" dirty="0" smtClean="0">
                          <a:solidFill>
                            <a:srgbClr val="333333"/>
                          </a:solidFill>
                        </a:rPr>
                        <a:t>3</a:t>
                      </a:r>
                      <a:r>
                        <a:rPr lang="en-GB" sz="1200" dirty="0" smtClean="0">
                          <a:solidFill>
                            <a:srgbClr val="333333"/>
                          </a:solidFill>
                        </a:rPr>
                        <a:t> of alkali to a conical flask and add a few drops of </a:t>
                      </a:r>
                      <a:r>
                        <a:rPr lang="en-GB" sz="1200" dirty="0" smtClean="0">
                          <a:solidFill>
                            <a:srgbClr val="000000"/>
                          </a:solidFill>
                        </a:rPr>
                        <a:t>indicator</a:t>
                      </a:r>
                      <a:r>
                        <a:rPr lang="en-GB" sz="1200" dirty="0" smtClean="0">
                          <a:solidFill>
                            <a:srgbClr val="333333"/>
                          </a:solidFill>
                        </a:rPr>
                        <a:t>.</a:t>
                      </a:r>
                    </a:p>
                    <a:p>
                      <a:pPr algn="ctr"/>
                      <a:endParaRPr lang="en-GB" sz="1200" b="1" i="1" dirty="0">
                        <a:solidFill>
                          <a:schemeClr val="accent2">
                            <a:lumMod val="75000"/>
                          </a:schemeClr>
                        </a:solidFill>
                      </a:endParaRPr>
                    </a:p>
                  </a:txBody>
                  <a:tcPr anchor="ctr"/>
                </a:tc>
              </a:tr>
              <a:tr h="791298">
                <a:tc>
                  <a:txBody>
                    <a:bodyPr/>
                    <a:lstStyle/>
                    <a:p>
                      <a:pPr algn="ctr"/>
                      <a:endParaRPr lang="en-GB" sz="1200" b="1" dirty="0"/>
                    </a:p>
                  </a:txBody>
                  <a:tcPr anchor="ctr">
                    <a:solidFill>
                      <a:schemeClr val="bg1"/>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dirty="0" smtClean="0">
                          <a:solidFill>
                            <a:srgbClr val="333333"/>
                          </a:solidFill>
                        </a:rPr>
                        <a:t>2.  Fill the </a:t>
                      </a:r>
                      <a:r>
                        <a:rPr lang="en-GB" sz="1200" dirty="0" smtClean="0">
                          <a:solidFill>
                            <a:srgbClr val="000000"/>
                          </a:solidFill>
                        </a:rPr>
                        <a:t>burette</a:t>
                      </a:r>
                      <a:r>
                        <a:rPr lang="en-GB" sz="1200" dirty="0" smtClean="0">
                          <a:solidFill>
                            <a:srgbClr val="333333"/>
                          </a:solidFill>
                        </a:rPr>
                        <a:t> with acid and note the starting volume.  Slowly add the acid from the burette to the alkali in the conical flask, swirling to mix.</a:t>
                      </a:r>
                      <a:endParaRPr lang="en-GB" sz="1200" dirty="0" smtClean="0"/>
                    </a:p>
                  </a:txBody>
                  <a:tcPr anchor="ctr"/>
                </a:tc>
              </a:tr>
              <a:tr h="895106">
                <a:tc>
                  <a:txBody>
                    <a:bodyPr/>
                    <a:lstStyle/>
                    <a:p>
                      <a:pPr algn="ctr"/>
                      <a:endParaRPr lang="en-GB" sz="1200" b="1" dirty="0"/>
                    </a:p>
                  </a:txBody>
                  <a:tcPr anchor="ctr">
                    <a:solidFill>
                      <a:schemeClr val="bg1"/>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dirty="0" smtClean="0">
                          <a:solidFill>
                            <a:srgbClr val="333333"/>
                          </a:solidFill>
                        </a:rPr>
                        <a:t>3.  Stop adding the acid when the end-point is reached (the appropriate colour change in the indicator happens). Note the final volume reading.  Repeat steps 1 to 3 until you get consistent readings.</a:t>
                      </a:r>
                      <a:endParaRPr lang="en-GB" sz="1200" b="0" dirty="0" smtClean="0">
                        <a:solidFill>
                          <a:srgbClr val="333333"/>
                        </a:solidFill>
                        <a:effectLst/>
                      </a:endParaRPr>
                    </a:p>
                    <a:p>
                      <a:pPr algn="ctr"/>
                      <a:endParaRPr lang="en-GB" sz="1200" b="1" i="1" dirty="0">
                        <a:solidFill>
                          <a:schemeClr val="accent2">
                            <a:lumMod val="75000"/>
                          </a:schemeClr>
                        </a:solidFill>
                      </a:endParaRPr>
                    </a:p>
                  </a:txBody>
                  <a:tcPr anchor="ctr"/>
                </a:tc>
              </a:tr>
            </a:tbl>
          </a:graphicData>
        </a:graphic>
      </p:graphicFrame>
      <p:pic>
        <p:nvPicPr>
          <p:cNvPr id="65" name="Picture 64">
            <a:extLst>
              <a:ext uri="{FF2B5EF4-FFF2-40B4-BE49-F238E27FC236}">
                <a16:creationId xmlns:lc="http://schemas.openxmlformats.org/drawingml/2006/lockedCanvas" xmlns="" xmlns:a16="http://schemas.microsoft.com/office/drawing/2014/main" id="{137A17BE-8AA4-4513-898F-9D070C852D79}"/>
              </a:ext>
            </a:extLst>
          </p:cNvPr>
          <p:cNvPicPr>
            <a:picLocks noChangeAspect="1"/>
          </p:cNvPicPr>
          <p:nvPr/>
        </p:nvPicPr>
        <p:blipFill>
          <a:blip r:embed="rId3"/>
          <a:stretch>
            <a:fillRect/>
          </a:stretch>
        </p:blipFill>
        <p:spPr>
          <a:xfrm>
            <a:off x="8152118" y="3901199"/>
            <a:ext cx="234856" cy="525489"/>
          </a:xfrm>
          <a:prstGeom prst="rect">
            <a:avLst/>
          </a:prstGeom>
        </p:spPr>
      </p:pic>
      <p:pic>
        <p:nvPicPr>
          <p:cNvPr id="66" name="Picture 65">
            <a:extLst>
              <a:ext uri="{FF2B5EF4-FFF2-40B4-BE49-F238E27FC236}">
                <a16:creationId xmlns:lc="http://schemas.openxmlformats.org/drawingml/2006/lockedCanvas" xmlns="" xmlns:a16="http://schemas.microsoft.com/office/drawing/2014/main" id="{0F2C69C0-2FBD-4252-8EF7-C8FA7E559616}"/>
              </a:ext>
            </a:extLst>
          </p:cNvPr>
          <p:cNvPicPr>
            <a:picLocks noChangeAspect="1"/>
          </p:cNvPicPr>
          <p:nvPr/>
        </p:nvPicPr>
        <p:blipFill>
          <a:blip r:embed="rId4"/>
          <a:stretch>
            <a:fillRect/>
          </a:stretch>
        </p:blipFill>
        <p:spPr>
          <a:xfrm>
            <a:off x="8143169" y="4502822"/>
            <a:ext cx="487609" cy="721596"/>
          </a:xfrm>
          <a:prstGeom prst="rect">
            <a:avLst/>
          </a:prstGeom>
        </p:spPr>
      </p:pic>
      <p:pic>
        <p:nvPicPr>
          <p:cNvPr id="67" name="Picture 66">
            <a:extLst>
              <a:ext uri="{FF2B5EF4-FFF2-40B4-BE49-F238E27FC236}">
                <a16:creationId xmlns:lc="http://schemas.openxmlformats.org/drawingml/2006/lockedCanvas" xmlns="" xmlns:a16="http://schemas.microsoft.com/office/drawing/2014/main" id="{DAD9930F-7E51-48AA-8055-819F948EA1CD}"/>
              </a:ext>
            </a:extLst>
          </p:cNvPr>
          <p:cNvPicPr>
            <a:picLocks noChangeAspect="1"/>
          </p:cNvPicPr>
          <p:nvPr/>
        </p:nvPicPr>
        <p:blipFill>
          <a:blip r:embed="rId5"/>
          <a:stretch>
            <a:fillRect/>
          </a:stretch>
        </p:blipFill>
        <p:spPr>
          <a:xfrm>
            <a:off x="8146344" y="5339950"/>
            <a:ext cx="566777" cy="822804"/>
          </a:xfrm>
          <a:prstGeom prst="rect">
            <a:avLst/>
          </a:prstGeom>
        </p:spPr>
      </p:pic>
      <p:cxnSp>
        <p:nvCxnSpPr>
          <p:cNvPr id="68" name="Straight Connector 67"/>
          <p:cNvCxnSpPr/>
          <p:nvPr/>
        </p:nvCxnSpPr>
        <p:spPr>
          <a:xfrm>
            <a:off x="7795208" y="4632882"/>
            <a:ext cx="1301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rot="5400000">
            <a:off x="3514379" y="3571998"/>
            <a:ext cx="1914278" cy="45094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Strong and weak acids (HT ONLY)</a:t>
            </a:r>
            <a:endParaRPr lang="en-GB" sz="1400" b="1" dirty="0">
              <a:solidFill>
                <a:schemeClr val="tx1"/>
              </a:solidFill>
            </a:endParaRPr>
          </a:p>
        </p:txBody>
      </p:sp>
      <p:cxnSp>
        <p:nvCxnSpPr>
          <p:cNvPr id="82" name="Straight Connector 81"/>
          <p:cNvCxnSpPr>
            <a:endCxn id="276" idx="3"/>
          </p:cNvCxnSpPr>
          <p:nvPr/>
        </p:nvCxnSpPr>
        <p:spPr>
          <a:xfrm flipH="1" flipV="1">
            <a:off x="6360483" y="4309717"/>
            <a:ext cx="350740" cy="1012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5" name="Table 84"/>
          <p:cNvGraphicFramePr>
            <a:graphicFrameLocks noGrp="1"/>
          </p:cNvGraphicFramePr>
          <p:nvPr>
            <p:extLst>
              <p:ext uri="{D42A27DB-BD31-4B8C-83A1-F6EECF244321}">
                <p14:modId xmlns:p14="http://schemas.microsoft.com/office/powerpoint/2010/main" val="40721612"/>
              </p:ext>
            </p:extLst>
          </p:nvPr>
        </p:nvGraphicFramePr>
        <p:xfrm>
          <a:off x="67743" y="3068439"/>
          <a:ext cx="4029628" cy="2128386"/>
        </p:xfrm>
        <a:graphic>
          <a:graphicData uri="http://schemas.openxmlformats.org/drawingml/2006/table">
            <a:tbl>
              <a:tblPr firstRow="1" bandRow="1">
                <a:tableStyleId>{5940675A-B579-460E-94D1-54222C63F5DA}</a:tableStyleId>
              </a:tblPr>
              <a:tblGrid>
                <a:gridCol w="1077396"/>
                <a:gridCol w="2952232"/>
              </a:tblGrid>
              <a:tr h="725096">
                <a:tc>
                  <a:txBody>
                    <a:bodyPr/>
                    <a:lstStyle/>
                    <a:p>
                      <a:pPr algn="ctr"/>
                      <a:r>
                        <a:rPr lang="en-GB" sz="1200" b="1" dirty="0" smtClean="0"/>
                        <a:t>Strong acids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Completely ionised in aqueous solutions e.g. hydrochloric, nitric</a:t>
                      </a:r>
                      <a:r>
                        <a:rPr lang="en-GB" sz="1200" b="1" i="1" baseline="0" dirty="0" smtClean="0">
                          <a:solidFill>
                            <a:schemeClr val="accent2">
                              <a:lumMod val="75000"/>
                            </a:schemeClr>
                          </a:solidFill>
                        </a:rPr>
                        <a:t> and sulfuric acids.</a:t>
                      </a:r>
                      <a:endParaRPr lang="en-GB" sz="1200" b="1" i="1" dirty="0">
                        <a:solidFill>
                          <a:schemeClr val="accent2">
                            <a:lumMod val="75000"/>
                          </a:schemeClr>
                        </a:solidFill>
                      </a:endParaRPr>
                    </a:p>
                  </a:txBody>
                  <a:tcPr anchor="ctr"/>
                </a:tc>
              </a:tr>
              <a:tr h="701645">
                <a:tc>
                  <a:txBody>
                    <a:bodyPr/>
                    <a:lstStyle/>
                    <a:p>
                      <a:pPr algn="ctr"/>
                      <a:r>
                        <a:rPr lang="en-GB" sz="1200" b="1" dirty="0" smtClean="0"/>
                        <a:t>Weak acids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Only partially ionised</a:t>
                      </a:r>
                      <a:r>
                        <a:rPr lang="en-GB" sz="1200" b="1" i="1" baseline="0" dirty="0" smtClean="0">
                          <a:solidFill>
                            <a:schemeClr val="accent2">
                              <a:lumMod val="75000"/>
                            </a:schemeClr>
                          </a:solidFill>
                        </a:rPr>
                        <a:t> in aqueous solutions e.g. </a:t>
                      </a:r>
                      <a:r>
                        <a:rPr lang="en-GB" sz="1200" b="1" i="1" baseline="0" dirty="0" err="1" smtClean="0">
                          <a:solidFill>
                            <a:schemeClr val="accent2">
                              <a:lumMod val="75000"/>
                            </a:schemeClr>
                          </a:solidFill>
                        </a:rPr>
                        <a:t>ethanoic</a:t>
                      </a:r>
                      <a:r>
                        <a:rPr lang="en-GB" sz="1200" b="1" i="1" baseline="0" dirty="0" smtClean="0">
                          <a:solidFill>
                            <a:schemeClr val="accent2">
                              <a:lumMod val="75000"/>
                            </a:schemeClr>
                          </a:solidFill>
                        </a:rPr>
                        <a:t> acid, citric acid.</a:t>
                      </a:r>
                      <a:endParaRPr lang="en-GB" sz="1200" b="1" i="1" dirty="0">
                        <a:solidFill>
                          <a:schemeClr val="accent2">
                            <a:lumMod val="75000"/>
                          </a:schemeClr>
                        </a:solidFill>
                      </a:endParaRPr>
                    </a:p>
                  </a:txBody>
                  <a:tcPr anchor="ctr"/>
                </a:tc>
              </a:tr>
              <a:tr h="701645">
                <a:tc>
                  <a:txBody>
                    <a:bodyPr/>
                    <a:lstStyle/>
                    <a:p>
                      <a:pPr algn="ctr"/>
                      <a:r>
                        <a:rPr lang="en-GB" sz="1200" b="1" dirty="0" smtClean="0"/>
                        <a:t>Hydrogen</a:t>
                      </a:r>
                      <a:r>
                        <a:rPr lang="en-GB" sz="1200" b="1" baseline="0" dirty="0" smtClean="0"/>
                        <a:t> ion concentration</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As the pH decreases by one</a:t>
                      </a:r>
                      <a:r>
                        <a:rPr lang="en-GB" sz="1200" b="1" i="1" baseline="0" dirty="0" smtClean="0">
                          <a:solidFill>
                            <a:schemeClr val="accent2">
                              <a:lumMod val="75000"/>
                            </a:schemeClr>
                          </a:solidFill>
                        </a:rPr>
                        <a:t> unit (becoming a stronger acid), the hydrogen ion concentration increases by a factor of 10. </a:t>
                      </a:r>
                      <a:endParaRPr lang="en-GB" sz="1200" b="1" i="1" dirty="0">
                        <a:solidFill>
                          <a:schemeClr val="accent2">
                            <a:lumMod val="75000"/>
                          </a:schemeClr>
                        </a:solidFill>
                      </a:endParaRPr>
                    </a:p>
                  </a:txBody>
                  <a:tcPr anchor="ctr"/>
                </a:tc>
              </a:tr>
            </a:tbl>
          </a:graphicData>
        </a:graphic>
      </p:graphicFrame>
      <p:cxnSp>
        <p:nvCxnSpPr>
          <p:cNvPr id="86" name="Straight Connector 85"/>
          <p:cNvCxnSpPr/>
          <p:nvPr/>
        </p:nvCxnSpPr>
        <p:spPr>
          <a:xfrm flipH="1" flipV="1">
            <a:off x="4708530" y="4059435"/>
            <a:ext cx="147766" cy="553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4104058" y="3910590"/>
            <a:ext cx="13740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5142649" y="2542753"/>
            <a:ext cx="1345697"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Electrolysis</a:t>
            </a:r>
            <a:endParaRPr lang="en-GB" sz="1800" dirty="0">
              <a:ea typeface="Verdana" panose="020B0604030504040204" pitchFamily="34" charset="0"/>
              <a:cs typeface="Verdana" panose="020B0604030504040204" pitchFamily="34" charset="0"/>
            </a:endParaRPr>
          </a:p>
        </p:txBody>
      </p:sp>
      <p:cxnSp>
        <p:nvCxnSpPr>
          <p:cNvPr id="91" name="Straight Connector 90"/>
          <p:cNvCxnSpPr>
            <a:stCxn id="4" idx="0"/>
            <a:endCxn id="90" idx="2"/>
          </p:cNvCxnSpPr>
          <p:nvPr/>
        </p:nvCxnSpPr>
        <p:spPr>
          <a:xfrm flipV="1">
            <a:off x="5602616" y="2912085"/>
            <a:ext cx="212882" cy="2287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4" name="Table 93"/>
          <p:cNvGraphicFramePr>
            <a:graphicFrameLocks noGrp="1"/>
          </p:cNvGraphicFramePr>
          <p:nvPr>
            <p:extLst>
              <p:ext uri="{D42A27DB-BD31-4B8C-83A1-F6EECF244321}">
                <p14:modId xmlns:p14="http://schemas.microsoft.com/office/powerpoint/2010/main" val="1622555174"/>
              </p:ext>
            </p:extLst>
          </p:nvPr>
        </p:nvGraphicFramePr>
        <p:xfrm>
          <a:off x="3866147" y="73866"/>
          <a:ext cx="5406190" cy="2349294"/>
        </p:xfrm>
        <a:graphic>
          <a:graphicData uri="http://schemas.openxmlformats.org/drawingml/2006/table">
            <a:tbl>
              <a:tblPr firstRow="1" bandRow="1">
                <a:tableStyleId>{5940675A-B579-460E-94D1-54222C63F5DA}</a:tableStyleId>
              </a:tblPr>
              <a:tblGrid>
                <a:gridCol w="894014"/>
                <a:gridCol w="998955"/>
                <a:gridCol w="3513221"/>
              </a:tblGrid>
              <a:tr h="725096">
                <a:tc>
                  <a:txBody>
                    <a:bodyPr/>
                    <a:lstStyle/>
                    <a:p>
                      <a:pPr algn="ctr"/>
                      <a:r>
                        <a:rPr lang="en-GB" sz="1200" b="1" dirty="0" smtClean="0"/>
                        <a:t>Process of electrolysis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Splitting up using electricity</a:t>
                      </a:r>
                      <a:endParaRPr lang="en-GB" sz="1200" b="1" i="1" dirty="0">
                        <a:solidFill>
                          <a:schemeClr val="accent2">
                            <a:lumMod val="75000"/>
                          </a:schemeClr>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smtClean="0"/>
                        <a:t>When an ionic compound is melted or dissolved in water, the ions are free to move.  These are then able to conduct electricity and are called electrolytes. Passing an electric current though electrolytes causes the ions to move to the electrodes.</a:t>
                      </a:r>
                    </a:p>
                  </a:txBody>
                  <a:tcPr anchor="ctr"/>
                </a:tc>
              </a:tr>
              <a:tr h="520494">
                <a:tc>
                  <a:txBody>
                    <a:bodyPr/>
                    <a:lstStyle/>
                    <a:p>
                      <a:pPr algn="ctr"/>
                      <a:r>
                        <a:rPr lang="en-GB" sz="1200" b="1" dirty="0" smtClean="0"/>
                        <a:t>Electrode</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Anode</a:t>
                      </a:r>
                    </a:p>
                    <a:p>
                      <a:pPr algn="ctr"/>
                      <a:r>
                        <a:rPr lang="en-GB" sz="1200" b="1" i="1" dirty="0" smtClean="0">
                          <a:solidFill>
                            <a:schemeClr val="accent2">
                              <a:lumMod val="75000"/>
                            </a:schemeClr>
                          </a:solidFill>
                        </a:rPr>
                        <a:t>Cathode</a:t>
                      </a:r>
                      <a:endParaRPr lang="en-GB" sz="1200" b="1" i="1" dirty="0">
                        <a:solidFill>
                          <a:schemeClr val="accent2">
                            <a:lumMod val="75000"/>
                          </a:schemeClr>
                        </a:solidFill>
                      </a:endParaRPr>
                    </a:p>
                  </a:txBody>
                  <a:tcPr anchor="ctr"/>
                </a:tc>
                <a:tc>
                  <a:txBody>
                    <a:bodyPr/>
                    <a:lstStyle/>
                    <a:p>
                      <a:pPr algn="ctr"/>
                      <a:r>
                        <a:rPr lang="en-GB" sz="1200" b="0" i="0" dirty="0" smtClean="0">
                          <a:solidFill>
                            <a:schemeClr val="tx1"/>
                          </a:solidFill>
                        </a:rPr>
                        <a:t>The</a:t>
                      </a:r>
                      <a:r>
                        <a:rPr lang="en-GB" sz="1200" b="0" i="0" baseline="0" dirty="0" smtClean="0">
                          <a:solidFill>
                            <a:schemeClr val="tx1"/>
                          </a:solidFill>
                        </a:rPr>
                        <a:t> positive electrode is called the anode.</a:t>
                      </a:r>
                    </a:p>
                    <a:p>
                      <a:pPr algn="ctr"/>
                      <a:r>
                        <a:rPr lang="en-GB" sz="1200" b="0" i="0" baseline="0" dirty="0" smtClean="0">
                          <a:solidFill>
                            <a:schemeClr val="tx1"/>
                          </a:solidFill>
                        </a:rPr>
                        <a:t>The negative electrode is called the cathode</a:t>
                      </a:r>
                      <a:r>
                        <a:rPr lang="en-GB" sz="1200" b="1" i="0" baseline="0" dirty="0" smtClean="0">
                          <a:solidFill>
                            <a:schemeClr val="accent2">
                              <a:lumMod val="75000"/>
                            </a:schemeClr>
                          </a:solidFill>
                        </a:rPr>
                        <a:t>.</a:t>
                      </a:r>
                      <a:endParaRPr lang="en-GB" sz="1200" b="1" i="0" dirty="0">
                        <a:solidFill>
                          <a:schemeClr val="accent2">
                            <a:lumMod val="75000"/>
                          </a:schemeClr>
                        </a:solidFill>
                      </a:endParaRPr>
                    </a:p>
                  </a:txBody>
                  <a:tcPr anchor="ctr"/>
                </a:tc>
              </a:tr>
              <a:tr h="701645">
                <a:tc>
                  <a:txBody>
                    <a:bodyPr/>
                    <a:lstStyle/>
                    <a:p>
                      <a:pPr algn="ctr"/>
                      <a:r>
                        <a:rPr lang="en-GB" sz="1200" b="1" dirty="0" smtClean="0"/>
                        <a:t>Where</a:t>
                      </a:r>
                      <a:r>
                        <a:rPr lang="en-GB" sz="1200" b="1" baseline="0" dirty="0" smtClean="0"/>
                        <a:t> do the ions go?</a:t>
                      </a:r>
                      <a:endParaRPr lang="en-GB" sz="1200" b="1" dirty="0"/>
                    </a:p>
                  </a:txBody>
                  <a:tcPr anchor="ctr">
                    <a:solidFill>
                      <a:schemeClr val="accent2">
                        <a:lumMod val="20000"/>
                        <a:lumOff val="80000"/>
                      </a:schemeClr>
                    </a:solidFill>
                  </a:tcPr>
                </a:tc>
                <a:tc>
                  <a:txBody>
                    <a:bodyPr/>
                    <a:lstStyle/>
                    <a:p>
                      <a:pPr algn="ctr"/>
                      <a:r>
                        <a:rPr lang="en-GB" sz="1200" b="1" i="1" smtClean="0">
                          <a:solidFill>
                            <a:schemeClr val="accent2">
                              <a:lumMod val="75000"/>
                            </a:schemeClr>
                          </a:solidFill>
                        </a:rPr>
                        <a:t>Cations</a:t>
                      </a:r>
                    </a:p>
                    <a:p>
                      <a:pPr algn="ctr"/>
                      <a:r>
                        <a:rPr lang="en-GB" sz="1200" b="1" i="1" smtClean="0">
                          <a:solidFill>
                            <a:schemeClr val="accent2">
                              <a:lumMod val="75000"/>
                            </a:schemeClr>
                          </a:solidFill>
                        </a:rPr>
                        <a:t>Anions</a:t>
                      </a:r>
                      <a:endParaRPr lang="en-GB" sz="1200" b="1" i="1" dirty="0">
                        <a:solidFill>
                          <a:schemeClr val="accent2">
                            <a:lumMod val="75000"/>
                          </a:schemeClr>
                        </a:solidFill>
                      </a:endParaRPr>
                    </a:p>
                  </a:txBody>
                  <a:tcPr anchor="ctr"/>
                </a:tc>
                <a:tc>
                  <a:txBody>
                    <a:bodyPr/>
                    <a:lstStyle/>
                    <a:p>
                      <a:pPr algn="ctr"/>
                      <a:r>
                        <a:rPr lang="en-GB" sz="1200" b="0" i="0" dirty="0" smtClean="0">
                          <a:solidFill>
                            <a:schemeClr val="tx1"/>
                          </a:solidFill>
                        </a:rPr>
                        <a:t>Cations are positive ions and they move to the negative cathode.</a:t>
                      </a:r>
                    </a:p>
                    <a:p>
                      <a:pPr algn="ctr"/>
                      <a:r>
                        <a:rPr lang="en-GB" sz="1200" b="0" i="0" dirty="0" smtClean="0">
                          <a:solidFill>
                            <a:schemeClr val="tx1"/>
                          </a:solidFill>
                        </a:rPr>
                        <a:t>Anions are negative ions and they move</a:t>
                      </a:r>
                      <a:r>
                        <a:rPr lang="en-GB" sz="1200" b="0" i="0" baseline="0" dirty="0" smtClean="0">
                          <a:solidFill>
                            <a:schemeClr val="tx1"/>
                          </a:solidFill>
                        </a:rPr>
                        <a:t> to the positive anode.</a:t>
                      </a:r>
                      <a:endParaRPr lang="en-GB" sz="1200" b="0" i="0" dirty="0">
                        <a:solidFill>
                          <a:schemeClr val="tx1"/>
                        </a:solidFill>
                      </a:endParaRPr>
                    </a:p>
                  </a:txBody>
                  <a:tcPr anchor="ctr"/>
                </a:tc>
              </a:tr>
            </a:tbl>
          </a:graphicData>
        </a:graphic>
      </p:graphicFrame>
      <p:sp>
        <p:nvSpPr>
          <p:cNvPr id="83" name="TextBox 82"/>
          <p:cNvSpPr txBox="1"/>
          <p:nvPr/>
        </p:nvSpPr>
        <p:spPr>
          <a:xfrm>
            <a:off x="9479724" y="2757918"/>
            <a:ext cx="3198256" cy="830997"/>
          </a:xfrm>
          <a:prstGeom prst="rect">
            <a:avLst/>
          </a:prstGeom>
          <a:noFill/>
          <a:ln>
            <a:solidFill>
              <a:schemeClr val="tx1"/>
            </a:solidFill>
          </a:ln>
        </p:spPr>
        <p:txBody>
          <a:bodyPr wrap="square" rtlCol="0">
            <a:spAutoFit/>
          </a:bodyPr>
          <a:lstStyle/>
          <a:p>
            <a:r>
              <a:rPr lang="en-GB" sz="1200" b="1" u="sng" dirty="0" smtClean="0"/>
              <a:t>Higher tier: </a:t>
            </a:r>
            <a:r>
              <a:rPr lang="en-GB" sz="1200" b="1" dirty="0" smtClean="0"/>
              <a:t>You can display what is happening at each electrode using half-equations:</a:t>
            </a:r>
            <a:endParaRPr lang="en-GB" sz="1200" dirty="0" smtClean="0"/>
          </a:p>
          <a:p>
            <a:r>
              <a:rPr lang="en-GB" sz="1200" b="1" dirty="0" smtClean="0"/>
              <a:t>At the cathode:   Pb</a:t>
            </a:r>
            <a:r>
              <a:rPr lang="en-GB" sz="1200" b="1" baseline="30000" dirty="0" smtClean="0"/>
              <a:t>2+ </a:t>
            </a:r>
            <a:r>
              <a:rPr lang="en-GB" sz="1200" b="1" dirty="0" smtClean="0"/>
              <a:t>+ 2e</a:t>
            </a:r>
            <a:r>
              <a:rPr lang="en-GB" sz="1200" b="1" baseline="30000" dirty="0" smtClean="0"/>
              <a:t>-</a:t>
            </a:r>
            <a:r>
              <a:rPr lang="en-GB" sz="1200" b="1" dirty="0" smtClean="0"/>
              <a:t> </a:t>
            </a:r>
            <a:r>
              <a:rPr lang="en-GB" sz="1200" b="1" dirty="0" smtClean="0">
                <a:sym typeface="Wingdings" panose="05000000000000000000" pitchFamily="2" charset="2"/>
              </a:rPr>
              <a:t> </a:t>
            </a:r>
            <a:r>
              <a:rPr lang="en-GB" sz="1200" b="1" dirty="0" err="1" smtClean="0">
                <a:sym typeface="Wingdings" panose="05000000000000000000" pitchFamily="2" charset="2"/>
              </a:rPr>
              <a:t>Pb</a:t>
            </a:r>
            <a:r>
              <a:rPr lang="en-GB" sz="1200" b="1" dirty="0" smtClean="0">
                <a:sym typeface="Wingdings" panose="05000000000000000000" pitchFamily="2" charset="2"/>
              </a:rPr>
              <a:t>	           </a:t>
            </a:r>
          </a:p>
          <a:p>
            <a:r>
              <a:rPr lang="en-GB" sz="1200" b="1" dirty="0" smtClean="0">
                <a:sym typeface="Wingdings" panose="05000000000000000000" pitchFamily="2" charset="2"/>
              </a:rPr>
              <a:t>At the anode:   2Br</a:t>
            </a:r>
            <a:r>
              <a:rPr lang="en-GB" sz="1200" b="1" baseline="30000" dirty="0" smtClean="0">
                <a:sym typeface="Wingdings" panose="05000000000000000000" pitchFamily="2" charset="2"/>
              </a:rPr>
              <a:t>-</a:t>
            </a:r>
            <a:r>
              <a:rPr lang="en-GB" sz="1200" b="1" dirty="0" smtClean="0">
                <a:sym typeface="Wingdings" panose="05000000000000000000" pitchFamily="2" charset="2"/>
              </a:rPr>
              <a:t>  Br</a:t>
            </a:r>
            <a:r>
              <a:rPr lang="en-GB" sz="1200" b="1" baseline="-25000" dirty="0" smtClean="0">
                <a:sym typeface="Wingdings" panose="05000000000000000000" pitchFamily="2" charset="2"/>
              </a:rPr>
              <a:t>2</a:t>
            </a:r>
            <a:r>
              <a:rPr lang="en-GB" sz="1200" b="1" dirty="0" smtClean="0">
                <a:sym typeface="Wingdings" panose="05000000000000000000" pitchFamily="2" charset="2"/>
              </a:rPr>
              <a:t> + 2e</a:t>
            </a:r>
            <a:r>
              <a:rPr lang="en-GB" sz="1200" b="1" baseline="30000" dirty="0" smtClean="0">
                <a:sym typeface="Wingdings" panose="05000000000000000000" pitchFamily="2" charset="2"/>
              </a:rPr>
              <a:t>-</a:t>
            </a:r>
            <a:endParaRPr lang="en-GB" sz="1200" b="1" baseline="30000" dirty="0"/>
          </a:p>
        </p:txBody>
      </p:sp>
      <p:cxnSp>
        <p:nvCxnSpPr>
          <p:cNvPr id="98" name="Straight Connector 97"/>
          <p:cNvCxnSpPr>
            <a:stCxn id="2" idx="1"/>
            <a:endCxn id="90" idx="3"/>
          </p:cNvCxnSpPr>
          <p:nvPr/>
        </p:nvCxnSpPr>
        <p:spPr>
          <a:xfrm flipH="1" flipV="1">
            <a:off x="6488346" y="2727419"/>
            <a:ext cx="357726" cy="3869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83" idx="1"/>
            <a:endCxn id="2" idx="3"/>
          </p:cNvCxnSpPr>
          <p:nvPr/>
        </p:nvCxnSpPr>
        <p:spPr>
          <a:xfrm flipH="1" flipV="1">
            <a:off x="9319253" y="3114374"/>
            <a:ext cx="160471" cy="590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0" idx="0"/>
            <a:endCxn id="94" idx="2"/>
          </p:cNvCxnSpPr>
          <p:nvPr/>
        </p:nvCxnSpPr>
        <p:spPr>
          <a:xfrm flipV="1">
            <a:off x="5815498" y="2423160"/>
            <a:ext cx="753744" cy="1195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9" name="Table 108"/>
          <p:cNvGraphicFramePr>
            <a:graphicFrameLocks noGrp="1"/>
          </p:cNvGraphicFramePr>
          <p:nvPr>
            <p:extLst>
              <p:ext uri="{D42A27DB-BD31-4B8C-83A1-F6EECF244321}">
                <p14:modId xmlns:p14="http://schemas.microsoft.com/office/powerpoint/2010/main" val="657332787"/>
              </p:ext>
            </p:extLst>
          </p:nvPr>
        </p:nvGraphicFramePr>
        <p:xfrm>
          <a:off x="9479724" y="530115"/>
          <a:ext cx="3222966" cy="2182036"/>
        </p:xfrm>
        <a:graphic>
          <a:graphicData uri="http://schemas.openxmlformats.org/drawingml/2006/table">
            <a:tbl>
              <a:tblPr firstRow="1" bandRow="1">
                <a:tableStyleId>{5940675A-B579-460E-94D1-54222C63F5DA}</a:tableStyleId>
              </a:tblPr>
              <a:tblGrid>
                <a:gridCol w="345420"/>
                <a:gridCol w="2877546"/>
              </a:tblGrid>
              <a:tr h="536116">
                <a:tc rowSpan="3">
                  <a:txBody>
                    <a:bodyPr/>
                    <a:lstStyle/>
                    <a:p>
                      <a:pPr algn="ctr"/>
                      <a:r>
                        <a:rPr lang="en-GB" sz="1200" b="1" dirty="0" smtClean="0"/>
                        <a:t>Extracting metals using electrolysis</a:t>
                      </a:r>
                      <a:endParaRPr lang="en-GB" sz="1200" b="1" dirty="0"/>
                    </a:p>
                  </a:txBody>
                  <a:tcPr vert="vert270"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Metals</a:t>
                      </a:r>
                      <a:r>
                        <a:rPr lang="en-GB" sz="1200" b="1" i="1" baseline="0" dirty="0" smtClean="0">
                          <a:solidFill>
                            <a:schemeClr val="accent2">
                              <a:lumMod val="75000"/>
                            </a:schemeClr>
                          </a:solidFill>
                        </a:rPr>
                        <a:t> can be extracted from molten compounds using electrolysis. </a:t>
                      </a:r>
                    </a:p>
                  </a:txBody>
                  <a:tcPr anchor="ctr"/>
                </a:tc>
              </a:tr>
              <a:tr h="580146">
                <a:tc vMerge="1">
                  <a:txBody>
                    <a:bodyPr/>
                    <a:lstStyle/>
                    <a:p>
                      <a:endParaRPr lang="en-GB"/>
                    </a:p>
                  </a:txBody>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baseline="0" dirty="0" smtClean="0">
                          <a:solidFill>
                            <a:schemeClr val="accent2">
                              <a:lumMod val="75000"/>
                            </a:schemeClr>
                          </a:solidFill>
                        </a:rPr>
                        <a:t>This process is used when the metal is too reactive to be extracted by reduction with carbon. </a:t>
                      </a:r>
                    </a:p>
                  </a:txBody>
                  <a:tcPr anchor="ctr"/>
                </a:tc>
              </a:tr>
              <a:tr h="888828">
                <a:tc vMerge="1">
                  <a:txBody>
                    <a:bodyPr/>
                    <a:lstStyle/>
                    <a:p>
                      <a:endParaRPr lang="en-GB"/>
                    </a:p>
                  </a:txBody>
                  <a:tcPr/>
                </a:tc>
                <a:tc>
                  <a:txBody>
                    <a:bodyPr/>
                    <a:lstStyle/>
                    <a:p>
                      <a:pPr algn="ctr"/>
                      <a:r>
                        <a:rPr lang="en-GB" sz="1200" b="1" i="1" baseline="0" dirty="0" smtClean="0">
                          <a:solidFill>
                            <a:schemeClr val="accent2">
                              <a:lumMod val="75000"/>
                            </a:schemeClr>
                          </a:solidFill>
                        </a:rPr>
                        <a:t>The process is expensive due to large amounts of energy needed to produce the electrical current.</a:t>
                      </a:r>
                    </a:p>
                    <a:p>
                      <a:pPr algn="ctr"/>
                      <a:r>
                        <a:rPr lang="en-GB" sz="1200" b="1" i="1" baseline="0" dirty="0" smtClean="0">
                          <a:solidFill>
                            <a:schemeClr val="accent2">
                              <a:lumMod val="75000"/>
                            </a:schemeClr>
                          </a:solidFill>
                        </a:rPr>
                        <a:t>Example: aluminium is extracted in this way.</a:t>
                      </a:r>
                      <a:endParaRPr lang="en-GB" sz="1200" b="1" i="1" dirty="0" smtClean="0">
                        <a:solidFill>
                          <a:schemeClr val="accent2">
                            <a:lumMod val="75000"/>
                          </a:schemeClr>
                        </a:solidFill>
                      </a:endParaRPr>
                    </a:p>
                  </a:txBody>
                  <a:tcPr anchor="ctr"/>
                </a:tc>
              </a:tr>
            </a:tbl>
          </a:graphicData>
        </a:graphic>
      </p:graphicFrame>
      <p:cxnSp>
        <p:nvCxnSpPr>
          <p:cNvPr id="111" name="Straight Connector 110"/>
          <p:cNvCxnSpPr>
            <a:stCxn id="109" idx="1"/>
            <a:endCxn id="94" idx="3"/>
          </p:cNvCxnSpPr>
          <p:nvPr/>
        </p:nvCxnSpPr>
        <p:spPr>
          <a:xfrm flipH="1" flipV="1">
            <a:off x="9272337" y="1248513"/>
            <a:ext cx="207387" cy="3726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1010653" y="2648634"/>
            <a:ext cx="2712129" cy="293054"/>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Electrolysis of aqueous solutions</a:t>
            </a:r>
            <a:endParaRPr lang="en-GB" sz="1400" b="1" dirty="0">
              <a:solidFill>
                <a:schemeClr val="tx1"/>
              </a:solidFill>
            </a:endParaRPr>
          </a:p>
        </p:txBody>
      </p:sp>
      <p:cxnSp>
        <p:nvCxnSpPr>
          <p:cNvPr id="116" name="Straight Connector 115"/>
          <p:cNvCxnSpPr>
            <a:stCxn id="90" idx="1"/>
            <a:endCxn id="115" idx="3"/>
          </p:cNvCxnSpPr>
          <p:nvPr/>
        </p:nvCxnSpPr>
        <p:spPr>
          <a:xfrm flipH="1">
            <a:off x="3722782" y="2727419"/>
            <a:ext cx="1419867" cy="67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9" name="Table 118"/>
          <p:cNvGraphicFramePr>
            <a:graphicFrameLocks noGrp="1"/>
          </p:cNvGraphicFramePr>
          <p:nvPr>
            <p:extLst>
              <p:ext uri="{D42A27DB-BD31-4B8C-83A1-F6EECF244321}">
                <p14:modId xmlns:p14="http://schemas.microsoft.com/office/powerpoint/2010/main" val="1721398174"/>
              </p:ext>
            </p:extLst>
          </p:nvPr>
        </p:nvGraphicFramePr>
        <p:xfrm>
          <a:off x="60228" y="956755"/>
          <a:ext cx="3731514" cy="1645920"/>
        </p:xfrm>
        <a:graphic>
          <a:graphicData uri="http://schemas.openxmlformats.org/drawingml/2006/table">
            <a:tbl>
              <a:tblPr firstRow="1" bandRow="1">
                <a:tableStyleId>{5940675A-B579-460E-94D1-54222C63F5DA}</a:tableStyleId>
              </a:tblPr>
              <a:tblGrid>
                <a:gridCol w="997690"/>
                <a:gridCol w="2733824"/>
              </a:tblGrid>
              <a:tr h="745052">
                <a:tc>
                  <a:txBody>
                    <a:bodyPr/>
                    <a:lstStyle/>
                    <a:p>
                      <a:pPr algn="ctr"/>
                      <a:r>
                        <a:rPr lang="en-GB" sz="1200" b="1" i="0" dirty="0" smtClean="0">
                          <a:solidFill>
                            <a:schemeClr val="tx1"/>
                          </a:solidFill>
                        </a:rPr>
                        <a:t>At the negative electrode</a:t>
                      </a:r>
                      <a:endParaRPr lang="en-GB" sz="1200" b="1" i="0" dirty="0">
                        <a:solidFill>
                          <a:schemeClr val="tx1"/>
                        </a:solidFill>
                      </a:endParaRPr>
                    </a:p>
                  </a:txBody>
                  <a:tcPr anchor="ctr">
                    <a:solidFill>
                      <a:schemeClr val="accent2">
                        <a:lumMod val="20000"/>
                        <a:lumOff val="80000"/>
                      </a:schemeClr>
                    </a:solidFill>
                  </a:tcPr>
                </a:tc>
                <a:tc>
                  <a:txBody>
                    <a:bodyPr/>
                    <a:lstStyle/>
                    <a:p>
                      <a:pPr algn="ctr"/>
                      <a:r>
                        <a:rPr lang="en-US" sz="1200" b="0" dirty="0" smtClean="0"/>
                        <a:t>Metal will be produced on the electrode if it is less reactive than hydrogen. </a:t>
                      </a:r>
                    </a:p>
                    <a:p>
                      <a:pPr algn="ctr"/>
                      <a:r>
                        <a:rPr lang="en-US" sz="1200" b="0" dirty="0" smtClean="0"/>
                        <a:t>Hydrogen will be produced if the metal is more reactive than hydrogen.</a:t>
                      </a:r>
                      <a:endParaRPr lang="en-US" sz="1200" b="0" dirty="0"/>
                    </a:p>
                  </a:txBody>
                  <a:tcPr anchor="ctr"/>
                </a:tc>
              </a:tr>
              <a:tr h="591377">
                <a:tc>
                  <a:txBody>
                    <a:bodyPr/>
                    <a:lstStyle/>
                    <a:p>
                      <a:pPr algn="ctr"/>
                      <a:r>
                        <a:rPr lang="en-GB" sz="1200" b="1" i="0" dirty="0" smtClean="0">
                          <a:solidFill>
                            <a:schemeClr val="tx1"/>
                          </a:solidFill>
                        </a:rPr>
                        <a:t>At the positive electrode</a:t>
                      </a:r>
                      <a:endParaRPr lang="en-GB" sz="1200" b="1" i="0" dirty="0">
                        <a:solidFill>
                          <a:schemeClr val="tx1"/>
                        </a:solidFill>
                      </a:endParaRP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b="0" dirty="0" smtClean="0"/>
                        <a:t>Oxygen  is formed at positive electrode. If you have a halide ion (</a:t>
                      </a:r>
                      <a:r>
                        <a:rPr lang="en-US" sz="1200" b="0" dirty="0" err="1" smtClean="0"/>
                        <a:t>Cl</a:t>
                      </a:r>
                      <a:r>
                        <a:rPr lang="en-US" sz="1200" b="0" baseline="30000" dirty="0" smtClean="0"/>
                        <a:t>-</a:t>
                      </a:r>
                      <a:r>
                        <a:rPr lang="en-US" sz="1200" b="0" dirty="0" smtClean="0"/>
                        <a:t>, I</a:t>
                      </a:r>
                      <a:r>
                        <a:rPr lang="en-US" sz="1200" b="0" baseline="30000" dirty="0" smtClean="0"/>
                        <a:t>-</a:t>
                      </a:r>
                      <a:r>
                        <a:rPr lang="en-US" sz="1200" b="0" dirty="0" smtClean="0"/>
                        <a:t>, Br</a:t>
                      </a:r>
                      <a:r>
                        <a:rPr lang="en-US" sz="1200" b="0" baseline="30000" dirty="0" smtClean="0"/>
                        <a:t>-</a:t>
                      </a:r>
                      <a:r>
                        <a:rPr lang="en-US" sz="1200" b="0" dirty="0" smtClean="0"/>
                        <a:t>) then you will get chlorine, bromine or iodine formed at that electrode. </a:t>
                      </a:r>
                    </a:p>
                  </a:txBody>
                  <a:tcPr anchor="ctr"/>
                </a:tc>
              </a:tr>
            </a:tbl>
          </a:graphicData>
        </a:graphic>
      </p:graphicFrame>
      <p:sp>
        <p:nvSpPr>
          <p:cNvPr id="110" name="TextBox 109"/>
          <p:cNvSpPr txBox="1"/>
          <p:nvPr/>
        </p:nvSpPr>
        <p:spPr>
          <a:xfrm>
            <a:off x="1010653" y="41782"/>
            <a:ext cx="2712129" cy="830997"/>
          </a:xfrm>
          <a:prstGeom prst="rect">
            <a:avLst/>
          </a:prstGeom>
          <a:noFill/>
          <a:ln>
            <a:solidFill>
              <a:schemeClr val="tx1"/>
            </a:solidFill>
          </a:ln>
        </p:spPr>
        <p:txBody>
          <a:bodyPr wrap="square" rtlCol="0">
            <a:spAutoFit/>
          </a:bodyPr>
          <a:lstStyle/>
          <a:p>
            <a:pPr algn="ctr"/>
            <a:r>
              <a:rPr lang="en-GB" sz="1200" dirty="0"/>
              <a:t>The ions discharged when an aqueous solution is electrolysed using inert electrodes depend on the relative reactivity of the elements involved</a:t>
            </a:r>
            <a:r>
              <a:rPr lang="en-GB" sz="1200" dirty="0" smtClean="0"/>
              <a:t>.</a:t>
            </a:r>
            <a:endParaRPr lang="en-GB" sz="1200" dirty="0"/>
          </a:p>
        </p:txBody>
      </p:sp>
      <p:cxnSp>
        <p:nvCxnSpPr>
          <p:cNvPr id="121" name="Straight Connector 120"/>
          <p:cNvCxnSpPr/>
          <p:nvPr/>
        </p:nvCxnSpPr>
        <p:spPr>
          <a:xfrm flipH="1">
            <a:off x="873247" y="529390"/>
            <a:ext cx="137406" cy="4273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873247" y="2602675"/>
            <a:ext cx="137406" cy="1924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a:stretch>
            <a:fillRect/>
          </a:stretch>
        </p:blipFill>
        <p:spPr>
          <a:xfrm>
            <a:off x="6846072" y="2470076"/>
            <a:ext cx="2473181" cy="1288596"/>
          </a:xfrm>
          <a:prstGeom prst="rect">
            <a:avLst/>
          </a:prstGeom>
        </p:spPr>
      </p:pic>
    </p:spTree>
    <p:extLst>
      <p:ext uri="{BB962C8B-B14F-4D97-AF65-F5344CB8AC3E}">
        <p14:creationId xmlns:p14="http://schemas.microsoft.com/office/powerpoint/2010/main" val="537204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C80E9CB9-E76E-9746-BBD9-9A5642A3D5E3}"/>
    </a:ext>
  </a:extLst>
</a:theme>
</file>

<file path=ppt/theme/theme10.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XL Sci" id="{2CFE4A30-D880-BA4E-B779-8E17F61ECAC9}" vid="{3D4DF9ED-AD7F-6943-859C-106C4E33968D}"/>
    </a:ext>
  </a:extLst>
</a:theme>
</file>

<file path=ppt/theme/theme12.xml><?xml version="1.0" encoding="utf-8"?>
<a:theme xmlns:a="http://schemas.openxmlformats.org/drawingml/2006/main" name="1_Know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nowit" id="{7BA13461-9CBA-304F-A846-A2A4CAC76EF7}" vid="{DB9E5E51-CF3D-B444-AD9D-1C8A67BD8447}"/>
    </a:ext>
  </a:extLst>
</a:theme>
</file>

<file path=ppt/theme/theme1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5_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XL Sci" id="{2CFE4A30-D880-BA4E-B779-8E17F61ECAC9}" vid="{3D4DF9ED-AD7F-6943-859C-106C4E33968D}"/>
    </a:ext>
  </a:extLst>
</a:theme>
</file>

<file path=ppt/theme/theme15.xml><?xml version="1.0" encoding="utf-8"?>
<a:theme xmlns:a="http://schemas.openxmlformats.org/drawingml/2006/main" name="Knowledge ma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id="{A5263B61-17DD-C84A-8022-8E1924096328}" vid="{2716CE10-901B-B74D-999F-F0202FB3826C}"/>
    </a:ext>
  </a:extLst>
</a:theme>
</file>

<file path=ppt/theme/theme16.xml><?xml version="1.0" encoding="utf-8"?>
<a:theme xmlns:a="http://schemas.openxmlformats.org/drawingml/2006/main" name="6_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3E356EEA-E8C8-7543-8BDC-2F59607924F1}"/>
    </a:ext>
  </a:extLst>
</a:theme>
</file>

<file path=ppt/theme/theme1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1A4D6916-CBD0-1B43-B42B-8275D887926E}"/>
    </a:ext>
  </a:extLst>
</a:theme>
</file>

<file path=ppt/theme/theme18.xml><?xml version="1.0" encoding="utf-8"?>
<a:theme xmlns:a="http://schemas.openxmlformats.org/drawingml/2006/main" name="7_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D925D060-3B1D-5548-9114-7EDCE4E98F41}"/>
    </a:ext>
  </a:extLst>
</a:theme>
</file>

<file path=ppt/theme/theme1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DC732CF4-5BDE-8046-B4DE-2D8BD2EF8667}"/>
    </a:ext>
  </a:extLst>
</a:theme>
</file>

<file path=ppt/theme/theme2.xml><?xml version="1.0" encoding="utf-8"?>
<a:theme xmlns:a="http://schemas.openxmlformats.org/drawingml/2006/main" name="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3E356EEA-E8C8-7543-8BDC-2F59607924F1}"/>
    </a:ext>
  </a:extLst>
</a:theme>
</file>

<file path=ppt/theme/theme20.xml><?xml version="1.0" encoding="utf-8"?>
<a:theme xmlns:a="http://schemas.openxmlformats.org/drawingml/2006/main" name="8_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93805219-F6D9-3A4C-BBFB-B4DE692E9609}"/>
    </a:ext>
  </a:extLst>
</a:theme>
</file>

<file path=ppt/theme/theme2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CB3D2206-8F79-494A-B3D4-5C13485329D1}"/>
    </a:ext>
  </a:extLst>
</a:theme>
</file>

<file path=ppt/theme/theme22.xml><?xml version="1.0" encoding="utf-8"?>
<a:theme xmlns:a="http://schemas.openxmlformats.org/drawingml/2006/main" name="9_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293CA237-E40C-E049-B52B-8A449DAD856B}"/>
    </a:ext>
  </a:extLst>
</a:theme>
</file>

<file path=ppt/theme/theme23.xml><?xml version="1.0" encoding="utf-8"?>
<a:theme xmlns:a="http://schemas.openxmlformats.org/drawingml/2006/main" name="9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7B297D88-6958-E345-939D-06B02D812382}"/>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1A4D6916-CBD0-1B43-B42B-8275D887926E}"/>
    </a:ext>
  </a:extLst>
</a:theme>
</file>

<file path=ppt/theme/theme4.xml><?xml version="1.0" encoding="utf-8"?>
<a:theme xmlns:a="http://schemas.openxmlformats.org/drawingml/2006/main" name="1_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D925D060-3B1D-5548-9114-7EDCE4E98F41}"/>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DC732CF4-5BDE-8046-B4DE-2D8BD2EF8667}"/>
    </a:ext>
  </a:extLst>
</a:theme>
</file>

<file path=ppt/theme/theme6.xml><?xml version="1.0" encoding="utf-8"?>
<a:theme xmlns:a="http://schemas.openxmlformats.org/drawingml/2006/main" name="2_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93805219-F6D9-3A4C-BBFB-B4DE692E9609}"/>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CB3D2206-8F79-494A-B3D4-5C13485329D1}"/>
    </a:ext>
  </a:extLst>
</a:theme>
</file>

<file path=ppt/theme/theme8.xml><?xml version="1.0" encoding="utf-8"?>
<a:theme xmlns:a="http://schemas.openxmlformats.org/drawingml/2006/main" name="3_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293CA237-E40C-E049-B52B-8A449DAD856B}"/>
    </a:ext>
  </a:extLst>
</a:theme>
</file>

<file path=ppt/theme/theme9.xml><?xml version="1.0" encoding="utf-8"?>
<a:theme xmlns:a="http://schemas.openxmlformats.org/drawingml/2006/main" name="Know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nowit" id="{7BA13461-9CBA-304F-A846-A2A4CAC76EF7}" vid="{DB9E5E51-CF3D-B444-AD9D-1C8A67BD8447}"/>
    </a:ext>
  </a:extLst>
</a:theme>
</file>

<file path=docProps/app.xml><?xml version="1.0" encoding="utf-8"?>
<Properties xmlns="http://schemas.openxmlformats.org/officeDocument/2006/extended-properties" xmlns:vt="http://schemas.openxmlformats.org/officeDocument/2006/docPropsVTypes">
  <Template>Knowledge mat TEMPLATE (1)</Template>
  <TotalTime>1561</TotalTime>
  <Words>4777</Words>
  <Application>Microsoft Macintosh PowerPoint</Application>
  <PresentationFormat>A3 Paper (297x420 mm)</PresentationFormat>
  <Paragraphs>859</Paragraphs>
  <Slides>8</Slides>
  <Notes>1</Notes>
  <HiddenSlides>0</HiddenSlides>
  <MMClips>0</MMClips>
  <ScaleCrop>false</ScaleCrop>
  <HeadingPairs>
    <vt:vector size="6" baseType="variant">
      <vt:variant>
        <vt:lpstr>Fonts Used</vt:lpstr>
      </vt:variant>
      <vt:variant>
        <vt:i4>10</vt:i4>
      </vt:variant>
      <vt:variant>
        <vt:lpstr>Theme</vt:lpstr>
      </vt:variant>
      <vt:variant>
        <vt:i4>23</vt:i4>
      </vt:variant>
      <vt:variant>
        <vt:lpstr>Slide Titles</vt:lpstr>
      </vt:variant>
      <vt:variant>
        <vt:i4>8</vt:i4>
      </vt:variant>
    </vt:vector>
  </HeadingPairs>
  <TitlesOfParts>
    <vt:vector size="41" baseType="lpstr">
      <vt:lpstr>Calibri</vt:lpstr>
      <vt:lpstr>Calibri Light</vt:lpstr>
      <vt:lpstr>Cambria Math</vt:lpstr>
      <vt:lpstr>Gill Sans</vt:lpstr>
      <vt:lpstr>Lato Medium</vt:lpstr>
      <vt:lpstr>News Gothic MT</vt:lpstr>
      <vt:lpstr>Times New Roman</vt:lpstr>
      <vt:lpstr>Verdana</vt:lpstr>
      <vt:lpstr>Wingdings</vt:lpstr>
      <vt:lpstr>Arial</vt:lpstr>
      <vt:lpstr>Custom Design</vt:lpstr>
      <vt:lpstr>PIXL Sci</vt:lpstr>
      <vt:lpstr>1_Custom Design</vt:lpstr>
      <vt:lpstr>1_PIXL Sci</vt:lpstr>
      <vt:lpstr>2_Custom Design</vt:lpstr>
      <vt:lpstr>2_PIXL Sci</vt:lpstr>
      <vt:lpstr>3_Custom Design</vt:lpstr>
      <vt:lpstr>3_PIXL Sci</vt:lpstr>
      <vt:lpstr>Knowit</vt:lpstr>
      <vt:lpstr>4_Custom Design</vt:lpstr>
      <vt:lpstr>4_PIXL Sci</vt:lpstr>
      <vt:lpstr>1_Knowit</vt:lpstr>
      <vt:lpstr>5_Custom Design</vt:lpstr>
      <vt:lpstr>5_PIXL Sci</vt:lpstr>
      <vt:lpstr>Knowledge mat</vt:lpstr>
      <vt:lpstr>6_PIXL Sci</vt:lpstr>
      <vt:lpstr>6_Custom Design</vt:lpstr>
      <vt:lpstr>7_PIXL Sci</vt:lpstr>
      <vt:lpstr>7_Custom Design</vt:lpstr>
      <vt:lpstr>8_PIXL Sci</vt:lpstr>
      <vt:lpstr>8_Custom Design</vt:lpstr>
      <vt:lpstr>9_PIXL Sci</vt:lpstr>
      <vt:lpstr>9_Custom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WGA</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Buffham</dc:creator>
  <cp:lastModifiedBy>GBradley</cp:lastModifiedBy>
  <cp:revision>17</cp:revision>
  <cp:lastPrinted>2017-05-23T07:01:30Z</cp:lastPrinted>
  <dcterms:created xsi:type="dcterms:W3CDTF">2017-10-09T20:38:03Z</dcterms:created>
  <dcterms:modified xsi:type="dcterms:W3CDTF">2018-01-03T15:49:30Z</dcterms:modified>
</cp:coreProperties>
</file>